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theme/themeOverride1.xml" ContentType="application/vnd.openxmlformats-officedocument.themeOverr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theme/themeOverride2.xml" ContentType="application/vnd.openxmlformats-officedocument.themeOverr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7"/>
  </p:notesMasterIdLst>
  <p:sldIdLst>
    <p:sldId id="258" r:id="rId2"/>
    <p:sldId id="470" r:id="rId3"/>
    <p:sldId id="363" r:id="rId4"/>
    <p:sldId id="364" r:id="rId5"/>
    <p:sldId id="362" r:id="rId6"/>
    <p:sldId id="365" r:id="rId7"/>
    <p:sldId id="367" r:id="rId8"/>
    <p:sldId id="366" r:id="rId9"/>
    <p:sldId id="368" r:id="rId10"/>
    <p:sldId id="369" r:id="rId11"/>
    <p:sldId id="370" r:id="rId12"/>
    <p:sldId id="375" r:id="rId13"/>
    <p:sldId id="379" r:id="rId14"/>
    <p:sldId id="374" r:id="rId15"/>
    <p:sldId id="380" r:id="rId16"/>
    <p:sldId id="381" r:id="rId17"/>
    <p:sldId id="383" r:id="rId18"/>
    <p:sldId id="382" r:id="rId19"/>
    <p:sldId id="385" r:id="rId20"/>
    <p:sldId id="386" r:id="rId21"/>
    <p:sldId id="387" r:id="rId22"/>
    <p:sldId id="390" r:id="rId23"/>
    <p:sldId id="391" r:id="rId24"/>
    <p:sldId id="393" r:id="rId25"/>
    <p:sldId id="392" r:id="rId26"/>
    <p:sldId id="395" r:id="rId27"/>
    <p:sldId id="397" r:id="rId28"/>
    <p:sldId id="396" r:id="rId29"/>
    <p:sldId id="398" r:id="rId30"/>
    <p:sldId id="399" r:id="rId31"/>
    <p:sldId id="401" r:id="rId32"/>
    <p:sldId id="402" r:id="rId33"/>
    <p:sldId id="403" r:id="rId34"/>
    <p:sldId id="404" r:id="rId35"/>
    <p:sldId id="405" r:id="rId36"/>
    <p:sldId id="406" r:id="rId37"/>
    <p:sldId id="408" r:id="rId38"/>
    <p:sldId id="409" r:id="rId39"/>
    <p:sldId id="338" r:id="rId40"/>
    <p:sldId id="411" r:id="rId41"/>
    <p:sldId id="412" r:id="rId42"/>
    <p:sldId id="413" r:id="rId43"/>
    <p:sldId id="339" r:id="rId44"/>
    <p:sldId id="410" r:id="rId45"/>
    <p:sldId id="414" r:id="rId46"/>
    <p:sldId id="416" r:id="rId47"/>
    <p:sldId id="417" r:id="rId48"/>
    <p:sldId id="347" r:id="rId49"/>
    <p:sldId id="350" r:id="rId50"/>
    <p:sldId id="418" r:id="rId51"/>
    <p:sldId id="419" r:id="rId52"/>
    <p:sldId id="420" r:id="rId53"/>
    <p:sldId id="345" r:id="rId54"/>
    <p:sldId id="423" r:id="rId55"/>
    <p:sldId id="421" r:id="rId56"/>
    <p:sldId id="425" r:id="rId57"/>
    <p:sldId id="427" r:id="rId58"/>
    <p:sldId id="346" r:id="rId59"/>
    <p:sldId id="431" r:id="rId60"/>
    <p:sldId id="432" r:id="rId61"/>
    <p:sldId id="357" r:id="rId62"/>
    <p:sldId id="435" r:id="rId63"/>
    <p:sldId id="436" r:id="rId64"/>
    <p:sldId id="437" r:id="rId65"/>
    <p:sldId id="438" r:id="rId66"/>
    <p:sldId id="439" r:id="rId67"/>
    <p:sldId id="440" r:id="rId68"/>
    <p:sldId id="441" r:id="rId69"/>
    <p:sldId id="442" r:id="rId70"/>
    <p:sldId id="443" r:id="rId71"/>
    <p:sldId id="434" r:id="rId72"/>
    <p:sldId id="444" r:id="rId73"/>
    <p:sldId id="446" r:id="rId74"/>
    <p:sldId id="447" r:id="rId75"/>
    <p:sldId id="452" r:id="rId76"/>
    <p:sldId id="453" r:id="rId77"/>
    <p:sldId id="448" r:id="rId78"/>
    <p:sldId id="450" r:id="rId79"/>
    <p:sldId id="451" r:id="rId80"/>
    <p:sldId id="449" r:id="rId81"/>
    <p:sldId id="454" r:id="rId82"/>
    <p:sldId id="455" r:id="rId83"/>
    <p:sldId id="457" r:id="rId84"/>
    <p:sldId id="456" r:id="rId85"/>
    <p:sldId id="458" r:id="rId86"/>
    <p:sldId id="459" r:id="rId87"/>
    <p:sldId id="460" r:id="rId88"/>
    <p:sldId id="461" r:id="rId89"/>
    <p:sldId id="463" r:id="rId90"/>
    <p:sldId id="462" r:id="rId91"/>
    <p:sldId id="465" r:id="rId92"/>
    <p:sldId id="466" r:id="rId93"/>
    <p:sldId id="467" r:id="rId94"/>
    <p:sldId id="468" r:id="rId95"/>
    <p:sldId id="469" r:id="rId96"/>
  </p:sldIdLst>
  <p:sldSz cx="12192000" cy="6858000"/>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D2B7642-AE15-6B0F-1FC1-65C7EE7978D1}" name="Antonia de Jesús De La Cuadra Prado" initials="AP" userId="S::adelacuadra@falabella.cl::bc45d285-e328-4d28-84e9-a88df5cbb5fc"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5C6977"/>
    <a:srgbClr val="E25D6B"/>
    <a:srgbClr val="214990"/>
    <a:srgbClr val="4085FF"/>
    <a:srgbClr val="406AB4"/>
    <a:srgbClr val="275EC3"/>
    <a:srgbClr val="316EDA"/>
    <a:srgbClr val="E25C6B"/>
    <a:srgbClr val="73C96A"/>
    <a:srgbClr val="3071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CBD09C-D416-9047-9246-2176CB75564E}" v="1" dt="2025-06-04T20:16:59.3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700"/>
    <p:restoredTop sz="94687"/>
  </p:normalViewPr>
  <p:slideViewPr>
    <p:cSldViewPr snapToGrid="0">
      <p:cViewPr varScale="1">
        <p:scale>
          <a:sx n="112" d="100"/>
          <a:sy n="112" d="100"/>
        </p:scale>
        <p:origin x="7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microsoft.com/office/2015/10/relationships/revisionInfo" Target="revisionInfo.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microsoft.com/office/2018/10/relationships/authors" Targe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presProps" Target="presProps.xml"/><Relationship Id="rId3" Type="http://schemas.openxmlformats.org/officeDocument/2006/relationships/slide" Target="slides/slide2.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F8D5B3-7F69-3046-98D6-D482B6FC1744}" type="datetimeFigureOut">
              <a:rPr lang="es-CL" smtClean="0"/>
              <a:t>17-02-26</a:t>
            </a:fld>
            <a:endParaRPr lang="es-C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s-CL"/>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629976-E210-A645-9FAE-3795835E9A23}" type="slidenum">
              <a:rPr lang="es-CL" smtClean="0"/>
              <a:t>‹#›</a:t>
            </a:fld>
            <a:endParaRPr lang="es-CL"/>
          </a:p>
        </p:txBody>
      </p:sp>
    </p:spTree>
    <p:extLst>
      <p:ext uri="{BB962C8B-B14F-4D97-AF65-F5344CB8AC3E}">
        <p14:creationId xmlns:p14="http://schemas.microsoft.com/office/powerpoint/2010/main" val="3691133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AAE9ED-776F-A97D-89B7-ADBE56B49FF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F70C0D-B607-E0B0-BF16-DB76C5860C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2B74AE4-C203-23F3-6450-411B95964C74}"/>
              </a:ext>
            </a:extLst>
          </p:cNvPr>
          <p:cNvSpPr>
            <a:spLocks noGrp="1"/>
          </p:cNvSpPr>
          <p:nvPr>
            <p:ph type="body" idx="1"/>
          </p:nvPr>
        </p:nvSpPr>
        <p:spPr/>
        <p:txBody>
          <a:bodyPr/>
          <a:lstStyle/>
          <a:p>
            <a:endParaRPr lang="en-CL"/>
          </a:p>
        </p:txBody>
      </p:sp>
      <p:sp>
        <p:nvSpPr>
          <p:cNvPr id="4" name="Slide Number Placeholder 3">
            <a:extLst>
              <a:ext uri="{FF2B5EF4-FFF2-40B4-BE49-F238E27FC236}">
                <a16:creationId xmlns:a16="http://schemas.microsoft.com/office/drawing/2014/main" id="{D59825DC-0D10-67F8-3D97-D848EC52BAE8}"/>
              </a:ext>
            </a:extLst>
          </p:cNvPr>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08995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0165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02503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675424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89698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87984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65740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30930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18</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80459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19</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78150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20</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10222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386508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21</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48770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26223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51924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697090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53695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26</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156796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27</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408347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28</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2206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29</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67654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30</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66179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0983120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31</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14039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43377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40268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82229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60612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36</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87507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37</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13540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38</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1467380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39</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236337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40</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14859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108749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41</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68345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211041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726892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522117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31683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46</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5449452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47</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104307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48</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954431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49</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9693957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50</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521824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297152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51</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06801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869661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7410468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91039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669169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56</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171928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57</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870443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58</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46150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59</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82569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60</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5594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737430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61</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066632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388260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961378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209547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43051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66</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5636476"/>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67</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027535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68</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066053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69</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576078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70</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4448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212791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71</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866964"/>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6111002"/>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105961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3470497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9852811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76</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2261321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77</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85874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78</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6907791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79</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9307553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80</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029878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19484533"/>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81</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00991095"/>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3628652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9589844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494267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1832834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86</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095561"/>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87</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9111172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88</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960480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89</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0119248"/>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90</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87512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19865414"/>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91</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76183023"/>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92</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8856746"/>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93</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40018598"/>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94</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680684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L"/>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A77CF2AB-5ACE-AE43-BE80-0DCE45011BDD}" type="slidenum">
              <a:rPr kumimoji="0" lang="en-CL"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95</a:t>
            </a:fld>
            <a:endParaRPr kumimoji="0" lang="en-CL"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4728376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01">
    <p:spTree>
      <p:nvGrpSpPr>
        <p:cNvPr id="1" name=""/>
        <p:cNvGrpSpPr/>
        <p:nvPr/>
      </p:nvGrpSpPr>
      <p:grpSpPr>
        <a:xfrm>
          <a:off x="0" y="0"/>
          <a:ext cx="0" cy="0"/>
          <a:chOff x="0" y="0"/>
          <a:chExt cx="0" cy="0"/>
        </a:xfrm>
      </p:grpSpPr>
      <p:pic>
        <p:nvPicPr>
          <p:cNvPr id="14" name="Picture 2">
            <a:extLst>
              <a:ext uri="{FF2B5EF4-FFF2-40B4-BE49-F238E27FC236}">
                <a16:creationId xmlns:a16="http://schemas.microsoft.com/office/drawing/2014/main" id="{D274538C-BCFF-A1C3-BE97-48186730B719}"/>
              </a:ext>
            </a:extLst>
          </p:cNvPr>
          <p:cNvPicPr>
            <a:picLocks noGrp="1" noRot="1" noMove="1" noResize="1" noEditPoints="1" noAdjustHandles="1" noChangeArrowheads="1" noChangeShapeType="1" noCrop="1"/>
          </p:cNvPicPr>
          <p:nvPr userDrawn="1"/>
        </p:nvPicPr>
        <p:blipFill rotWithShape="1">
          <a:blip r:embed="rId2" cstate="email">
            <a:extLst>
              <a:ext uri="{28A0092B-C50C-407E-A947-70E740481C1C}">
                <a14:useLocalDpi xmlns:a14="http://schemas.microsoft.com/office/drawing/2010/main"/>
              </a:ext>
            </a:extLst>
          </a:blip>
          <a:srcRect/>
          <a:stretch/>
        </p:blipFill>
        <p:spPr bwMode="auto">
          <a:xfrm>
            <a:off x="-54078" y="-37104"/>
            <a:ext cx="12300155" cy="6932207"/>
          </a:xfrm>
          <a:prstGeom prst="rect">
            <a:avLst/>
          </a:prstGeom>
          <a:extLst>
            <a:ext uri="{909E8E84-426E-40DD-AFC4-6F175D3DCCD1}">
              <a14:hiddenFill xmlns:a14="http://schemas.microsoft.com/office/drawing/2010/main">
                <a:solidFill>
                  <a:srgbClr val="FFFFFF"/>
                </a:solidFill>
              </a14:hiddenFill>
            </a:ext>
          </a:extLst>
        </p:spPr>
      </p:pic>
      <p:pic>
        <p:nvPicPr>
          <p:cNvPr id="15" name="Imagen 11">
            <a:extLst>
              <a:ext uri="{FF2B5EF4-FFF2-40B4-BE49-F238E27FC236}">
                <a16:creationId xmlns:a16="http://schemas.microsoft.com/office/drawing/2014/main" id="{F1C0F4E0-9206-B8F8-E1C9-F15F0CC2E3D5}"/>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267200" y="6171453"/>
            <a:ext cx="7772400" cy="525525"/>
          </a:xfrm>
          <a:prstGeom prst="rect">
            <a:avLst/>
          </a:prstGeom>
        </p:spPr>
      </p:pic>
      <p:sp>
        <p:nvSpPr>
          <p:cNvPr id="20" name="Text Placeholder 19">
            <a:extLst>
              <a:ext uri="{FF2B5EF4-FFF2-40B4-BE49-F238E27FC236}">
                <a16:creationId xmlns:a16="http://schemas.microsoft.com/office/drawing/2014/main" id="{DC219328-5F7A-D290-AE02-1A036B191762}"/>
              </a:ext>
            </a:extLst>
          </p:cNvPr>
          <p:cNvSpPr>
            <a:spLocks noGrp="1"/>
          </p:cNvSpPr>
          <p:nvPr>
            <p:ph type="body" sz="quarter" idx="13" hasCustomPrompt="1"/>
          </p:nvPr>
        </p:nvSpPr>
        <p:spPr>
          <a:xfrm>
            <a:off x="192089" y="2229520"/>
            <a:ext cx="6548681" cy="2046049"/>
          </a:xfrm>
          <a:prstGeom prst="rect">
            <a:avLst/>
          </a:prstGeom>
        </p:spPr>
        <p:txBody>
          <a:bodyPr/>
          <a:lstStyle>
            <a:lvl1pPr marL="0" indent="0">
              <a:buNone/>
              <a:defRPr lang="en-CL" sz="5400" b="1" i="0" kern="1200" spc="0" baseline="0" dirty="0">
                <a:solidFill>
                  <a:schemeClr val="bg1"/>
                </a:solidFill>
                <a:effectLst/>
                <a:latin typeface="Open Sans Extrabold" panose="020B0606030504020204" pitchFamily="34" charset="0"/>
                <a:ea typeface="Open Sans Extrabold" panose="020B0606030504020204" pitchFamily="34" charset="0"/>
                <a:cs typeface="Open Sans Extrabold" panose="020B0606030504020204" pitchFamily="34" charset="0"/>
              </a:defRPr>
            </a:lvl1pPr>
            <a:lvl2pPr>
              <a:defRPr lang="en-US" sz="4950" b="1" kern="1200" dirty="0" smtClean="0">
                <a:solidFill>
                  <a:schemeClr val="bg1"/>
                </a:solidFill>
                <a:latin typeface="+mn-lt"/>
                <a:ea typeface="+mn-ea"/>
                <a:cs typeface="+mn-cs"/>
              </a:defRPr>
            </a:lvl2pPr>
            <a:lvl3pPr>
              <a:defRPr lang="en-US" sz="4950" b="1" kern="1200" dirty="0" smtClean="0">
                <a:solidFill>
                  <a:schemeClr val="bg1"/>
                </a:solidFill>
                <a:latin typeface="+mn-lt"/>
                <a:ea typeface="+mn-ea"/>
                <a:cs typeface="+mn-cs"/>
              </a:defRPr>
            </a:lvl3pPr>
            <a:lvl4pPr>
              <a:defRPr lang="en-US" sz="4950" b="1" kern="1200" dirty="0" smtClean="0">
                <a:solidFill>
                  <a:schemeClr val="bg1"/>
                </a:solidFill>
                <a:latin typeface="+mn-lt"/>
                <a:ea typeface="+mn-ea"/>
                <a:cs typeface="+mn-cs"/>
              </a:defRPr>
            </a:lvl4pPr>
            <a:lvl5pPr>
              <a:defRPr lang="en-CL" sz="4950" b="1" kern="1200" dirty="0">
                <a:solidFill>
                  <a:schemeClr val="bg1"/>
                </a:solidFill>
                <a:latin typeface="+mn-lt"/>
                <a:ea typeface="+mn-ea"/>
                <a:cs typeface="+mn-cs"/>
              </a:defRPr>
            </a:lvl5pPr>
          </a:lstStyle>
          <a:p>
            <a:pPr lvl="0"/>
            <a:r>
              <a:rPr lang="en-CL"/>
              <a:t>Título de la</a:t>
            </a:r>
          </a:p>
          <a:p>
            <a:pPr lvl="0"/>
            <a:r>
              <a:rPr lang="en-CL"/>
              <a:t>Presentación</a:t>
            </a:r>
          </a:p>
        </p:txBody>
      </p:sp>
      <p:sp>
        <p:nvSpPr>
          <p:cNvPr id="22" name="Text Placeholder 21">
            <a:extLst>
              <a:ext uri="{FF2B5EF4-FFF2-40B4-BE49-F238E27FC236}">
                <a16:creationId xmlns:a16="http://schemas.microsoft.com/office/drawing/2014/main" id="{F6927001-D7B6-CE02-E182-9F8113312D7C}"/>
              </a:ext>
            </a:extLst>
          </p:cNvPr>
          <p:cNvSpPr>
            <a:spLocks noGrp="1"/>
          </p:cNvSpPr>
          <p:nvPr>
            <p:ph type="body" sz="quarter" idx="14" hasCustomPrompt="1"/>
          </p:nvPr>
        </p:nvSpPr>
        <p:spPr>
          <a:xfrm>
            <a:off x="192088" y="4642949"/>
            <a:ext cx="6548680" cy="444500"/>
          </a:xfrm>
          <a:prstGeom prst="rect">
            <a:avLst/>
          </a:prstGeom>
        </p:spPr>
        <p:txBody>
          <a:bodyPr/>
          <a:lstStyle>
            <a:lvl1pPr>
              <a:defRPr lang="en-CL" sz="12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defRPr>
            </a:lvl1pPr>
          </a:lstStyle>
          <a:p>
            <a:pPr marL="0" lvl="0" indent="0">
              <a:buNone/>
            </a:pPr>
            <a:r>
              <a:rPr lang="en-CL"/>
              <a:t>Subtítulo</a:t>
            </a:r>
          </a:p>
        </p:txBody>
      </p:sp>
      <p:sp>
        <p:nvSpPr>
          <p:cNvPr id="23" name="Text Placeholder 21">
            <a:extLst>
              <a:ext uri="{FF2B5EF4-FFF2-40B4-BE49-F238E27FC236}">
                <a16:creationId xmlns:a16="http://schemas.microsoft.com/office/drawing/2014/main" id="{6FA18583-86F7-9F1F-C46C-809924728902}"/>
              </a:ext>
            </a:extLst>
          </p:cNvPr>
          <p:cNvSpPr>
            <a:spLocks noGrp="1"/>
          </p:cNvSpPr>
          <p:nvPr>
            <p:ph type="body" sz="quarter" idx="15" hasCustomPrompt="1"/>
          </p:nvPr>
        </p:nvSpPr>
        <p:spPr>
          <a:xfrm>
            <a:off x="192089" y="5404949"/>
            <a:ext cx="3665537" cy="444500"/>
          </a:xfrm>
          <a:prstGeom prst="rect">
            <a:avLst/>
          </a:prstGeom>
        </p:spPr>
        <p:txBody>
          <a:bodyPr/>
          <a:lstStyle>
            <a:lvl1pPr>
              <a:defRPr lang="en-CL" sz="9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defRPr>
            </a:lvl1pPr>
          </a:lstStyle>
          <a:p>
            <a:pPr marL="0" lvl="0" indent="0">
              <a:buNone/>
            </a:pPr>
            <a:r>
              <a:rPr lang="en-CL"/>
              <a:t>Día, mes, año</a:t>
            </a:r>
          </a:p>
        </p:txBody>
      </p:sp>
      <p:grpSp>
        <p:nvGrpSpPr>
          <p:cNvPr id="7" name="Group 6">
            <a:extLst>
              <a:ext uri="{FF2B5EF4-FFF2-40B4-BE49-F238E27FC236}">
                <a16:creationId xmlns:a16="http://schemas.microsoft.com/office/drawing/2014/main" id="{9B043A49-3447-BEA4-CB4F-ABAD3AC3DE7B}"/>
              </a:ext>
            </a:extLst>
          </p:cNvPr>
          <p:cNvGrpSpPr/>
          <p:nvPr userDrawn="1"/>
        </p:nvGrpSpPr>
        <p:grpSpPr>
          <a:xfrm rot="16200000">
            <a:off x="8721677" y="3370699"/>
            <a:ext cx="6932206" cy="116597"/>
            <a:chOff x="0" y="0"/>
            <a:chExt cx="12192000" cy="71564"/>
          </a:xfrm>
        </p:grpSpPr>
        <p:sp>
          <p:nvSpPr>
            <p:cNvPr id="8" name="Rectangle 7">
              <a:extLst>
                <a:ext uri="{FF2B5EF4-FFF2-40B4-BE49-F238E27FC236}">
                  <a16:creationId xmlns:a16="http://schemas.microsoft.com/office/drawing/2014/main" id="{6BC3E818-86F2-A0E3-7494-4C8C4B6FBF0B}"/>
                </a:ext>
              </a:extLst>
            </p:cNvPr>
            <p:cNvSpPr/>
            <p:nvPr userDrawn="1"/>
          </p:nvSpPr>
          <p:spPr>
            <a:xfrm>
              <a:off x="0" y="0"/>
              <a:ext cx="3053300" cy="7156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9" name="Rectangle 8">
              <a:extLst>
                <a:ext uri="{FF2B5EF4-FFF2-40B4-BE49-F238E27FC236}">
                  <a16:creationId xmlns:a16="http://schemas.microsoft.com/office/drawing/2014/main" id="{8D8B13CE-3C7B-995C-EE5D-BB7DEA2A1D09}"/>
                </a:ext>
              </a:extLst>
            </p:cNvPr>
            <p:cNvSpPr/>
            <p:nvPr userDrawn="1"/>
          </p:nvSpPr>
          <p:spPr>
            <a:xfrm>
              <a:off x="3042700" y="1"/>
              <a:ext cx="3053300" cy="7156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10" name="Rectangle 9">
              <a:extLst>
                <a:ext uri="{FF2B5EF4-FFF2-40B4-BE49-F238E27FC236}">
                  <a16:creationId xmlns:a16="http://schemas.microsoft.com/office/drawing/2014/main" id="{4435D554-42C7-9A60-E295-73483523AEE5}"/>
                </a:ext>
              </a:extLst>
            </p:cNvPr>
            <p:cNvSpPr/>
            <p:nvPr userDrawn="1"/>
          </p:nvSpPr>
          <p:spPr>
            <a:xfrm>
              <a:off x="6096000" y="0"/>
              <a:ext cx="3053300" cy="71563"/>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11" name="Rectangle 10">
              <a:extLst>
                <a:ext uri="{FF2B5EF4-FFF2-40B4-BE49-F238E27FC236}">
                  <a16:creationId xmlns:a16="http://schemas.microsoft.com/office/drawing/2014/main" id="{895CA132-0446-02DC-E969-25E610F80BF8}"/>
                </a:ext>
              </a:extLst>
            </p:cNvPr>
            <p:cNvSpPr/>
            <p:nvPr userDrawn="1"/>
          </p:nvSpPr>
          <p:spPr>
            <a:xfrm>
              <a:off x="9138700" y="1"/>
              <a:ext cx="3053300" cy="71563"/>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grpSp>
    </p:spTree>
    <p:extLst>
      <p:ext uri="{BB962C8B-B14F-4D97-AF65-F5344CB8AC3E}">
        <p14:creationId xmlns:p14="http://schemas.microsoft.com/office/powerpoint/2010/main" val="1228240162"/>
      </p:ext>
    </p:extLst>
  </p:cSld>
  <p:clrMapOvr>
    <a:masterClrMapping/>
  </p:clrMapOvr>
  <p:extLst>
    <p:ext uri="{DCECCB84-F9BA-43D5-87BE-67443E8EF086}">
      <p15:sldGuideLst xmlns:p15="http://schemas.microsoft.com/office/powerpoint/2012/main">
        <p15:guide id="1" orient="horz" pos="2160">
          <p15:clr>
            <a:srgbClr val="FBAE40"/>
          </p15:clr>
        </p15:guide>
        <p15:guide id="2" pos="512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dea Fuerza 02">
    <p:bg>
      <p:bgPr>
        <a:solidFill>
          <a:schemeClr val="tx2"/>
        </a:solidFill>
        <a:effectLst/>
      </p:bgPr>
    </p:bg>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868A3A35-35CD-046E-625E-1E82C297B5F0}"/>
              </a:ext>
            </a:extLst>
          </p:cNvPr>
          <p:cNvPicPr>
            <a:picLocks noChangeAspect="1"/>
          </p:cNvPicPr>
          <p:nvPr userDrawn="1"/>
        </p:nvPicPr>
        <p:blipFill rotWithShape="1">
          <a:blip r:embed="rId2" cstate="email">
            <a:extLst>
              <a:ext uri="{BEBA8EAE-BF5A-486C-A8C5-ECC9F3942E4B}">
                <a14:imgProps xmlns:a14="http://schemas.microsoft.com/office/drawing/2010/main">
                  <a14:imgLayer r:embed="rId3">
                    <a14:imgEffect>
                      <a14:brightnessContrast bright="-17000"/>
                    </a14:imgEffect>
                  </a14:imgLayer>
                </a14:imgProps>
              </a:ext>
              <a:ext uri="{28A0092B-C50C-407E-A947-70E740481C1C}">
                <a14:useLocalDpi xmlns:a14="http://schemas.microsoft.com/office/drawing/2010/main"/>
              </a:ext>
            </a:extLst>
          </a:blip>
          <a:srcRect/>
          <a:stretch/>
        </p:blipFill>
        <p:spPr bwMode="auto">
          <a:xfrm>
            <a:off x="1" y="-6182"/>
            <a:ext cx="12219625"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 Placeholder 6">
            <a:extLst>
              <a:ext uri="{FF2B5EF4-FFF2-40B4-BE49-F238E27FC236}">
                <a16:creationId xmlns:a16="http://schemas.microsoft.com/office/drawing/2014/main" id="{97F74F68-6D7F-3FCD-5AB9-5F6161DCD943}"/>
              </a:ext>
            </a:extLst>
          </p:cNvPr>
          <p:cNvSpPr>
            <a:spLocks noGrp="1"/>
          </p:cNvSpPr>
          <p:nvPr>
            <p:ph type="body" sz="quarter" idx="12" hasCustomPrompt="1"/>
          </p:nvPr>
        </p:nvSpPr>
        <p:spPr>
          <a:xfrm>
            <a:off x="700019" y="2725654"/>
            <a:ext cx="6002339" cy="2878820"/>
          </a:xfrm>
          <a:prstGeom prst="rect">
            <a:avLst/>
          </a:prstGeom>
        </p:spPr>
        <p:txBody>
          <a:bodyPr/>
          <a:lstStyle>
            <a:lvl1pPr>
              <a:defRPr sz="3000" cap="none"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2pPr>
            <a:lvl3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3pPr>
            <a:lvl4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4pPr>
            <a:lvl5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5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s-ES_tradnl" sz="2700"/>
              <a:t>Agrega una idea fuerza, cita o mensaje importante en este bloque de texto</a:t>
            </a:r>
          </a:p>
          <a:p>
            <a:pPr lvl="0"/>
            <a:endParaRPr lang="en-US"/>
          </a:p>
        </p:txBody>
      </p:sp>
    </p:spTree>
    <p:extLst>
      <p:ext uri="{BB962C8B-B14F-4D97-AF65-F5344CB8AC3E}">
        <p14:creationId xmlns:p14="http://schemas.microsoft.com/office/powerpoint/2010/main" val="3404456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dea Fuerza 03">
    <p:bg>
      <p:bgPr>
        <a:solidFill>
          <a:schemeClr val="tx2"/>
        </a:solidFill>
        <a:effectLst/>
      </p:bgPr>
    </p:bg>
    <p:spTree>
      <p:nvGrpSpPr>
        <p:cNvPr id="1" name=""/>
        <p:cNvGrpSpPr/>
        <p:nvPr/>
      </p:nvGrpSpPr>
      <p:grpSpPr>
        <a:xfrm>
          <a:off x="0" y="0"/>
          <a:ext cx="0" cy="0"/>
          <a:chOff x="0" y="0"/>
          <a:chExt cx="0" cy="0"/>
        </a:xfrm>
      </p:grpSpPr>
      <p:pic>
        <p:nvPicPr>
          <p:cNvPr id="3" name="Imagen 7">
            <a:extLst>
              <a:ext uri="{FF2B5EF4-FFF2-40B4-BE49-F238E27FC236}">
                <a16:creationId xmlns:a16="http://schemas.microsoft.com/office/drawing/2014/main" id="{A6FDB704-F819-49D8-787A-24BAD0B3F7C5}"/>
              </a:ext>
            </a:extLst>
          </p:cNvPr>
          <p:cNvPicPr>
            <a:picLocks noChangeAspect="1"/>
          </p:cNvPicPr>
          <p:nvPr userDrawn="1"/>
        </p:nvPicPr>
        <p:blipFill>
          <a:blip r:embed="rId2" cstate="email">
            <a:extLst>
              <a:ext uri="{BEBA8EAE-BF5A-486C-A8C5-ECC9F3942E4B}">
                <a14:imgProps xmlns:a14="http://schemas.microsoft.com/office/drawing/2010/main">
                  <a14:imgLayer r:embed="rId3">
                    <a14:imgEffect>
                      <a14:brightnessContrast bright="-23000"/>
                    </a14:imgEffect>
                  </a14:imgLayer>
                </a14:imgProps>
              </a:ext>
              <a:ext uri="{28A0092B-C50C-407E-A947-70E740481C1C}">
                <a14:useLocalDpi xmlns:a14="http://schemas.microsoft.com/office/drawing/2010/main"/>
              </a:ext>
            </a:extLst>
          </a:blip>
          <a:srcRect/>
          <a:stretch/>
        </p:blipFill>
        <p:spPr>
          <a:xfrm>
            <a:off x="-245174" y="-76200"/>
            <a:ext cx="12462932" cy="7010400"/>
          </a:xfrm>
          <a:prstGeom prst="rect">
            <a:avLst/>
          </a:prstGeom>
        </p:spPr>
      </p:pic>
      <p:sp>
        <p:nvSpPr>
          <p:cNvPr id="2" name="Text Placeholder 6">
            <a:extLst>
              <a:ext uri="{FF2B5EF4-FFF2-40B4-BE49-F238E27FC236}">
                <a16:creationId xmlns:a16="http://schemas.microsoft.com/office/drawing/2014/main" id="{3998BF27-B1BD-D881-7E96-95891D500081}"/>
              </a:ext>
            </a:extLst>
          </p:cNvPr>
          <p:cNvSpPr>
            <a:spLocks noGrp="1"/>
          </p:cNvSpPr>
          <p:nvPr>
            <p:ph type="body" sz="quarter" idx="12" hasCustomPrompt="1"/>
          </p:nvPr>
        </p:nvSpPr>
        <p:spPr>
          <a:xfrm>
            <a:off x="700019" y="2725654"/>
            <a:ext cx="6002339" cy="2878820"/>
          </a:xfrm>
          <a:prstGeom prst="rect">
            <a:avLst/>
          </a:prstGeom>
        </p:spPr>
        <p:txBody>
          <a:bodyPr/>
          <a:lstStyle>
            <a:lvl1pPr>
              <a:defRPr sz="3000" cap="none"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2pPr>
            <a:lvl3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3pPr>
            <a:lvl4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4pPr>
            <a:lvl5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5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s-ES_tradnl" sz="2700"/>
              <a:t>Agrega una idea fuerza, cita o mensaje importante en este bloque de texto</a:t>
            </a:r>
          </a:p>
          <a:p>
            <a:pPr lvl="0"/>
            <a:endParaRPr lang="en-US"/>
          </a:p>
        </p:txBody>
      </p:sp>
    </p:spTree>
    <p:extLst>
      <p:ext uri="{BB962C8B-B14F-4D97-AF65-F5344CB8AC3E}">
        <p14:creationId xmlns:p14="http://schemas.microsoft.com/office/powerpoint/2010/main" val="42350656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exto + Objeto 01">
    <p:spTree>
      <p:nvGrpSpPr>
        <p:cNvPr id="1" name=""/>
        <p:cNvGrpSpPr/>
        <p:nvPr/>
      </p:nvGrpSpPr>
      <p:grpSpPr>
        <a:xfrm>
          <a:off x="0" y="0"/>
          <a:ext cx="0" cy="0"/>
          <a:chOff x="0" y="0"/>
          <a:chExt cx="0" cy="0"/>
        </a:xfrm>
      </p:grpSpPr>
      <p:sp>
        <p:nvSpPr>
          <p:cNvPr id="18" name="Marcador de texto 4">
            <a:extLst>
              <a:ext uri="{FF2B5EF4-FFF2-40B4-BE49-F238E27FC236}">
                <a16:creationId xmlns:a16="http://schemas.microsoft.com/office/drawing/2014/main" id="{86418A2B-53C3-6263-8ECC-120487B9F785}"/>
              </a:ext>
            </a:extLst>
          </p:cNvPr>
          <p:cNvSpPr>
            <a:spLocks noGrp="1"/>
          </p:cNvSpPr>
          <p:nvPr>
            <p:ph type="body" sz="quarter" idx="15" hasCustomPrompt="1"/>
          </p:nvPr>
        </p:nvSpPr>
        <p:spPr>
          <a:xfrm>
            <a:off x="371475" y="2160875"/>
            <a:ext cx="5542893" cy="4147850"/>
          </a:xfrm>
          <a:prstGeom prst="rect">
            <a:avLst/>
          </a:prstGeom>
        </p:spPr>
        <p:txBody>
          <a:bodyPr/>
          <a:lstStyle>
            <a:lvl1pPr marL="171450" indent="-171450" algn="l" defTabSz="685800" rtl="0" eaLnBrk="1" latinLnBrk="0" hangingPunct="1">
              <a:lnSpc>
                <a:spcPct val="140000"/>
              </a:lnSpc>
              <a:buClr>
                <a:schemeClr val="accent1"/>
              </a:buClr>
              <a:buSzPct val="150000"/>
              <a:buFont typeface="Arial" panose="020B0604020202020204" pitchFamily="34" charset="0"/>
              <a:buChar char="•"/>
              <a:defRPr lang="es-MX" sz="1050"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00075" indent="-171450" algn="l" defTabSz="685800" rtl="0" eaLnBrk="1" latinLnBrk="0" hangingPunct="1">
              <a:lnSpc>
                <a:spcPct val="140000"/>
              </a:lnSpc>
              <a:buClr>
                <a:schemeClr val="accent1"/>
              </a:buClr>
              <a:buFont typeface="+mj-lt"/>
              <a:buAutoNum type="arabicPeriod"/>
              <a:defRPr lang="es-MX" sz="900"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857250" indent="-171450" algn="l" defTabSz="685800" rtl="0" eaLnBrk="1" latinLnBrk="0" hangingPunct="1">
              <a:lnSpc>
                <a:spcPct val="140000"/>
              </a:lnSpc>
              <a:buClr>
                <a:schemeClr val="accent1"/>
              </a:buClr>
              <a:buFont typeface="System Font Regular"/>
              <a:buChar char="-"/>
              <a:defRPr lang="es-MX" sz="750"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285875" indent="-171450" algn="l" defTabSz="685800" rtl="0" eaLnBrk="1" latinLnBrk="0" hangingPunct="1">
              <a:lnSpc>
                <a:spcPct val="140000"/>
              </a:lnSpc>
              <a:buClr>
                <a:schemeClr val="accent1"/>
              </a:buClr>
              <a:buFont typeface="+mj-lt"/>
              <a:buAutoNum type="alphaLcPeriod"/>
              <a:defRPr lang="es-MX" sz="675"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1543050" indent="-171450" algn="l" defTabSz="685800" rtl="0" eaLnBrk="1" latinLnBrk="0" hangingPunct="1">
              <a:lnSpc>
                <a:spcPct val="140000"/>
              </a:lnSpc>
              <a:buClr>
                <a:schemeClr val="accent1"/>
              </a:buClr>
              <a:buFont typeface="Arial" panose="020B0604020202020204" pitchFamily="34" charset="0"/>
              <a:buChar char="•"/>
              <a:defRPr lang="es-ES_tradnl" sz="600"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stStyle>
          <a:p>
            <a:pPr lvl="0"/>
            <a:r>
              <a:rPr lang="es-MX"/>
              <a:t>Insert text here</a:t>
            </a:r>
          </a:p>
          <a:p>
            <a:pPr lvl="1"/>
            <a:r>
              <a:rPr lang="es-MX"/>
              <a:t>Segundo nivel</a:t>
            </a:r>
          </a:p>
          <a:p>
            <a:pPr lvl="2"/>
            <a:r>
              <a:rPr lang="es-MX"/>
              <a:t>Tercer nivel</a:t>
            </a:r>
          </a:p>
          <a:p>
            <a:pPr lvl="3"/>
            <a:r>
              <a:rPr lang="es-MX"/>
              <a:t>Cuarto nivel</a:t>
            </a:r>
          </a:p>
          <a:p>
            <a:pPr lvl="4"/>
            <a:r>
              <a:rPr lang="es-MX"/>
              <a:t>Quinto nivel</a:t>
            </a:r>
            <a:endParaRPr lang="es-ES_tradnl"/>
          </a:p>
        </p:txBody>
      </p:sp>
      <p:sp>
        <p:nvSpPr>
          <p:cNvPr id="2" name="Content Placeholder 5">
            <a:extLst>
              <a:ext uri="{FF2B5EF4-FFF2-40B4-BE49-F238E27FC236}">
                <a16:creationId xmlns:a16="http://schemas.microsoft.com/office/drawing/2014/main" id="{05968D70-7AD7-40A6-5028-76E712626579}"/>
              </a:ext>
            </a:extLst>
          </p:cNvPr>
          <p:cNvSpPr>
            <a:spLocks noGrp="1"/>
          </p:cNvSpPr>
          <p:nvPr>
            <p:ph sz="quarter" idx="18"/>
          </p:nvPr>
        </p:nvSpPr>
        <p:spPr>
          <a:xfrm>
            <a:off x="6275389" y="549275"/>
            <a:ext cx="5542895" cy="5759450"/>
          </a:xfrm>
          <a:prstGeom prst="rect">
            <a:avLst/>
          </a:prstGeom>
        </p:spPr>
        <p:txBody>
          <a:bodyPr/>
          <a:lstStyle>
            <a:lvl1pPr marL="0" indent="0">
              <a:buNone/>
              <a:defRPr>
                <a:solidFill>
                  <a:schemeClr val="tx2"/>
                </a:solidFill>
              </a:defRPr>
            </a:lvl1pPr>
          </a:lstStyle>
          <a:p>
            <a:pPr lvl="0"/>
            <a:endParaRPr lang="en-CL"/>
          </a:p>
        </p:txBody>
      </p:sp>
      <p:sp>
        <p:nvSpPr>
          <p:cNvPr id="3" name="Text Placeholder 3">
            <a:extLst>
              <a:ext uri="{FF2B5EF4-FFF2-40B4-BE49-F238E27FC236}">
                <a16:creationId xmlns:a16="http://schemas.microsoft.com/office/drawing/2014/main" id="{62CD2B4D-315D-CCF0-3ED4-86DAA1883E93}"/>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
        <p:nvSpPr>
          <p:cNvPr id="5" name="Título 1">
            <a:extLst>
              <a:ext uri="{FF2B5EF4-FFF2-40B4-BE49-F238E27FC236}">
                <a16:creationId xmlns:a16="http://schemas.microsoft.com/office/drawing/2014/main" id="{9E93CFA3-D9BF-4B81-F399-35C5C5C2892B}"/>
              </a:ext>
            </a:extLst>
          </p:cNvPr>
          <p:cNvSpPr>
            <a:spLocks noGrp="1"/>
          </p:cNvSpPr>
          <p:nvPr>
            <p:ph type="ctrTitle" hasCustomPrompt="1"/>
          </p:nvPr>
        </p:nvSpPr>
        <p:spPr>
          <a:xfrm>
            <a:off x="371475" y="1572297"/>
            <a:ext cx="5540648"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7" name="Content Placeholder 2">
            <a:extLst>
              <a:ext uri="{FF2B5EF4-FFF2-40B4-BE49-F238E27FC236}">
                <a16:creationId xmlns:a16="http://schemas.microsoft.com/office/drawing/2014/main" id="{C6816CC1-C97F-F0EE-B1FE-84350372E725}"/>
              </a:ext>
            </a:extLst>
          </p:cNvPr>
          <p:cNvSpPr>
            <a:spLocks noGrp="1"/>
          </p:cNvSpPr>
          <p:nvPr>
            <p:ph idx="26" hasCustomPrompt="1"/>
          </p:nvPr>
        </p:nvSpPr>
        <p:spPr>
          <a:xfrm>
            <a:off x="373719" y="560180"/>
            <a:ext cx="5540651"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Tree>
    <p:extLst>
      <p:ext uri="{BB962C8B-B14F-4D97-AF65-F5344CB8AC3E}">
        <p14:creationId xmlns:p14="http://schemas.microsoft.com/office/powerpoint/2010/main" val="8132225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Objeto + Texto 01">
    <p:spTree>
      <p:nvGrpSpPr>
        <p:cNvPr id="1" name=""/>
        <p:cNvGrpSpPr/>
        <p:nvPr/>
      </p:nvGrpSpPr>
      <p:grpSpPr>
        <a:xfrm>
          <a:off x="0" y="0"/>
          <a:ext cx="0" cy="0"/>
          <a:chOff x="0" y="0"/>
          <a:chExt cx="0" cy="0"/>
        </a:xfrm>
      </p:grpSpPr>
      <p:sp>
        <p:nvSpPr>
          <p:cNvPr id="4" name="Marcador de texto 4">
            <a:extLst>
              <a:ext uri="{FF2B5EF4-FFF2-40B4-BE49-F238E27FC236}">
                <a16:creationId xmlns:a16="http://schemas.microsoft.com/office/drawing/2014/main" id="{3D55115D-53EF-FA2A-F7B0-38C7F167F762}"/>
              </a:ext>
            </a:extLst>
          </p:cNvPr>
          <p:cNvSpPr>
            <a:spLocks noGrp="1"/>
          </p:cNvSpPr>
          <p:nvPr>
            <p:ph type="body" sz="quarter" idx="15" hasCustomPrompt="1"/>
          </p:nvPr>
        </p:nvSpPr>
        <p:spPr>
          <a:xfrm>
            <a:off x="6275388" y="2145848"/>
            <a:ext cx="5545139" cy="3989523"/>
          </a:xfrm>
          <a:prstGeom prst="rect">
            <a:avLst/>
          </a:prstGeom>
        </p:spPr>
        <p:txBody>
          <a:bodyPr/>
          <a:lstStyle>
            <a:lvl1pPr marL="171450" indent="-171450">
              <a:lnSpc>
                <a:spcPct val="140000"/>
              </a:lnSpc>
              <a:buClr>
                <a:schemeClr val="accent1"/>
              </a:buClr>
              <a:buSzPct val="150000"/>
              <a:buFont typeface="Arial" panose="020B0604020202020204" pitchFamily="34" charset="0"/>
              <a:buChar char="•"/>
              <a:defRPr sz="10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00075" indent="-257175">
              <a:lnSpc>
                <a:spcPct val="140000"/>
              </a:lnSpc>
              <a:buClr>
                <a:schemeClr val="accent1"/>
              </a:buClr>
              <a:buFont typeface="+mj-lt"/>
              <a:buAutoNum type="arabicPeriod"/>
              <a:defRPr sz="9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857250" indent="-171450">
              <a:lnSpc>
                <a:spcPct val="140000"/>
              </a:lnSpc>
              <a:buClr>
                <a:schemeClr val="accent1"/>
              </a:buClr>
              <a:buFont typeface="System Font Regular"/>
              <a:buChar char="-"/>
              <a:defRPr sz="75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285875" indent="-257175">
              <a:lnSpc>
                <a:spcPct val="140000"/>
              </a:lnSpc>
              <a:buClr>
                <a:schemeClr val="accent1"/>
              </a:buClr>
              <a:buFont typeface="+mj-lt"/>
              <a:buAutoNum type="alphaLcPeriod"/>
              <a:defRPr sz="675">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1543050" indent="-171450">
              <a:lnSpc>
                <a:spcPct val="140000"/>
              </a:lnSpc>
              <a:buClr>
                <a:schemeClr val="accent1"/>
              </a:buClr>
              <a:buFont typeface="Arial" panose="020B0604020202020204" pitchFamily="34" charset="0"/>
              <a:buChar char="•"/>
              <a:defRPr sz="6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stStyle>
          <a:p>
            <a:pPr lvl="0"/>
            <a:r>
              <a:rPr lang="es-MX"/>
              <a:t>Insert text here</a:t>
            </a:r>
          </a:p>
          <a:p>
            <a:pPr lvl="1"/>
            <a:r>
              <a:rPr lang="es-MX"/>
              <a:t>Segundo nivel</a:t>
            </a:r>
          </a:p>
          <a:p>
            <a:pPr lvl="2"/>
            <a:r>
              <a:rPr lang="es-MX"/>
              <a:t>Tercer nivel</a:t>
            </a:r>
          </a:p>
          <a:p>
            <a:pPr lvl="3"/>
            <a:r>
              <a:rPr lang="es-MX"/>
              <a:t>Cuarto nivel</a:t>
            </a:r>
          </a:p>
          <a:p>
            <a:pPr lvl="4"/>
            <a:r>
              <a:rPr lang="es-MX"/>
              <a:t>Quinto nivel</a:t>
            </a:r>
            <a:endParaRPr lang="es-ES_tradnl"/>
          </a:p>
        </p:txBody>
      </p:sp>
      <p:sp>
        <p:nvSpPr>
          <p:cNvPr id="6" name="Content Placeholder 5">
            <a:extLst>
              <a:ext uri="{FF2B5EF4-FFF2-40B4-BE49-F238E27FC236}">
                <a16:creationId xmlns:a16="http://schemas.microsoft.com/office/drawing/2014/main" id="{E2D70CA5-2052-20B9-433E-E52245FB9090}"/>
              </a:ext>
            </a:extLst>
          </p:cNvPr>
          <p:cNvSpPr>
            <a:spLocks noGrp="1"/>
          </p:cNvSpPr>
          <p:nvPr>
            <p:ph sz="quarter" idx="18"/>
          </p:nvPr>
        </p:nvSpPr>
        <p:spPr>
          <a:xfrm>
            <a:off x="371475" y="549277"/>
            <a:ext cx="5545139" cy="5586095"/>
          </a:xfrm>
          <a:prstGeom prst="rect">
            <a:avLst/>
          </a:prstGeom>
        </p:spPr>
        <p:txBody>
          <a:bodyPr/>
          <a:lstStyle>
            <a:lvl1pPr marL="0" indent="0">
              <a:buNone/>
              <a:defRPr/>
            </a:lvl1pPr>
          </a:lstStyle>
          <a:p>
            <a:pPr lvl="0"/>
            <a:endParaRPr lang="en-CL"/>
          </a:p>
        </p:txBody>
      </p:sp>
      <p:sp>
        <p:nvSpPr>
          <p:cNvPr id="3" name="Título 1">
            <a:extLst>
              <a:ext uri="{FF2B5EF4-FFF2-40B4-BE49-F238E27FC236}">
                <a16:creationId xmlns:a16="http://schemas.microsoft.com/office/drawing/2014/main" id="{B7A2B291-C95D-CB73-D567-492E269FA115}"/>
              </a:ext>
            </a:extLst>
          </p:cNvPr>
          <p:cNvSpPr>
            <a:spLocks noGrp="1"/>
          </p:cNvSpPr>
          <p:nvPr>
            <p:ph type="ctrTitle" hasCustomPrompt="1"/>
          </p:nvPr>
        </p:nvSpPr>
        <p:spPr>
          <a:xfrm>
            <a:off x="6273139" y="1572297"/>
            <a:ext cx="5545139"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5" name="Content Placeholder 2">
            <a:extLst>
              <a:ext uri="{FF2B5EF4-FFF2-40B4-BE49-F238E27FC236}">
                <a16:creationId xmlns:a16="http://schemas.microsoft.com/office/drawing/2014/main" id="{F50EF7DC-4568-E8EB-CADC-7C003D799F6C}"/>
              </a:ext>
            </a:extLst>
          </p:cNvPr>
          <p:cNvSpPr>
            <a:spLocks noGrp="1"/>
          </p:cNvSpPr>
          <p:nvPr>
            <p:ph idx="26" hasCustomPrompt="1"/>
          </p:nvPr>
        </p:nvSpPr>
        <p:spPr>
          <a:xfrm>
            <a:off x="6275387" y="560180"/>
            <a:ext cx="5545140"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CDA0CCC5-DA71-9950-F367-9B2F9C37EAB0}"/>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1393166360"/>
      </p:ext>
    </p:extLst>
  </p:cSld>
  <p:clrMapOvr>
    <a:masterClrMapping/>
  </p:clrMapOvr>
  <p:extLst>
    <p:ext uri="{DCECCB84-F9BA-43D5-87BE-67443E8EF086}">
      <p15:sldGuideLst xmlns:p15="http://schemas.microsoft.com/office/powerpoint/2012/main">
        <p15:guide id="1" pos="965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o + Grafico 01">
    <p:bg>
      <p:bgPr>
        <a:solidFill>
          <a:schemeClr val="bg1"/>
        </a:solidFill>
        <a:effectLst/>
      </p:bgPr>
    </p:bg>
    <p:spTree>
      <p:nvGrpSpPr>
        <p:cNvPr id="1" name=""/>
        <p:cNvGrpSpPr/>
        <p:nvPr/>
      </p:nvGrpSpPr>
      <p:grpSpPr>
        <a:xfrm>
          <a:off x="0" y="0"/>
          <a:ext cx="0" cy="0"/>
          <a:chOff x="0" y="0"/>
          <a:chExt cx="0" cy="0"/>
        </a:xfrm>
      </p:grpSpPr>
      <p:sp>
        <p:nvSpPr>
          <p:cNvPr id="13" name="Chart Placeholder 4">
            <a:extLst>
              <a:ext uri="{FF2B5EF4-FFF2-40B4-BE49-F238E27FC236}">
                <a16:creationId xmlns:a16="http://schemas.microsoft.com/office/drawing/2014/main" id="{8B2C1D3F-1661-6046-86C7-DC05CAD9B0E2}"/>
              </a:ext>
            </a:extLst>
          </p:cNvPr>
          <p:cNvSpPr>
            <a:spLocks noGrp="1"/>
          </p:cNvSpPr>
          <p:nvPr>
            <p:ph type="chart" sz="quarter" idx="16" hasCustomPrompt="1"/>
          </p:nvPr>
        </p:nvSpPr>
        <p:spPr>
          <a:xfrm>
            <a:off x="6275389" y="549276"/>
            <a:ext cx="5545137" cy="5586095"/>
          </a:xfrm>
          <a:prstGeom prst="rect">
            <a:avLst/>
          </a:prstGeom>
        </p:spPr>
        <p:txBody>
          <a:bodyPr/>
          <a:lstStyle>
            <a:lvl1pPr marL="0" indent="0">
              <a:buNone/>
              <a:defRPr/>
            </a:lvl1pPr>
          </a:lstStyle>
          <a:p>
            <a:r>
              <a:rPr lang="en-CL"/>
              <a:t>Chart</a:t>
            </a:r>
          </a:p>
        </p:txBody>
      </p:sp>
      <p:sp>
        <p:nvSpPr>
          <p:cNvPr id="3" name="Marcador de texto 4">
            <a:extLst>
              <a:ext uri="{FF2B5EF4-FFF2-40B4-BE49-F238E27FC236}">
                <a16:creationId xmlns:a16="http://schemas.microsoft.com/office/drawing/2014/main" id="{4C17E47F-ADBE-0EEF-FBB2-B03437E6205A}"/>
              </a:ext>
            </a:extLst>
          </p:cNvPr>
          <p:cNvSpPr>
            <a:spLocks noGrp="1"/>
          </p:cNvSpPr>
          <p:nvPr>
            <p:ph type="body" sz="quarter" idx="15" hasCustomPrompt="1"/>
          </p:nvPr>
        </p:nvSpPr>
        <p:spPr>
          <a:xfrm>
            <a:off x="371475" y="2160875"/>
            <a:ext cx="5542893" cy="4147850"/>
          </a:xfrm>
          <a:prstGeom prst="rect">
            <a:avLst/>
          </a:prstGeom>
        </p:spPr>
        <p:txBody>
          <a:bodyPr/>
          <a:lstStyle>
            <a:lvl1pPr marL="171450" indent="-171450" algn="l" defTabSz="685800" rtl="0" eaLnBrk="1" latinLnBrk="0" hangingPunct="1">
              <a:lnSpc>
                <a:spcPct val="140000"/>
              </a:lnSpc>
              <a:buClr>
                <a:schemeClr val="accent1"/>
              </a:buClr>
              <a:buSzPct val="150000"/>
              <a:buFont typeface="Arial" panose="020B0604020202020204" pitchFamily="34" charset="0"/>
              <a:buChar char="•"/>
              <a:defRPr lang="es-MX" sz="1050"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00075" indent="-171450" algn="l" defTabSz="685800" rtl="0" eaLnBrk="1" latinLnBrk="0" hangingPunct="1">
              <a:lnSpc>
                <a:spcPct val="140000"/>
              </a:lnSpc>
              <a:buClr>
                <a:schemeClr val="accent1"/>
              </a:buClr>
              <a:buFont typeface="+mj-lt"/>
              <a:buAutoNum type="arabicPeriod"/>
              <a:defRPr lang="es-MX" sz="900"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857250" indent="-171450" algn="l" defTabSz="685800" rtl="0" eaLnBrk="1" latinLnBrk="0" hangingPunct="1">
              <a:lnSpc>
                <a:spcPct val="140000"/>
              </a:lnSpc>
              <a:buClr>
                <a:schemeClr val="accent1"/>
              </a:buClr>
              <a:buFont typeface="System Font Regular"/>
              <a:buChar char="-"/>
              <a:defRPr lang="es-MX" sz="750"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285875" indent="-171450" algn="l" defTabSz="685800" rtl="0" eaLnBrk="1" latinLnBrk="0" hangingPunct="1">
              <a:lnSpc>
                <a:spcPct val="140000"/>
              </a:lnSpc>
              <a:buClr>
                <a:schemeClr val="accent1"/>
              </a:buClr>
              <a:buFont typeface="+mj-lt"/>
              <a:buAutoNum type="alphaLcPeriod"/>
              <a:defRPr lang="es-MX" sz="675"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1543050" indent="-171450" algn="l" defTabSz="685800" rtl="0" eaLnBrk="1" latinLnBrk="0" hangingPunct="1">
              <a:lnSpc>
                <a:spcPct val="140000"/>
              </a:lnSpc>
              <a:buClr>
                <a:schemeClr val="accent1"/>
              </a:buClr>
              <a:buFont typeface="Arial" panose="020B0604020202020204" pitchFamily="34" charset="0"/>
              <a:buChar char="•"/>
              <a:defRPr lang="es-ES_tradnl" sz="600" kern="1200" spc="8" baseline="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stStyle>
          <a:p>
            <a:pPr lvl="0"/>
            <a:r>
              <a:rPr lang="es-MX"/>
              <a:t>Insert text here</a:t>
            </a:r>
          </a:p>
          <a:p>
            <a:pPr lvl="1"/>
            <a:r>
              <a:rPr lang="es-MX"/>
              <a:t>Segundo nivel</a:t>
            </a:r>
          </a:p>
          <a:p>
            <a:pPr lvl="2"/>
            <a:r>
              <a:rPr lang="es-MX"/>
              <a:t>Tercer nivel</a:t>
            </a:r>
          </a:p>
          <a:p>
            <a:pPr lvl="3"/>
            <a:r>
              <a:rPr lang="es-MX"/>
              <a:t>Cuarto nivel</a:t>
            </a:r>
          </a:p>
          <a:p>
            <a:pPr lvl="4"/>
            <a:r>
              <a:rPr lang="es-MX"/>
              <a:t>Quinto nivel</a:t>
            </a:r>
            <a:endParaRPr lang="es-ES_tradnl"/>
          </a:p>
        </p:txBody>
      </p:sp>
      <p:sp>
        <p:nvSpPr>
          <p:cNvPr id="4" name="Título 1">
            <a:extLst>
              <a:ext uri="{FF2B5EF4-FFF2-40B4-BE49-F238E27FC236}">
                <a16:creationId xmlns:a16="http://schemas.microsoft.com/office/drawing/2014/main" id="{A0F49257-B42D-31DD-4768-13A9CD9F6E6A}"/>
              </a:ext>
            </a:extLst>
          </p:cNvPr>
          <p:cNvSpPr>
            <a:spLocks noGrp="1"/>
          </p:cNvSpPr>
          <p:nvPr>
            <p:ph type="ctrTitle" hasCustomPrompt="1"/>
          </p:nvPr>
        </p:nvSpPr>
        <p:spPr>
          <a:xfrm>
            <a:off x="371475" y="1572297"/>
            <a:ext cx="5540648"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8" name="Content Placeholder 2">
            <a:extLst>
              <a:ext uri="{FF2B5EF4-FFF2-40B4-BE49-F238E27FC236}">
                <a16:creationId xmlns:a16="http://schemas.microsoft.com/office/drawing/2014/main" id="{597A800C-C125-AFB4-3797-6AAC03E1EEB1}"/>
              </a:ext>
            </a:extLst>
          </p:cNvPr>
          <p:cNvSpPr>
            <a:spLocks noGrp="1"/>
          </p:cNvSpPr>
          <p:nvPr>
            <p:ph idx="26" hasCustomPrompt="1"/>
          </p:nvPr>
        </p:nvSpPr>
        <p:spPr>
          <a:xfrm>
            <a:off x="373719" y="560180"/>
            <a:ext cx="5540651"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67F64D7F-F2CB-94F9-1466-F60825B7D5AB}"/>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26376281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a + Texto 01">
    <p:bg>
      <p:bgPr>
        <a:solidFill>
          <a:schemeClr val="bg1"/>
        </a:solidFill>
        <a:effectLst/>
      </p:bgPr>
    </p:bg>
    <p:spTree>
      <p:nvGrpSpPr>
        <p:cNvPr id="1" name=""/>
        <p:cNvGrpSpPr/>
        <p:nvPr/>
      </p:nvGrpSpPr>
      <p:grpSpPr>
        <a:xfrm>
          <a:off x="0" y="0"/>
          <a:ext cx="0" cy="0"/>
          <a:chOff x="0" y="0"/>
          <a:chExt cx="0" cy="0"/>
        </a:xfrm>
      </p:grpSpPr>
      <p:sp>
        <p:nvSpPr>
          <p:cNvPr id="3" name="Table Placeholder 2">
            <a:extLst>
              <a:ext uri="{FF2B5EF4-FFF2-40B4-BE49-F238E27FC236}">
                <a16:creationId xmlns:a16="http://schemas.microsoft.com/office/drawing/2014/main" id="{C63439D9-5D92-9C33-4255-C16FA9F0594E}"/>
              </a:ext>
            </a:extLst>
          </p:cNvPr>
          <p:cNvSpPr>
            <a:spLocks noGrp="1"/>
          </p:cNvSpPr>
          <p:nvPr>
            <p:ph type="tbl" sz="quarter" idx="18"/>
          </p:nvPr>
        </p:nvSpPr>
        <p:spPr>
          <a:xfrm>
            <a:off x="371475" y="549277"/>
            <a:ext cx="5545139" cy="5586413"/>
          </a:xfrm>
          <a:prstGeom prst="rect">
            <a:avLst/>
          </a:prstGeom>
        </p:spPr>
        <p:txBody>
          <a:bodyPr/>
          <a:lstStyle>
            <a:lvl1pPr marL="0" indent="0">
              <a:buNone/>
              <a:defRPr>
                <a:solidFill>
                  <a:schemeClr val="tx1">
                    <a:lumMod val="65000"/>
                    <a:lumOff val="35000"/>
                  </a:schemeClr>
                </a:solidFill>
              </a:defRPr>
            </a:lvl1pPr>
          </a:lstStyle>
          <a:p>
            <a:endParaRPr lang="en-CL"/>
          </a:p>
        </p:txBody>
      </p:sp>
      <p:sp>
        <p:nvSpPr>
          <p:cNvPr id="2" name="Marcador de texto 4">
            <a:extLst>
              <a:ext uri="{FF2B5EF4-FFF2-40B4-BE49-F238E27FC236}">
                <a16:creationId xmlns:a16="http://schemas.microsoft.com/office/drawing/2014/main" id="{43945884-9DD3-A0C0-9F7B-DF746FE864EF}"/>
              </a:ext>
            </a:extLst>
          </p:cNvPr>
          <p:cNvSpPr>
            <a:spLocks noGrp="1"/>
          </p:cNvSpPr>
          <p:nvPr>
            <p:ph type="body" sz="quarter" idx="15" hasCustomPrompt="1"/>
          </p:nvPr>
        </p:nvSpPr>
        <p:spPr>
          <a:xfrm>
            <a:off x="6275389" y="2303529"/>
            <a:ext cx="5545137" cy="3831843"/>
          </a:xfrm>
          <a:prstGeom prst="rect">
            <a:avLst/>
          </a:prstGeom>
        </p:spPr>
        <p:txBody>
          <a:bodyPr/>
          <a:lstStyle>
            <a:lvl1pPr marL="171450" indent="-171450">
              <a:lnSpc>
                <a:spcPct val="140000"/>
              </a:lnSpc>
              <a:buClr>
                <a:schemeClr val="accent1"/>
              </a:buClr>
              <a:buSzPct val="150000"/>
              <a:buFont typeface="Arial" panose="020B0604020202020204" pitchFamily="34" charset="0"/>
              <a:buChar char="•"/>
              <a:defRPr sz="10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600075" indent="-257175">
              <a:lnSpc>
                <a:spcPct val="140000"/>
              </a:lnSpc>
              <a:buClr>
                <a:schemeClr val="accent1"/>
              </a:buClr>
              <a:buFont typeface="+mj-lt"/>
              <a:buAutoNum type="arabicPeriod"/>
              <a:defRPr sz="90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857250" indent="-171450">
              <a:lnSpc>
                <a:spcPct val="140000"/>
              </a:lnSpc>
              <a:buClr>
                <a:schemeClr val="accent1"/>
              </a:buClr>
              <a:buFont typeface="System Font Regular"/>
              <a:buChar char="-"/>
              <a:defRPr sz="75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vl4pPr marL="1285875" indent="-257175">
              <a:lnSpc>
                <a:spcPct val="140000"/>
              </a:lnSpc>
              <a:buClr>
                <a:schemeClr val="accent1"/>
              </a:buClr>
              <a:buFont typeface="+mj-lt"/>
              <a:buAutoNum type="alphaLcPeriod"/>
              <a:defRPr sz="675">
                <a:solidFill>
                  <a:schemeClr val="tx2"/>
                </a:solidFill>
                <a:latin typeface="Open Sans" panose="020B0606030504020204" pitchFamily="34" charset="0"/>
                <a:ea typeface="Open Sans" panose="020B0606030504020204" pitchFamily="34" charset="0"/>
                <a:cs typeface="Open Sans" panose="020B0606030504020204" pitchFamily="34" charset="0"/>
              </a:defRPr>
            </a:lvl4pPr>
            <a:lvl5pPr marL="1543050" indent="-171450">
              <a:lnSpc>
                <a:spcPct val="140000"/>
              </a:lnSpc>
              <a:buClr>
                <a:schemeClr val="accent1"/>
              </a:buClr>
              <a:buFont typeface="Arial" panose="020B0604020202020204" pitchFamily="34" charset="0"/>
              <a:buChar char="•"/>
              <a:defRPr sz="600">
                <a:solidFill>
                  <a:schemeClr val="tx2"/>
                </a:solidFill>
                <a:latin typeface="Open Sans" panose="020B0606030504020204" pitchFamily="34" charset="0"/>
                <a:ea typeface="Open Sans" panose="020B0606030504020204" pitchFamily="34" charset="0"/>
                <a:cs typeface="Open Sans" panose="020B0606030504020204" pitchFamily="34" charset="0"/>
              </a:defRPr>
            </a:lvl5pPr>
          </a:lstStyle>
          <a:p>
            <a:pPr lvl="0"/>
            <a:r>
              <a:rPr lang="es-MX"/>
              <a:t>Insert text here</a:t>
            </a:r>
          </a:p>
          <a:p>
            <a:pPr lvl="1"/>
            <a:r>
              <a:rPr lang="es-MX"/>
              <a:t>Segundo nivel</a:t>
            </a:r>
          </a:p>
          <a:p>
            <a:pPr lvl="2"/>
            <a:r>
              <a:rPr lang="es-MX"/>
              <a:t>Tercer nivel</a:t>
            </a:r>
          </a:p>
          <a:p>
            <a:pPr lvl="3"/>
            <a:r>
              <a:rPr lang="es-MX"/>
              <a:t>Cuarto nivel</a:t>
            </a:r>
          </a:p>
          <a:p>
            <a:pPr lvl="4"/>
            <a:r>
              <a:rPr lang="es-MX"/>
              <a:t>Quinto nivel</a:t>
            </a:r>
            <a:endParaRPr lang="es-ES_tradnl"/>
          </a:p>
        </p:txBody>
      </p:sp>
      <p:sp>
        <p:nvSpPr>
          <p:cNvPr id="8" name="Título 1">
            <a:extLst>
              <a:ext uri="{FF2B5EF4-FFF2-40B4-BE49-F238E27FC236}">
                <a16:creationId xmlns:a16="http://schemas.microsoft.com/office/drawing/2014/main" id="{F0456B8C-B317-FFF2-6432-8EFD774C5DFC}"/>
              </a:ext>
            </a:extLst>
          </p:cNvPr>
          <p:cNvSpPr>
            <a:spLocks noGrp="1"/>
          </p:cNvSpPr>
          <p:nvPr>
            <p:ph type="ctrTitle" hasCustomPrompt="1"/>
          </p:nvPr>
        </p:nvSpPr>
        <p:spPr>
          <a:xfrm>
            <a:off x="6273142" y="1572297"/>
            <a:ext cx="5545135"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9" name="Content Placeholder 2">
            <a:extLst>
              <a:ext uri="{FF2B5EF4-FFF2-40B4-BE49-F238E27FC236}">
                <a16:creationId xmlns:a16="http://schemas.microsoft.com/office/drawing/2014/main" id="{695273F9-DDA9-358F-3648-E6C48774F3DD}"/>
              </a:ext>
            </a:extLst>
          </p:cNvPr>
          <p:cNvSpPr>
            <a:spLocks noGrp="1"/>
          </p:cNvSpPr>
          <p:nvPr>
            <p:ph idx="26" hasCustomPrompt="1"/>
          </p:nvPr>
        </p:nvSpPr>
        <p:spPr>
          <a:xfrm>
            <a:off x="6275389" y="560180"/>
            <a:ext cx="554513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5" name="Text Placeholder 3">
            <a:extLst>
              <a:ext uri="{FF2B5EF4-FFF2-40B4-BE49-F238E27FC236}">
                <a16:creationId xmlns:a16="http://schemas.microsoft.com/office/drawing/2014/main" id="{EB13634B-0E18-B27E-AD25-9A2DEFD0107F}"/>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25416302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Grafico 01">
    <p:bg>
      <p:bgPr>
        <a:solidFill>
          <a:schemeClr val="bg1"/>
        </a:solidFill>
        <a:effectLst/>
      </p:bgPr>
    </p:bg>
    <p:spTree>
      <p:nvGrpSpPr>
        <p:cNvPr id="1" name=""/>
        <p:cNvGrpSpPr/>
        <p:nvPr/>
      </p:nvGrpSpPr>
      <p:grpSpPr>
        <a:xfrm>
          <a:off x="0" y="0"/>
          <a:ext cx="0" cy="0"/>
          <a:chOff x="0" y="0"/>
          <a:chExt cx="0" cy="0"/>
        </a:xfrm>
      </p:grpSpPr>
      <p:sp>
        <p:nvSpPr>
          <p:cNvPr id="3" name="Chart Placeholder 4">
            <a:extLst>
              <a:ext uri="{FF2B5EF4-FFF2-40B4-BE49-F238E27FC236}">
                <a16:creationId xmlns:a16="http://schemas.microsoft.com/office/drawing/2014/main" id="{8715C071-F040-46B7-0843-1E14F39413E3}"/>
              </a:ext>
            </a:extLst>
          </p:cNvPr>
          <p:cNvSpPr>
            <a:spLocks noGrp="1"/>
          </p:cNvSpPr>
          <p:nvPr>
            <p:ph type="chart" sz="quarter" idx="12" hasCustomPrompt="1"/>
          </p:nvPr>
        </p:nvSpPr>
        <p:spPr>
          <a:xfrm>
            <a:off x="371476" y="2167659"/>
            <a:ext cx="11449051" cy="3961681"/>
          </a:xfrm>
          <a:prstGeom prst="rect">
            <a:avLst/>
          </a:prstGeom>
        </p:spPr>
        <p:txBody>
          <a:bodyPr/>
          <a:lstStyle>
            <a:lvl1pPr marL="0" indent="0">
              <a:buNone/>
              <a:defRPr sz="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r>
              <a:rPr lang="en-CL"/>
              <a:t>Chart</a:t>
            </a:r>
          </a:p>
        </p:txBody>
      </p:sp>
      <p:sp>
        <p:nvSpPr>
          <p:cNvPr id="4" name="Título 1">
            <a:extLst>
              <a:ext uri="{FF2B5EF4-FFF2-40B4-BE49-F238E27FC236}">
                <a16:creationId xmlns:a16="http://schemas.microsoft.com/office/drawing/2014/main" id="{E4B1DCAB-4F2D-DC3A-B50B-2E104F99A881}"/>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6" name="Content Placeholder 2">
            <a:extLst>
              <a:ext uri="{FF2B5EF4-FFF2-40B4-BE49-F238E27FC236}">
                <a16:creationId xmlns:a16="http://schemas.microsoft.com/office/drawing/2014/main" id="{FC21E2AB-560C-D800-9954-81CE5A263DDE}"/>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74E10F58-B8AD-25EE-E857-10F09154C678}"/>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8317680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bjeto 01">
    <p:bg>
      <p:bgPr>
        <a:solidFill>
          <a:schemeClr val="bg1"/>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1603EB8-A2BF-0BCA-4169-FEFDD87E0B1E}"/>
              </a:ext>
            </a:extLst>
          </p:cNvPr>
          <p:cNvSpPr>
            <a:spLocks noGrp="1"/>
          </p:cNvSpPr>
          <p:nvPr>
            <p:ph sz="quarter" idx="28"/>
          </p:nvPr>
        </p:nvSpPr>
        <p:spPr>
          <a:xfrm>
            <a:off x="371475" y="2152650"/>
            <a:ext cx="11446803" cy="3968750"/>
          </a:xfrm>
          <a:prstGeom prst="rect">
            <a:avLst/>
          </a:prstGeom>
        </p:spPr>
        <p:txBody>
          <a:bodyPr/>
          <a:lstStyle>
            <a:lvl1pPr marL="0" indent="0">
              <a:buNone/>
              <a:defRPr lang="en-CL" sz="1200" kern="120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lvl="0"/>
            <a:endParaRPr lang="en-CL"/>
          </a:p>
        </p:txBody>
      </p:sp>
      <p:sp>
        <p:nvSpPr>
          <p:cNvPr id="3" name="Título 1">
            <a:extLst>
              <a:ext uri="{FF2B5EF4-FFF2-40B4-BE49-F238E27FC236}">
                <a16:creationId xmlns:a16="http://schemas.microsoft.com/office/drawing/2014/main" id="{7E3B810D-AAC6-C481-BD27-41D133BC1F4F}"/>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6" name="Content Placeholder 2">
            <a:extLst>
              <a:ext uri="{FF2B5EF4-FFF2-40B4-BE49-F238E27FC236}">
                <a16:creationId xmlns:a16="http://schemas.microsoft.com/office/drawing/2014/main" id="{0E7961BF-9007-A155-2576-BAE41D9A8219}"/>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45522E55-9E0B-05F3-1498-20BD3230AC02}"/>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12265364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o 02">
    <p:spTree>
      <p:nvGrpSpPr>
        <p:cNvPr id="1" name=""/>
        <p:cNvGrpSpPr/>
        <p:nvPr/>
      </p:nvGrpSpPr>
      <p:grpSpPr>
        <a:xfrm>
          <a:off x="0" y="0"/>
          <a:ext cx="0" cy="0"/>
          <a:chOff x="0" y="0"/>
          <a:chExt cx="0" cy="0"/>
        </a:xfrm>
      </p:grpSpPr>
      <p:sp>
        <p:nvSpPr>
          <p:cNvPr id="11" name="Subtítulo 2">
            <a:extLst>
              <a:ext uri="{FF2B5EF4-FFF2-40B4-BE49-F238E27FC236}">
                <a16:creationId xmlns:a16="http://schemas.microsoft.com/office/drawing/2014/main" id="{BCF630D4-37F8-DC12-2828-42EB61A519D8}"/>
              </a:ext>
            </a:extLst>
          </p:cNvPr>
          <p:cNvSpPr>
            <a:spLocks noGrp="1"/>
          </p:cNvSpPr>
          <p:nvPr>
            <p:ph type="subTitle" idx="1" hasCustomPrompt="1"/>
          </p:nvPr>
        </p:nvSpPr>
        <p:spPr>
          <a:xfrm>
            <a:off x="371475" y="2320392"/>
            <a:ext cx="5545139" cy="3813945"/>
          </a:xfrm>
          <a:prstGeom prst="rect">
            <a:avLst/>
          </a:prstGeom>
        </p:spPr>
        <p:txBody>
          <a:bodyPr numCol="1" spcCol="360000">
            <a:normAutofit/>
          </a:bodyPr>
          <a:lstStyle>
            <a:lvl1pPr marL="0" indent="0" algn="l">
              <a:lnSpc>
                <a:spcPct val="100000"/>
              </a:lnSpc>
              <a:buClr>
                <a:schemeClr val="accent1"/>
              </a:buClr>
              <a:buFont typeface="Wingdings" pitchFamily="2" charset="2"/>
              <a:buNone/>
              <a:defRPr sz="105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13" name="Marcador de texto 10">
            <a:extLst>
              <a:ext uri="{FF2B5EF4-FFF2-40B4-BE49-F238E27FC236}">
                <a16:creationId xmlns:a16="http://schemas.microsoft.com/office/drawing/2014/main" id="{E003A443-DE14-BE54-459F-1463FE92D550}"/>
              </a:ext>
            </a:extLst>
          </p:cNvPr>
          <p:cNvSpPr>
            <a:spLocks noGrp="1"/>
          </p:cNvSpPr>
          <p:nvPr>
            <p:ph type="body" sz="quarter" idx="16" hasCustomPrompt="1"/>
          </p:nvPr>
        </p:nvSpPr>
        <p:spPr>
          <a:xfrm>
            <a:off x="6275389" y="2315690"/>
            <a:ext cx="5545137" cy="3822539"/>
          </a:xfrm>
          <a:prstGeom prst="rect">
            <a:avLst/>
          </a:prstGeom>
        </p:spPr>
        <p:txBody>
          <a:bodyPr/>
          <a:lstStyle>
            <a:lvl1pPr marL="0" indent="0">
              <a:buClr>
                <a:schemeClr val="accent1"/>
              </a:buClr>
              <a:buFont typeface="Wingdings" pitchFamily="2" charset="2"/>
              <a:buNone/>
              <a:defRPr sz="105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14" name="Text Placeholder 24">
            <a:extLst>
              <a:ext uri="{FF2B5EF4-FFF2-40B4-BE49-F238E27FC236}">
                <a16:creationId xmlns:a16="http://schemas.microsoft.com/office/drawing/2014/main" id="{2CB5ADE3-59AD-ECA8-2F28-4BB8E1C59B66}"/>
              </a:ext>
            </a:extLst>
          </p:cNvPr>
          <p:cNvSpPr>
            <a:spLocks noGrp="1"/>
          </p:cNvSpPr>
          <p:nvPr>
            <p:ph type="body" sz="quarter" idx="36" hasCustomPrompt="1"/>
          </p:nvPr>
        </p:nvSpPr>
        <p:spPr>
          <a:xfrm>
            <a:off x="6277634" y="1572297"/>
            <a:ext cx="5542892" cy="481474"/>
          </a:xfrm>
          <a:prstGeom prst="rect">
            <a:avLst/>
          </a:prstGeom>
        </p:spPr>
        <p:txBody>
          <a:bodyPr/>
          <a:lstStyle>
            <a:lvl1pPr marL="0" indent="0" algn="l" defTabSz="685800" rtl="0" eaLnBrk="1" latinLnBrk="0" hangingPunct="1">
              <a:lnSpc>
                <a:spcPct val="120000"/>
              </a:lnSpc>
              <a:spcBef>
                <a:spcPts val="750"/>
              </a:spcBef>
              <a:buFont typeface="Arial" panose="020B0604020202020204" pitchFamily="34" charset="0"/>
              <a:buNone/>
              <a:defRPr lang="en-US" sz="750" kern="120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stStyle>
          <a:p>
            <a:pPr marL="0" lvl="0" indent="0" algn="l" defTabSz="685800" rtl="0" eaLnBrk="1" latinLnBrk="0" hangingPunct="1">
              <a:lnSpc>
                <a:spcPct val="120000"/>
              </a:lnSpc>
              <a:spcBef>
                <a:spcPts val="750"/>
              </a:spcBef>
              <a:buFont typeface="Arial" panose="020B0604020202020204" pitchFamily="34" charset="0"/>
              <a:buNone/>
            </a:pPr>
            <a:r>
              <a:rPr lang="es-MX"/>
              <a:t>Insert text here</a:t>
            </a:r>
            <a:endParaRPr lang="en-US"/>
          </a:p>
        </p:txBody>
      </p:sp>
      <p:sp>
        <p:nvSpPr>
          <p:cNvPr id="3" name="Título 1">
            <a:extLst>
              <a:ext uri="{FF2B5EF4-FFF2-40B4-BE49-F238E27FC236}">
                <a16:creationId xmlns:a16="http://schemas.microsoft.com/office/drawing/2014/main" id="{2B42CCD7-13A3-EFD2-9F80-23DA1BD8ECB6}"/>
              </a:ext>
            </a:extLst>
          </p:cNvPr>
          <p:cNvSpPr>
            <a:spLocks noGrp="1"/>
          </p:cNvSpPr>
          <p:nvPr>
            <p:ph type="ctrTitle" hasCustomPrompt="1"/>
          </p:nvPr>
        </p:nvSpPr>
        <p:spPr>
          <a:xfrm>
            <a:off x="371474" y="1572297"/>
            <a:ext cx="554289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5" name="Content Placeholder 2">
            <a:extLst>
              <a:ext uri="{FF2B5EF4-FFF2-40B4-BE49-F238E27FC236}">
                <a16:creationId xmlns:a16="http://schemas.microsoft.com/office/drawing/2014/main" id="{DED14B55-903A-F650-08DE-88477AE0DDB5}"/>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EDAA27C4-413D-0BDF-BE2D-A651494D14E8}"/>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41385653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Graficos 02">
    <p:bg>
      <p:bgPr>
        <a:solidFill>
          <a:schemeClr val="bg1"/>
        </a:solidFill>
        <a:effectLst/>
      </p:bgPr>
    </p:bg>
    <p:spTree>
      <p:nvGrpSpPr>
        <p:cNvPr id="1" name=""/>
        <p:cNvGrpSpPr/>
        <p:nvPr/>
      </p:nvGrpSpPr>
      <p:grpSpPr>
        <a:xfrm>
          <a:off x="0" y="0"/>
          <a:ext cx="0" cy="0"/>
          <a:chOff x="0" y="0"/>
          <a:chExt cx="0" cy="0"/>
        </a:xfrm>
      </p:grpSpPr>
      <p:sp>
        <p:nvSpPr>
          <p:cNvPr id="14" name="Text Placeholder 24">
            <a:extLst>
              <a:ext uri="{FF2B5EF4-FFF2-40B4-BE49-F238E27FC236}">
                <a16:creationId xmlns:a16="http://schemas.microsoft.com/office/drawing/2014/main" id="{2CB5ADE3-59AD-ECA8-2F28-4BB8E1C59B66}"/>
              </a:ext>
            </a:extLst>
          </p:cNvPr>
          <p:cNvSpPr>
            <a:spLocks noGrp="1"/>
          </p:cNvSpPr>
          <p:nvPr>
            <p:ph type="body" sz="quarter" idx="36" hasCustomPrompt="1"/>
          </p:nvPr>
        </p:nvSpPr>
        <p:spPr>
          <a:xfrm>
            <a:off x="6277634" y="1571849"/>
            <a:ext cx="5542892" cy="481474"/>
          </a:xfrm>
          <a:prstGeom prst="rect">
            <a:avLst/>
          </a:prstGeom>
        </p:spPr>
        <p:txBody>
          <a:bodyPr/>
          <a:lstStyle>
            <a:lvl1pPr marL="0" indent="0" algn="l" defTabSz="685800" rtl="0" eaLnBrk="1" latinLnBrk="0" hangingPunct="1">
              <a:lnSpc>
                <a:spcPct val="120000"/>
              </a:lnSpc>
              <a:spcBef>
                <a:spcPts val="750"/>
              </a:spcBef>
              <a:buFont typeface="Arial" panose="020B0604020202020204" pitchFamily="34" charset="0"/>
              <a:buNone/>
              <a:defRPr lang="en-US" sz="750" kern="120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stStyle>
          <a:p>
            <a:pPr marL="0" lvl="0" indent="0" algn="l" defTabSz="685800" rtl="0" eaLnBrk="1" latinLnBrk="0" hangingPunct="1">
              <a:lnSpc>
                <a:spcPct val="120000"/>
              </a:lnSpc>
              <a:spcBef>
                <a:spcPts val="750"/>
              </a:spcBef>
              <a:buFont typeface="Arial" panose="020B0604020202020204" pitchFamily="34" charset="0"/>
              <a:buNone/>
            </a:pPr>
            <a:r>
              <a:rPr lang="es-MX"/>
              <a:t>Insert text here</a:t>
            </a:r>
            <a:endParaRPr lang="en-US"/>
          </a:p>
        </p:txBody>
      </p:sp>
      <p:sp>
        <p:nvSpPr>
          <p:cNvPr id="5" name="Chart Placeholder 2">
            <a:extLst>
              <a:ext uri="{FF2B5EF4-FFF2-40B4-BE49-F238E27FC236}">
                <a16:creationId xmlns:a16="http://schemas.microsoft.com/office/drawing/2014/main" id="{33205454-BF08-6DB1-9E36-BC4935FDADC2}"/>
              </a:ext>
            </a:extLst>
          </p:cNvPr>
          <p:cNvSpPr>
            <a:spLocks noGrp="1"/>
          </p:cNvSpPr>
          <p:nvPr>
            <p:ph type="chart" sz="quarter" idx="37" hasCustomPrompt="1"/>
          </p:nvPr>
        </p:nvSpPr>
        <p:spPr>
          <a:xfrm>
            <a:off x="371474" y="2315690"/>
            <a:ext cx="5543551" cy="3817937"/>
          </a:xfrm>
          <a:prstGeom prst="rect">
            <a:avLst/>
          </a:prstGeom>
        </p:spPr>
        <p:txBody>
          <a:bodyPr/>
          <a:lstStyle>
            <a:lvl1pPr marL="0" indent="0">
              <a:buNone/>
              <a:defRPr lang="en-CL" sz="1050" kern="12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CL"/>
              <a:t>Chart</a:t>
            </a:r>
          </a:p>
        </p:txBody>
      </p:sp>
      <p:sp>
        <p:nvSpPr>
          <p:cNvPr id="6" name="Chart Placeholder 2">
            <a:extLst>
              <a:ext uri="{FF2B5EF4-FFF2-40B4-BE49-F238E27FC236}">
                <a16:creationId xmlns:a16="http://schemas.microsoft.com/office/drawing/2014/main" id="{E4D75C6C-7863-C3B0-B6D8-BEC41F5B3BCD}"/>
              </a:ext>
            </a:extLst>
          </p:cNvPr>
          <p:cNvSpPr>
            <a:spLocks noGrp="1"/>
          </p:cNvSpPr>
          <p:nvPr>
            <p:ph type="chart" sz="quarter" idx="38" hasCustomPrompt="1"/>
          </p:nvPr>
        </p:nvSpPr>
        <p:spPr>
          <a:xfrm>
            <a:off x="6276975" y="2315690"/>
            <a:ext cx="5543551" cy="3817937"/>
          </a:xfrm>
          <a:prstGeom prst="rect">
            <a:avLst/>
          </a:prstGeom>
        </p:spPr>
        <p:txBody>
          <a:bodyPr/>
          <a:lstStyle>
            <a:lvl1pPr marL="0" indent="0">
              <a:buNone/>
              <a:defRPr lang="en-CL" sz="1050" kern="12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CL"/>
              <a:t>Chart</a:t>
            </a:r>
          </a:p>
        </p:txBody>
      </p:sp>
      <p:sp>
        <p:nvSpPr>
          <p:cNvPr id="3" name="Título 1">
            <a:extLst>
              <a:ext uri="{FF2B5EF4-FFF2-40B4-BE49-F238E27FC236}">
                <a16:creationId xmlns:a16="http://schemas.microsoft.com/office/drawing/2014/main" id="{9F08930D-7CCE-50E3-E2A2-983CDA0CBB71}"/>
              </a:ext>
            </a:extLst>
          </p:cNvPr>
          <p:cNvSpPr>
            <a:spLocks noGrp="1"/>
          </p:cNvSpPr>
          <p:nvPr>
            <p:ph type="ctrTitle" hasCustomPrompt="1"/>
          </p:nvPr>
        </p:nvSpPr>
        <p:spPr>
          <a:xfrm>
            <a:off x="371474" y="1572297"/>
            <a:ext cx="554289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9" name="Content Placeholder 2">
            <a:extLst>
              <a:ext uri="{FF2B5EF4-FFF2-40B4-BE49-F238E27FC236}">
                <a16:creationId xmlns:a16="http://schemas.microsoft.com/office/drawing/2014/main" id="{7358C73F-C00D-10EE-CC63-5F517AD34174}"/>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96C76CF5-0322-228F-6F0E-5DCFA1A89BC2}"/>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1150891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02">
    <p:spTree>
      <p:nvGrpSpPr>
        <p:cNvPr id="1" name=""/>
        <p:cNvGrpSpPr/>
        <p:nvPr/>
      </p:nvGrpSpPr>
      <p:grpSpPr>
        <a:xfrm>
          <a:off x="0" y="0"/>
          <a:ext cx="0" cy="0"/>
          <a:chOff x="0" y="0"/>
          <a:chExt cx="0" cy="0"/>
        </a:xfrm>
      </p:grpSpPr>
      <p:pic>
        <p:nvPicPr>
          <p:cNvPr id="2" name="Picture 84">
            <a:extLst>
              <a:ext uri="{FF2B5EF4-FFF2-40B4-BE49-F238E27FC236}">
                <a16:creationId xmlns:a16="http://schemas.microsoft.com/office/drawing/2014/main" id="{BE36F389-C10B-07B3-8BF4-994590659765}"/>
              </a:ext>
            </a:extLst>
          </p:cNvPr>
          <p:cNvPicPr>
            <a:picLocks noGrp="1" noRot="1" noChangeAspect="1" noMove="1" noResize="1" noEditPoints="1" noAdjustHandles="1" noChangeArrowheads="1" noChangeShapeType="1" noCrop="1"/>
          </p:cNvPicPr>
          <p:nvPr userDrawn="1"/>
        </p:nvPicPr>
        <p:blipFill rotWithShape="1">
          <a:blip r:embed="rId2" cstate="email">
            <a:extLst>
              <a:ext uri="{BEBA8EAE-BF5A-486C-A8C5-ECC9F3942E4B}">
                <a14:imgProps xmlns:a14="http://schemas.microsoft.com/office/drawing/2010/main">
                  <a14:imgLayer r:embed="rId3">
                    <a14:imgEffect>
                      <a14:brightnessContrast bright="-17000"/>
                    </a14:imgEffect>
                  </a14:imgLayer>
                </a14:imgProps>
              </a:ext>
              <a:ext uri="{28A0092B-C50C-407E-A947-70E740481C1C}">
                <a14:useLocalDpi xmlns:a14="http://schemas.microsoft.com/office/drawing/2010/main"/>
              </a:ext>
            </a:extLst>
          </a:blip>
          <a:src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5" name="Imagen 11">
            <a:extLst>
              <a:ext uri="{FF2B5EF4-FFF2-40B4-BE49-F238E27FC236}">
                <a16:creationId xmlns:a16="http://schemas.microsoft.com/office/drawing/2014/main" id="{F1C0F4E0-9206-B8F8-E1C9-F15F0CC2E3D5}"/>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4267200" y="6171453"/>
            <a:ext cx="7772400" cy="525525"/>
          </a:xfrm>
          <a:prstGeom prst="rect">
            <a:avLst/>
          </a:prstGeom>
        </p:spPr>
      </p:pic>
      <p:sp>
        <p:nvSpPr>
          <p:cNvPr id="6" name="Text Placeholder 19">
            <a:extLst>
              <a:ext uri="{FF2B5EF4-FFF2-40B4-BE49-F238E27FC236}">
                <a16:creationId xmlns:a16="http://schemas.microsoft.com/office/drawing/2014/main" id="{6734A2A1-72B9-8B4D-6723-9EBA41001B41}"/>
              </a:ext>
            </a:extLst>
          </p:cNvPr>
          <p:cNvSpPr>
            <a:spLocks noGrp="1"/>
          </p:cNvSpPr>
          <p:nvPr>
            <p:ph type="body" sz="quarter" idx="13" hasCustomPrompt="1"/>
          </p:nvPr>
        </p:nvSpPr>
        <p:spPr>
          <a:xfrm>
            <a:off x="192089" y="2229520"/>
            <a:ext cx="6548681" cy="2046049"/>
          </a:xfrm>
          <a:prstGeom prst="rect">
            <a:avLst/>
          </a:prstGeom>
        </p:spPr>
        <p:txBody>
          <a:bodyPr/>
          <a:lstStyle>
            <a:lvl1pPr marL="0" indent="0">
              <a:buNone/>
              <a:defRPr lang="en-CL" sz="5400" b="1" i="0" kern="1200" spc="0" baseline="0" dirty="0">
                <a:solidFill>
                  <a:schemeClr val="bg1"/>
                </a:solidFill>
                <a:effectLst/>
                <a:latin typeface="Open Sans Extrabold" panose="020B0606030504020204" pitchFamily="34" charset="0"/>
                <a:ea typeface="Open Sans Extrabold" panose="020B0606030504020204" pitchFamily="34" charset="0"/>
                <a:cs typeface="Open Sans Extrabold" panose="020B0606030504020204" pitchFamily="34" charset="0"/>
              </a:defRPr>
            </a:lvl1pPr>
            <a:lvl2pPr>
              <a:defRPr lang="en-US" sz="4950" b="1" kern="1200" dirty="0" smtClean="0">
                <a:solidFill>
                  <a:schemeClr val="bg1"/>
                </a:solidFill>
                <a:latin typeface="+mn-lt"/>
                <a:ea typeface="+mn-ea"/>
                <a:cs typeface="+mn-cs"/>
              </a:defRPr>
            </a:lvl2pPr>
            <a:lvl3pPr>
              <a:defRPr lang="en-US" sz="4950" b="1" kern="1200" dirty="0" smtClean="0">
                <a:solidFill>
                  <a:schemeClr val="bg1"/>
                </a:solidFill>
                <a:latin typeface="+mn-lt"/>
                <a:ea typeface="+mn-ea"/>
                <a:cs typeface="+mn-cs"/>
              </a:defRPr>
            </a:lvl3pPr>
            <a:lvl4pPr>
              <a:defRPr lang="en-US" sz="4950" b="1" kern="1200" dirty="0" smtClean="0">
                <a:solidFill>
                  <a:schemeClr val="bg1"/>
                </a:solidFill>
                <a:latin typeface="+mn-lt"/>
                <a:ea typeface="+mn-ea"/>
                <a:cs typeface="+mn-cs"/>
              </a:defRPr>
            </a:lvl4pPr>
            <a:lvl5pPr>
              <a:defRPr lang="en-CL" sz="4950" b="1" kern="1200" dirty="0">
                <a:solidFill>
                  <a:schemeClr val="bg1"/>
                </a:solidFill>
                <a:latin typeface="+mn-lt"/>
                <a:ea typeface="+mn-ea"/>
                <a:cs typeface="+mn-cs"/>
              </a:defRPr>
            </a:lvl5pPr>
          </a:lstStyle>
          <a:p>
            <a:pPr lvl="0"/>
            <a:r>
              <a:rPr lang="en-CL"/>
              <a:t>Título de la</a:t>
            </a:r>
          </a:p>
          <a:p>
            <a:pPr lvl="0"/>
            <a:r>
              <a:rPr lang="en-CL"/>
              <a:t>Presentación</a:t>
            </a:r>
          </a:p>
        </p:txBody>
      </p:sp>
      <p:sp>
        <p:nvSpPr>
          <p:cNvPr id="7" name="Text Placeholder 21">
            <a:extLst>
              <a:ext uri="{FF2B5EF4-FFF2-40B4-BE49-F238E27FC236}">
                <a16:creationId xmlns:a16="http://schemas.microsoft.com/office/drawing/2014/main" id="{97953AFF-E405-7700-FCFE-0B4E69792301}"/>
              </a:ext>
            </a:extLst>
          </p:cNvPr>
          <p:cNvSpPr>
            <a:spLocks noGrp="1"/>
          </p:cNvSpPr>
          <p:nvPr>
            <p:ph type="body" sz="quarter" idx="14" hasCustomPrompt="1"/>
          </p:nvPr>
        </p:nvSpPr>
        <p:spPr>
          <a:xfrm>
            <a:off x="192088" y="4642949"/>
            <a:ext cx="6548680" cy="444500"/>
          </a:xfrm>
          <a:prstGeom prst="rect">
            <a:avLst/>
          </a:prstGeom>
        </p:spPr>
        <p:txBody>
          <a:bodyPr/>
          <a:lstStyle>
            <a:lvl1pPr>
              <a:defRPr lang="en-CL" sz="12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defRPr>
            </a:lvl1pPr>
          </a:lstStyle>
          <a:p>
            <a:pPr marL="0" lvl="0" indent="0">
              <a:buNone/>
            </a:pPr>
            <a:r>
              <a:rPr lang="en-CL"/>
              <a:t>Subtítulo</a:t>
            </a:r>
          </a:p>
        </p:txBody>
      </p:sp>
      <p:sp>
        <p:nvSpPr>
          <p:cNvPr id="3" name="Text Placeholder 21">
            <a:extLst>
              <a:ext uri="{FF2B5EF4-FFF2-40B4-BE49-F238E27FC236}">
                <a16:creationId xmlns:a16="http://schemas.microsoft.com/office/drawing/2014/main" id="{C002DBDF-41D0-8FEA-528D-4148785C5C82}"/>
              </a:ext>
            </a:extLst>
          </p:cNvPr>
          <p:cNvSpPr>
            <a:spLocks noGrp="1"/>
          </p:cNvSpPr>
          <p:nvPr>
            <p:ph type="body" sz="quarter" idx="15" hasCustomPrompt="1"/>
          </p:nvPr>
        </p:nvSpPr>
        <p:spPr>
          <a:xfrm>
            <a:off x="192089" y="5404949"/>
            <a:ext cx="3665537" cy="444500"/>
          </a:xfrm>
          <a:prstGeom prst="rect">
            <a:avLst/>
          </a:prstGeom>
        </p:spPr>
        <p:txBody>
          <a:bodyPr/>
          <a:lstStyle>
            <a:lvl1pPr>
              <a:defRPr lang="en-CL" sz="9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defRPr>
            </a:lvl1pPr>
          </a:lstStyle>
          <a:p>
            <a:pPr marL="0" lvl="0" indent="0">
              <a:buNone/>
            </a:pPr>
            <a:r>
              <a:rPr lang="en-CL"/>
              <a:t>Día, mes, año</a:t>
            </a:r>
          </a:p>
        </p:txBody>
      </p:sp>
      <p:grpSp>
        <p:nvGrpSpPr>
          <p:cNvPr id="4" name="Group 3">
            <a:extLst>
              <a:ext uri="{FF2B5EF4-FFF2-40B4-BE49-F238E27FC236}">
                <a16:creationId xmlns:a16="http://schemas.microsoft.com/office/drawing/2014/main" id="{080CC96F-3440-514D-C940-072070773006}"/>
              </a:ext>
            </a:extLst>
          </p:cNvPr>
          <p:cNvGrpSpPr/>
          <p:nvPr userDrawn="1"/>
        </p:nvGrpSpPr>
        <p:grpSpPr>
          <a:xfrm rot="16200000">
            <a:off x="8721677" y="3370699"/>
            <a:ext cx="6932206" cy="116597"/>
            <a:chOff x="0" y="0"/>
            <a:chExt cx="12192000" cy="71564"/>
          </a:xfrm>
        </p:grpSpPr>
        <p:sp>
          <p:nvSpPr>
            <p:cNvPr id="5" name="Rectangle 4">
              <a:extLst>
                <a:ext uri="{FF2B5EF4-FFF2-40B4-BE49-F238E27FC236}">
                  <a16:creationId xmlns:a16="http://schemas.microsoft.com/office/drawing/2014/main" id="{80C09C96-7E58-FF9E-5E85-990216239D68}"/>
                </a:ext>
              </a:extLst>
            </p:cNvPr>
            <p:cNvSpPr/>
            <p:nvPr userDrawn="1"/>
          </p:nvSpPr>
          <p:spPr>
            <a:xfrm>
              <a:off x="0" y="0"/>
              <a:ext cx="3053300" cy="7156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8" name="Rectangle 7">
              <a:extLst>
                <a:ext uri="{FF2B5EF4-FFF2-40B4-BE49-F238E27FC236}">
                  <a16:creationId xmlns:a16="http://schemas.microsoft.com/office/drawing/2014/main" id="{F8582B95-EE01-D18B-9FB3-6A1532BDB84F}"/>
                </a:ext>
              </a:extLst>
            </p:cNvPr>
            <p:cNvSpPr/>
            <p:nvPr userDrawn="1"/>
          </p:nvSpPr>
          <p:spPr>
            <a:xfrm>
              <a:off x="3042700" y="1"/>
              <a:ext cx="3053300" cy="7156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9" name="Rectangle 8">
              <a:extLst>
                <a:ext uri="{FF2B5EF4-FFF2-40B4-BE49-F238E27FC236}">
                  <a16:creationId xmlns:a16="http://schemas.microsoft.com/office/drawing/2014/main" id="{B685D3A9-0E6F-E5BF-BB60-F25D5A063F56}"/>
                </a:ext>
              </a:extLst>
            </p:cNvPr>
            <p:cNvSpPr/>
            <p:nvPr userDrawn="1"/>
          </p:nvSpPr>
          <p:spPr>
            <a:xfrm>
              <a:off x="6096000" y="0"/>
              <a:ext cx="3053300" cy="71563"/>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10" name="Rectangle 9">
              <a:extLst>
                <a:ext uri="{FF2B5EF4-FFF2-40B4-BE49-F238E27FC236}">
                  <a16:creationId xmlns:a16="http://schemas.microsoft.com/office/drawing/2014/main" id="{31D19CA0-1EDF-4C78-0B4F-9B233C36CD61}"/>
                </a:ext>
              </a:extLst>
            </p:cNvPr>
            <p:cNvSpPr/>
            <p:nvPr userDrawn="1"/>
          </p:nvSpPr>
          <p:spPr>
            <a:xfrm>
              <a:off x="9138700" y="1"/>
              <a:ext cx="3053300" cy="71563"/>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grpSp>
    </p:spTree>
    <p:extLst>
      <p:ext uri="{BB962C8B-B14F-4D97-AF65-F5344CB8AC3E}">
        <p14:creationId xmlns:p14="http://schemas.microsoft.com/office/powerpoint/2010/main" val="1302365988"/>
      </p:ext>
    </p:extLst>
  </p:cSld>
  <p:clrMapOvr>
    <a:masterClrMapping/>
  </p:clrMapOvr>
  <p:extLst>
    <p:ext uri="{DCECCB84-F9BA-43D5-87BE-67443E8EF086}">
      <p15:sldGuideLst xmlns:p15="http://schemas.microsoft.com/office/powerpoint/2012/main">
        <p15:guide id="1" orient="horz" pos="2160">
          <p15:clr>
            <a:srgbClr val="FBAE40"/>
          </p15:clr>
        </p15:guide>
        <p15:guide id="2" pos="512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raficos 04">
    <p:bg>
      <p:bgPr>
        <a:solidFill>
          <a:schemeClr val="bg1"/>
        </a:solidFill>
        <a:effectLst/>
      </p:bgPr>
    </p:bg>
    <p:spTree>
      <p:nvGrpSpPr>
        <p:cNvPr id="1" name=""/>
        <p:cNvGrpSpPr/>
        <p:nvPr/>
      </p:nvGrpSpPr>
      <p:grpSpPr>
        <a:xfrm>
          <a:off x="0" y="0"/>
          <a:ext cx="0" cy="0"/>
          <a:chOff x="0" y="0"/>
          <a:chExt cx="0" cy="0"/>
        </a:xfrm>
      </p:grpSpPr>
      <p:sp>
        <p:nvSpPr>
          <p:cNvPr id="5" name="Chart Placeholder 2">
            <a:extLst>
              <a:ext uri="{FF2B5EF4-FFF2-40B4-BE49-F238E27FC236}">
                <a16:creationId xmlns:a16="http://schemas.microsoft.com/office/drawing/2014/main" id="{33205454-BF08-6DB1-9E36-BC4935FDADC2}"/>
              </a:ext>
            </a:extLst>
          </p:cNvPr>
          <p:cNvSpPr>
            <a:spLocks noGrp="1"/>
          </p:cNvSpPr>
          <p:nvPr>
            <p:ph type="chart" sz="quarter" idx="37" hasCustomPrompt="1"/>
          </p:nvPr>
        </p:nvSpPr>
        <p:spPr>
          <a:xfrm>
            <a:off x="371475" y="1668919"/>
            <a:ext cx="5543551" cy="2022136"/>
          </a:xfrm>
          <a:prstGeom prst="rect">
            <a:avLst/>
          </a:prstGeom>
        </p:spPr>
        <p:txBody>
          <a:bodyPr/>
          <a:lstStyle>
            <a:lvl1pPr marL="0" indent="0">
              <a:buNone/>
              <a:defRPr lang="en-CL" sz="1050" kern="12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CL"/>
              <a:t>Chart</a:t>
            </a:r>
          </a:p>
        </p:txBody>
      </p:sp>
      <p:sp>
        <p:nvSpPr>
          <p:cNvPr id="6" name="Chart Placeholder 2">
            <a:extLst>
              <a:ext uri="{FF2B5EF4-FFF2-40B4-BE49-F238E27FC236}">
                <a16:creationId xmlns:a16="http://schemas.microsoft.com/office/drawing/2014/main" id="{E4D75C6C-7863-C3B0-B6D8-BEC41F5B3BCD}"/>
              </a:ext>
            </a:extLst>
          </p:cNvPr>
          <p:cNvSpPr>
            <a:spLocks noGrp="1"/>
          </p:cNvSpPr>
          <p:nvPr>
            <p:ph type="chart" sz="quarter" idx="38" hasCustomPrompt="1"/>
          </p:nvPr>
        </p:nvSpPr>
        <p:spPr>
          <a:xfrm>
            <a:off x="6276978" y="1668919"/>
            <a:ext cx="5543551" cy="2022136"/>
          </a:xfrm>
          <a:prstGeom prst="rect">
            <a:avLst/>
          </a:prstGeom>
        </p:spPr>
        <p:txBody>
          <a:bodyPr/>
          <a:lstStyle>
            <a:lvl1pPr marL="0" indent="0">
              <a:buNone/>
              <a:defRPr lang="en-CL" sz="1050" kern="12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CL"/>
              <a:t>Chart</a:t>
            </a:r>
          </a:p>
        </p:txBody>
      </p:sp>
      <p:sp>
        <p:nvSpPr>
          <p:cNvPr id="2" name="Chart Placeholder 2">
            <a:extLst>
              <a:ext uri="{FF2B5EF4-FFF2-40B4-BE49-F238E27FC236}">
                <a16:creationId xmlns:a16="http://schemas.microsoft.com/office/drawing/2014/main" id="{79286200-7033-D0C7-5498-36D9B8481395}"/>
              </a:ext>
            </a:extLst>
          </p:cNvPr>
          <p:cNvSpPr>
            <a:spLocks noGrp="1"/>
          </p:cNvSpPr>
          <p:nvPr>
            <p:ph type="chart" sz="quarter" idx="39" hasCustomPrompt="1"/>
          </p:nvPr>
        </p:nvSpPr>
        <p:spPr>
          <a:xfrm>
            <a:off x="371475" y="3886895"/>
            <a:ext cx="5543551" cy="2022136"/>
          </a:xfrm>
          <a:prstGeom prst="rect">
            <a:avLst/>
          </a:prstGeom>
        </p:spPr>
        <p:txBody>
          <a:bodyPr/>
          <a:lstStyle>
            <a:lvl1pPr marL="0" indent="0">
              <a:buNone/>
              <a:defRPr lang="en-CL" sz="1050" kern="12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CL"/>
              <a:t>Chart</a:t>
            </a:r>
          </a:p>
        </p:txBody>
      </p:sp>
      <p:sp>
        <p:nvSpPr>
          <p:cNvPr id="3" name="Chart Placeholder 2">
            <a:extLst>
              <a:ext uri="{FF2B5EF4-FFF2-40B4-BE49-F238E27FC236}">
                <a16:creationId xmlns:a16="http://schemas.microsoft.com/office/drawing/2014/main" id="{E79BBC84-93F8-5060-8F98-930D3C67F8A0}"/>
              </a:ext>
            </a:extLst>
          </p:cNvPr>
          <p:cNvSpPr>
            <a:spLocks noGrp="1"/>
          </p:cNvSpPr>
          <p:nvPr>
            <p:ph type="chart" sz="quarter" idx="40" hasCustomPrompt="1"/>
          </p:nvPr>
        </p:nvSpPr>
        <p:spPr>
          <a:xfrm>
            <a:off x="6276978" y="3886895"/>
            <a:ext cx="5543551" cy="2022136"/>
          </a:xfrm>
          <a:prstGeom prst="rect">
            <a:avLst/>
          </a:prstGeom>
        </p:spPr>
        <p:txBody>
          <a:bodyPr/>
          <a:lstStyle>
            <a:lvl1pPr marL="0" indent="0">
              <a:buNone/>
              <a:defRPr lang="en-CL" sz="1050" kern="12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n-CL"/>
              <a:t>Chart</a:t>
            </a:r>
          </a:p>
        </p:txBody>
      </p:sp>
      <p:sp>
        <p:nvSpPr>
          <p:cNvPr id="11" name="Content Placeholder 2">
            <a:extLst>
              <a:ext uri="{FF2B5EF4-FFF2-40B4-BE49-F238E27FC236}">
                <a16:creationId xmlns:a16="http://schemas.microsoft.com/office/drawing/2014/main" id="{ACEB4323-4D4C-6F1B-8F7D-79D40E4B046E}"/>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7" name="Text Placeholder 3">
            <a:extLst>
              <a:ext uri="{FF2B5EF4-FFF2-40B4-BE49-F238E27FC236}">
                <a16:creationId xmlns:a16="http://schemas.microsoft.com/office/drawing/2014/main" id="{BE0A4BCE-00EE-3AC6-BB5E-93C326640CEF}"/>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4484483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os 02">
    <p:spTree>
      <p:nvGrpSpPr>
        <p:cNvPr id="1" name=""/>
        <p:cNvGrpSpPr/>
        <p:nvPr/>
      </p:nvGrpSpPr>
      <p:grpSpPr>
        <a:xfrm>
          <a:off x="0" y="0"/>
          <a:ext cx="0" cy="0"/>
          <a:chOff x="0" y="0"/>
          <a:chExt cx="0" cy="0"/>
        </a:xfrm>
      </p:grpSpPr>
      <p:sp>
        <p:nvSpPr>
          <p:cNvPr id="2" name="Marcador de texto 4">
            <a:extLst>
              <a:ext uri="{FF2B5EF4-FFF2-40B4-BE49-F238E27FC236}">
                <a16:creationId xmlns:a16="http://schemas.microsoft.com/office/drawing/2014/main" id="{E9242F3C-BD37-B721-8B81-A5BA88134C60}"/>
              </a:ext>
            </a:extLst>
          </p:cNvPr>
          <p:cNvSpPr>
            <a:spLocks noGrp="1"/>
          </p:cNvSpPr>
          <p:nvPr>
            <p:ph type="body" sz="quarter" idx="15" hasCustomPrompt="1"/>
          </p:nvPr>
        </p:nvSpPr>
        <p:spPr>
          <a:xfrm>
            <a:off x="371475" y="2167657"/>
            <a:ext cx="11449051" cy="3961680"/>
          </a:xfrm>
          <a:prstGeom prst="rect">
            <a:avLst/>
          </a:prstGeom>
        </p:spPr>
        <p:txBody>
          <a:bodyPr/>
          <a:lstStyle>
            <a:lvl1pPr marL="171450" indent="-171450">
              <a:lnSpc>
                <a:spcPct val="140000"/>
              </a:lnSpc>
              <a:buClr>
                <a:schemeClr val="accent1"/>
              </a:buClr>
              <a:buFont typeface="Arial" panose="020B0604020202020204" pitchFamily="34" charset="0"/>
              <a:buChar char="•"/>
              <a:defRPr sz="105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vl2pPr marL="600075" indent="-257175">
              <a:lnSpc>
                <a:spcPct val="140000"/>
              </a:lnSpc>
              <a:buClr>
                <a:schemeClr val="accent1"/>
              </a:buClr>
              <a:buFont typeface="+mj-lt"/>
              <a:buAutoNum type="arabicPeriod"/>
              <a:defRPr sz="9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2pPr>
            <a:lvl3pPr marL="857250" indent="-171450">
              <a:lnSpc>
                <a:spcPct val="140000"/>
              </a:lnSpc>
              <a:buClr>
                <a:schemeClr val="accent1"/>
              </a:buClr>
              <a:buFont typeface="System Font Regular"/>
              <a:buChar char="-"/>
              <a:defRPr sz="75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3pPr>
            <a:lvl4pPr marL="1285875" indent="-257175">
              <a:lnSpc>
                <a:spcPct val="140000"/>
              </a:lnSpc>
              <a:buClr>
                <a:schemeClr val="accent1"/>
              </a:buClr>
              <a:buFont typeface="+mj-lt"/>
              <a:buAutoNum type="alphaLcPeriod"/>
              <a:defRPr sz="675">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4pPr>
            <a:lvl5pPr marL="1543050" indent="-171450">
              <a:lnSpc>
                <a:spcPct val="140000"/>
              </a:lnSpc>
              <a:buClr>
                <a:schemeClr val="accent1"/>
              </a:buClr>
              <a:buFont typeface="Arial" panose="020B0604020202020204" pitchFamily="34" charset="0"/>
              <a:buChar char="•"/>
              <a:defRPr sz="60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5pPr>
          </a:lstStyle>
          <a:p>
            <a:pPr lvl="0"/>
            <a:r>
              <a:rPr lang="es-MX"/>
              <a:t>Insert text here</a:t>
            </a:r>
          </a:p>
          <a:p>
            <a:pPr lvl="1"/>
            <a:r>
              <a:rPr lang="es-MX"/>
              <a:t>Segundo nivel</a:t>
            </a:r>
          </a:p>
          <a:p>
            <a:pPr lvl="2"/>
            <a:r>
              <a:rPr lang="es-MX"/>
              <a:t>Tercer nivel</a:t>
            </a:r>
          </a:p>
          <a:p>
            <a:pPr lvl="3"/>
            <a:r>
              <a:rPr lang="es-MX"/>
              <a:t>Cuarto nivel</a:t>
            </a:r>
          </a:p>
          <a:p>
            <a:pPr lvl="4"/>
            <a:r>
              <a:rPr lang="es-MX"/>
              <a:t>Quinto nivel</a:t>
            </a:r>
            <a:endParaRPr lang="es-ES_tradnl"/>
          </a:p>
        </p:txBody>
      </p:sp>
      <p:sp>
        <p:nvSpPr>
          <p:cNvPr id="4" name="Título 1">
            <a:extLst>
              <a:ext uri="{FF2B5EF4-FFF2-40B4-BE49-F238E27FC236}">
                <a16:creationId xmlns:a16="http://schemas.microsoft.com/office/drawing/2014/main" id="{FD217AD0-8D07-BC42-6BBF-B24ED5413900}"/>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5" name="Content Placeholder 2">
            <a:extLst>
              <a:ext uri="{FF2B5EF4-FFF2-40B4-BE49-F238E27FC236}">
                <a16:creationId xmlns:a16="http://schemas.microsoft.com/office/drawing/2014/main" id="{A723ADA2-A3EC-569D-50E2-210159659FE0}"/>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3" name="Text Placeholder 3">
            <a:extLst>
              <a:ext uri="{FF2B5EF4-FFF2-40B4-BE49-F238E27FC236}">
                <a16:creationId xmlns:a16="http://schemas.microsoft.com/office/drawing/2014/main" id="{1DB21953-2535-B969-7923-A8E7A1C93481}"/>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72770632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extos Comparativos 01">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68EF618-A3B0-2257-0B1A-DF48208E46D6}"/>
              </a:ext>
            </a:extLst>
          </p:cNvPr>
          <p:cNvSpPr>
            <a:spLocks noGrp="1"/>
          </p:cNvSpPr>
          <p:nvPr>
            <p:ph type="body" sz="quarter" idx="16"/>
          </p:nvPr>
        </p:nvSpPr>
        <p:spPr>
          <a:xfrm>
            <a:off x="506950" y="3200401"/>
            <a:ext cx="2380975" cy="2928938"/>
          </a:xfrm>
          <a:prstGeom prst="rect">
            <a:avLst/>
          </a:prstGeom>
        </p:spPr>
        <p:txBody>
          <a:bodyPr/>
          <a:lstStyle>
            <a:lvl1pPr marL="0" indent="0">
              <a:lnSpc>
                <a:spcPct val="140000"/>
              </a:lnSpc>
              <a:buNone/>
              <a:defRPr sz="10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350">
                <a:solidFill>
                  <a:schemeClr val="tx2"/>
                </a:solidFill>
              </a:defRPr>
            </a:lvl2pPr>
            <a:lvl3pPr>
              <a:defRPr sz="1200">
                <a:solidFill>
                  <a:schemeClr val="tx2"/>
                </a:solidFill>
              </a:defRPr>
            </a:lvl3pPr>
            <a:lvl4pPr>
              <a:defRPr sz="1050">
                <a:solidFill>
                  <a:schemeClr val="tx2"/>
                </a:solidFill>
              </a:defRPr>
            </a:lvl4pPr>
            <a:lvl5pPr>
              <a:defRPr sz="1050">
                <a:solidFill>
                  <a:schemeClr val="tx2"/>
                </a:solidFill>
              </a:defRPr>
            </a:lvl5pPr>
          </a:lstStyle>
          <a:p>
            <a:pPr lvl="0"/>
            <a:r>
              <a:rPr lang="en-US"/>
              <a:t>Click to edit Master text styles</a:t>
            </a:r>
          </a:p>
        </p:txBody>
      </p:sp>
      <p:sp>
        <p:nvSpPr>
          <p:cNvPr id="17" name="Text Placeholder 56">
            <a:extLst>
              <a:ext uri="{FF2B5EF4-FFF2-40B4-BE49-F238E27FC236}">
                <a16:creationId xmlns:a16="http://schemas.microsoft.com/office/drawing/2014/main" id="{827758D6-77A3-7438-656D-B46FEA326461}"/>
              </a:ext>
            </a:extLst>
          </p:cNvPr>
          <p:cNvSpPr>
            <a:spLocks noGrp="1"/>
          </p:cNvSpPr>
          <p:nvPr>
            <p:ph type="body" sz="quarter" idx="20" hasCustomPrompt="1"/>
          </p:nvPr>
        </p:nvSpPr>
        <p:spPr>
          <a:xfrm>
            <a:off x="506948" y="2624510"/>
            <a:ext cx="835085" cy="488949"/>
          </a:xfrm>
          <a:prstGeom prst="rect">
            <a:avLst/>
          </a:prstGeom>
        </p:spPr>
        <p:txBody>
          <a:bodyPr/>
          <a:lstStyle>
            <a:lvl1pPr marL="0" indent="0">
              <a:buNone/>
              <a:defRPr lang="en-CL" sz="2400" b="0" i="0" kern="120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CL"/>
              <a:t>#</a:t>
            </a:r>
          </a:p>
        </p:txBody>
      </p:sp>
      <p:cxnSp>
        <p:nvCxnSpPr>
          <p:cNvPr id="25" name="Straight Connector 24">
            <a:extLst>
              <a:ext uri="{FF2B5EF4-FFF2-40B4-BE49-F238E27FC236}">
                <a16:creationId xmlns:a16="http://schemas.microsoft.com/office/drawing/2014/main" id="{2F1A4F79-97BC-E015-E700-6F7075A9F96B}"/>
              </a:ext>
            </a:extLst>
          </p:cNvPr>
          <p:cNvCxnSpPr>
            <a:cxnSpLocks/>
          </p:cNvCxnSpPr>
          <p:nvPr userDrawn="1"/>
        </p:nvCxnSpPr>
        <p:spPr>
          <a:xfrm>
            <a:off x="382849" y="2624510"/>
            <a:ext cx="0" cy="3684217"/>
          </a:xfrm>
          <a:prstGeom prst="line">
            <a:avLst/>
          </a:prstGeom>
          <a:ln w="19050"/>
        </p:spPr>
        <p:style>
          <a:lnRef idx="2">
            <a:schemeClr val="accent1"/>
          </a:lnRef>
          <a:fillRef idx="0">
            <a:schemeClr val="accent1"/>
          </a:fillRef>
          <a:effectRef idx="1">
            <a:schemeClr val="accent1"/>
          </a:effectRef>
          <a:fontRef idx="minor">
            <a:schemeClr val="tx1"/>
          </a:fontRef>
        </p:style>
      </p:cxnSp>
      <p:sp>
        <p:nvSpPr>
          <p:cNvPr id="5" name="Text Placeholder 8">
            <a:extLst>
              <a:ext uri="{FF2B5EF4-FFF2-40B4-BE49-F238E27FC236}">
                <a16:creationId xmlns:a16="http://schemas.microsoft.com/office/drawing/2014/main" id="{40A3A998-602D-E711-C804-9B998552BB3B}"/>
              </a:ext>
            </a:extLst>
          </p:cNvPr>
          <p:cNvSpPr>
            <a:spLocks noGrp="1"/>
          </p:cNvSpPr>
          <p:nvPr>
            <p:ph type="body" sz="quarter" idx="33"/>
          </p:nvPr>
        </p:nvSpPr>
        <p:spPr>
          <a:xfrm>
            <a:off x="9273727" y="3210296"/>
            <a:ext cx="2380975" cy="2928938"/>
          </a:xfrm>
          <a:prstGeom prst="rect">
            <a:avLst/>
          </a:prstGeom>
        </p:spPr>
        <p:txBody>
          <a:bodyPr/>
          <a:lstStyle>
            <a:lvl1pPr marL="0" indent="0">
              <a:lnSpc>
                <a:spcPct val="140000"/>
              </a:lnSpc>
              <a:buNone/>
              <a:defRPr sz="10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350">
                <a:solidFill>
                  <a:schemeClr val="tx2"/>
                </a:solidFill>
              </a:defRPr>
            </a:lvl2pPr>
            <a:lvl3pPr>
              <a:defRPr sz="1200">
                <a:solidFill>
                  <a:schemeClr val="tx2"/>
                </a:solidFill>
              </a:defRPr>
            </a:lvl3pPr>
            <a:lvl4pPr>
              <a:defRPr sz="1050">
                <a:solidFill>
                  <a:schemeClr val="tx2"/>
                </a:solidFill>
              </a:defRPr>
            </a:lvl4pPr>
            <a:lvl5pPr>
              <a:defRPr sz="1050">
                <a:solidFill>
                  <a:schemeClr val="tx2"/>
                </a:solidFill>
              </a:defRPr>
            </a:lvl5pPr>
          </a:lstStyle>
          <a:p>
            <a:pPr lvl="0"/>
            <a:r>
              <a:rPr lang="en-US"/>
              <a:t>Click to edit Master text styles</a:t>
            </a:r>
          </a:p>
        </p:txBody>
      </p:sp>
      <p:sp>
        <p:nvSpPr>
          <p:cNvPr id="6" name="Text Placeholder 56">
            <a:extLst>
              <a:ext uri="{FF2B5EF4-FFF2-40B4-BE49-F238E27FC236}">
                <a16:creationId xmlns:a16="http://schemas.microsoft.com/office/drawing/2014/main" id="{C79F44A4-C9C7-F970-9C6C-43CB32445A7B}"/>
              </a:ext>
            </a:extLst>
          </p:cNvPr>
          <p:cNvSpPr>
            <a:spLocks noGrp="1"/>
          </p:cNvSpPr>
          <p:nvPr>
            <p:ph type="body" sz="quarter" idx="34" hasCustomPrompt="1"/>
          </p:nvPr>
        </p:nvSpPr>
        <p:spPr>
          <a:xfrm>
            <a:off x="9273726" y="2634405"/>
            <a:ext cx="835085" cy="488949"/>
          </a:xfrm>
          <a:prstGeom prst="rect">
            <a:avLst/>
          </a:prstGeom>
        </p:spPr>
        <p:txBody>
          <a:bodyPr/>
          <a:lstStyle>
            <a:lvl1pPr marL="0" indent="0">
              <a:buNone/>
              <a:defRPr lang="en-CL" sz="2400" b="0" i="0" kern="120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CL"/>
              <a:t>#</a:t>
            </a:r>
          </a:p>
        </p:txBody>
      </p:sp>
      <p:cxnSp>
        <p:nvCxnSpPr>
          <p:cNvPr id="7" name="Straight Connector 6">
            <a:extLst>
              <a:ext uri="{FF2B5EF4-FFF2-40B4-BE49-F238E27FC236}">
                <a16:creationId xmlns:a16="http://schemas.microsoft.com/office/drawing/2014/main" id="{BB94B9F3-FB25-93B6-90BC-780C1CE8428B}"/>
              </a:ext>
            </a:extLst>
          </p:cNvPr>
          <p:cNvCxnSpPr>
            <a:cxnSpLocks/>
          </p:cNvCxnSpPr>
          <p:nvPr userDrawn="1"/>
        </p:nvCxnSpPr>
        <p:spPr>
          <a:xfrm>
            <a:off x="9149627" y="2634405"/>
            <a:ext cx="0" cy="3684217"/>
          </a:xfrm>
          <a:prstGeom prst="line">
            <a:avLst/>
          </a:prstGeom>
          <a:ln w="19050"/>
        </p:spPr>
        <p:style>
          <a:lnRef idx="2">
            <a:schemeClr val="accent1"/>
          </a:lnRef>
          <a:fillRef idx="0">
            <a:schemeClr val="accent1"/>
          </a:fillRef>
          <a:effectRef idx="1">
            <a:schemeClr val="accent1"/>
          </a:effectRef>
          <a:fontRef idx="minor">
            <a:schemeClr val="tx1"/>
          </a:fontRef>
        </p:style>
      </p:cxnSp>
      <p:sp>
        <p:nvSpPr>
          <p:cNvPr id="8" name="Text Placeholder 8">
            <a:extLst>
              <a:ext uri="{FF2B5EF4-FFF2-40B4-BE49-F238E27FC236}">
                <a16:creationId xmlns:a16="http://schemas.microsoft.com/office/drawing/2014/main" id="{7CF425F6-C0A9-1445-0F8D-48A81F01F17D}"/>
              </a:ext>
            </a:extLst>
          </p:cNvPr>
          <p:cNvSpPr>
            <a:spLocks noGrp="1"/>
          </p:cNvSpPr>
          <p:nvPr>
            <p:ph type="body" sz="quarter" idx="35"/>
          </p:nvPr>
        </p:nvSpPr>
        <p:spPr>
          <a:xfrm>
            <a:off x="6392835" y="3203153"/>
            <a:ext cx="2380975" cy="2928938"/>
          </a:xfrm>
          <a:prstGeom prst="rect">
            <a:avLst/>
          </a:prstGeom>
        </p:spPr>
        <p:txBody>
          <a:bodyPr/>
          <a:lstStyle>
            <a:lvl1pPr marL="0" indent="0">
              <a:lnSpc>
                <a:spcPct val="140000"/>
              </a:lnSpc>
              <a:buNone/>
              <a:defRPr sz="10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350">
                <a:solidFill>
                  <a:schemeClr val="tx2"/>
                </a:solidFill>
              </a:defRPr>
            </a:lvl2pPr>
            <a:lvl3pPr>
              <a:defRPr sz="1200">
                <a:solidFill>
                  <a:schemeClr val="tx2"/>
                </a:solidFill>
              </a:defRPr>
            </a:lvl3pPr>
            <a:lvl4pPr>
              <a:defRPr sz="1050">
                <a:solidFill>
                  <a:schemeClr val="tx2"/>
                </a:solidFill>
              </a:defRPr>
            </a:lvl4pPr>
            <a:lvl5pPr>
              <a:defRPr sz="1050">
                <a:solidFill>
                  <a:schemeClr val="tx2"/>
                </a:solidFill>
              </a:defRPr>
            </a:lvl5pPr>
          </a:lstStyle>
          <a:p>
            <a:pPr lvl="0"/>
            <a:r>
              <a:rPr lang="en-US"/>
              <a:t>Click to edit Master text styles</a:t>
            </a:r>
          </a:p>
        </p:txBody>
      </p:sp>
      <p:sp>
        <p:nvSpPr>
          <p:cNvPr id="10" name="Text Placeholder 56">
            <a:extLst>
              <a:ext uri="{FF2B5EF4-FFF2-40B4-BE49-F238E27FC236}">
                <a16:creationId xmlns:a16="http://schemas.microsoft.com/office/drawing/2014/main" id="{16DC2664-83F7-2AD9-73F4-EA162F54B5CB}"/>
              </a:ext>
            </a:extLst>
          </p:cNvPr>
          <p:cNvSpPr>
            <a:spLocks noGrp="1"/>
          </p:cNvSpPr>
          <p:nvPr>
            <p:ph type="body" sz="quarter" idx="36" hasCustomPrompt="1"/>
          </p:nvPr>
        </p:nvSpPr>
        <p:spPr>
          <a:xfrm>
            <a:off x="6392833" y="2627262"/>
            <a:ext cx="835085" cy="488949"/>
          </a:xfrm>
          <a:prstGeom prst="rect">
            <a:avLst/>
          </a:prstGeom>
        </p:spPr>
        <p:txBody>
          <a:bodyPr/>
          <a:lstStyle>
            <a:lvl1pPr marL="0" indent="0">
              <a:buNone/>
              <a:defRPr lang="en-CL" sz="2400" b="0" i="0" kern="120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CL"/>
              <a:t>#</a:t>
            </a:r>
          </a:p>
        </p:txBody>
      </p:sp>
      <p:cxnSp>
        <p:nvCxnSpPr>
          <p:cNvPr id="11" name="Straight Connector 10">
            <a:extLst>
              <a:ext uri="{FF2B5EF4-FFF2-40B4-BE49-F238E27FC236}">
                <a16:creationId xmlns:a16="http://schemas.microsoft.com/office/drawing/2014/main" id="{FC46C39E-23E9-8CB1-6436-C209FAD29BDB}"/>
              </a:ext>
            </a:extLst>
          </p:cNvPr>
          <p:cNvCxnSpPr>
            <a:cxnSpLocks/>
          </p:cNvCxnSpPr>
          <p:nvPr userDrawn="1"/>
        </p:nvCxnSpPr>
        <p:spPr>
          <a:xfrm>
            <a:off x="6268735" y="2627262"/>
            <a:ext cx="0" cy="3684217"/>
          </a:xfrm>
          <a:prstGeom prst="line">
            <a:avLst/>
          </a:prstGeom>
          <a:ln w="19050"/>
        </p:spPr>
        <p:style>
          <a:lnRef idx="2">
            <a:schemeClr val="accent1"/>
          </a:lnRef>
          <a:fillRef idx="0">
            <a:schemeClr val="accent1"/>
          </a:fillRef>
          <a:effectRef idx="1">
            <a:schemeClr val="accent1"/>
          </a:effectRef>
          <a:fontRef idx="minor">
            <a:schemeClr val="tx1"/>
          </a:fontRef>
        </p:style>
      </p:cxnSp>
      <p:sp>
        <p:nvSpPr>
          <p:cNvPr id="12" name="Text Placeholder 8">
            <a:extLst>
              <a:ext uri="{FF2B5EF4-FFF2-40B4-BE49-F238E27FC236}">
                <a16:creationId xmlns:a16="http://schemas.microsoft.com/office/drawing/2014/main" id="{F64B75AD-D84A-AE8B-D717-FF0E8C3E7E3A}"/>
              </a:ext>
            </a:extLst>
          </p:cNvPr>
          <p:cNvSpPr>
            <a:spLocks noGrp="1"/>
          </p:cNvSpPr>
          <p:nvPr>
            <p:ph type="body" sz="quarter" idx="37"/>
          </p:nvPr>
        </p:nvSpPr>
        <p:spPr>
          <a:xfrm>
            <a:off x="3387843" y="3200401"/>
            <a:ext cx="2380975" cy="2928938"/>
          </a:xfrm>
          <a:prstGeom prst="rect">
            <a:avLst/>
          </a:prstGeom>
        </p:spPr>
        <p:txBody>
          <a:bodyPr/>
          <a:lstStyle>
            <a:lvl1pPr marL="0" indent="0">
              <a:lnSpc>
                <a:spcPct val="140000"/>
              </a:lnSpc>
              <a:buNone/>
              <a:defRPr sz="10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350">
                <a:solidFill>
                  <a:schemeClr val="tx2"/>
                </a:solidFill>
              </a:defRPr>
            </a:lvl2pPr>
            <a:lvl3pPr>
              <a:defRPr sz="1200">
                <a:solidFill>
                  <a:schemeClr val="tx2"/>
                </a:solidFill>
              </a:defRPr>
            </a:lvl3pPr>
            <a:lvl4pPr>
              <a:defRPr sz="1050">
                <a:solidFill>
                  <a:schemeClr val="tx2"/>
                </a:solidFill>
              </a:defRPr>
            </a:lvl4pPr>
            <a:lvl5pPr>
              <a:defRPr sz="1050">
                <a:solidFill>
                  <a:schemeClr val="tx2"/>
                </a:solidFill>
              </a:defRPr>
            </a:lvl5pPr>
          </a:lstStyle>
          <a:p>
            <a:pPr lvl="0"/>
            <a:r>
              <a:rPr lang="en-US"/>
              <a:t>Click to edit Master text styles</a:t>
            </a:r>
          </a:p>
        </p:txBody>
      </p:sp>
      <p:sp>
        <p:nvSpPr>
          <p:cNvPr id="13" name="Text Placeholder 56">
            <a:extLst>
              <a:ext uri="{FF2B5EF4-FFF2-40B4-BE49-F238E27FC236}">
                <a16:creationId xmlns:a16="http://schemas.microsoft.com/office/drawing/2014/main" id="{9D08F12C-99CE-B919-E336-718682F6D3FE}"/>
              </a:ext>
            </a:extLst>
          </p:cNvPr>
          <p:cNvSpPr>
            <a:spLocks noGrp="1"/>
          </p:cNvSpPr>
          <p:nvPr>
            <p:ph type="body" sz="quarter" idx="38" hasCustomPrompt="1"/>
          </p:nvPr>
        </p:nvSpPr>
        <p:spPr>
          <a:xfrm>
            <a:off x="3387842" y="2624510"/>
            <a:ext cx="835085" cy="488949"/>
          </a:xfrm>
          <a:prstGeom prst="rect">
            <a:avLst/>
          </a:prstGeom>
        </p:spPr>
        <p:txBody>
          <a:bodyPr/>
          <a:lstStyle>
            <a:lvl1pPr marL="0" indent="0">
              <a:buNone/>
              <a:defRPr lang="en-CL" sz="2400" b="0" i="0" kern="120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CL"/>
              <a:t>#</a:t>
            </a:r>
          </a:p>
        </p:txBody>
      </p:sp>
      <p:cxnSp>
        <p:nvCxnSpPr>
          <p:cNvPr id="14" name="Straight Connector 13">
            <a:extLst>
              <a:ext uri="{FF2B5EF4-FFF2-40B4-BE49-F238E27FC236}">
                <a16:creationId xmlns:a16="http://schemas.microsoft.com/office/drawing/2014/main" id="{33494415-474B-C2F8-A552-76491117C49F}"/>
              </a:ext>
            </a:extLst>
          </p:cNvPr>
          <p:cNvCxnSpPr>
            <a:cxnSpLocks/>
          </p:cNvCxnSpPr>
          <p:nvPr userDrawn="1"/>
        </p:nvCxnSpPr>
        <p:spPr>
          <a:xfrm>
            <a:off x="3263743" y="2624510"/>
            <a:ext cx="0" cy="3684217"/>
          </a:xfrm>
          <a:prstGeom prst="line">
            <a:avLst/>
          </a:prstGeom>
          <a:ln w="19050"/>
        </p:spPr>
        <p:style>
          <a:lnRef idx="2">
            <a:schemeClr val="accent1"/>
          </a:lnRef>
          <a:fillRef idx="0">
            <a:schemeClr val="accent1"/>
          </a:fillRef>
          <a:effectRef idx="1">
            <a:schemeClr val="accent1"/>
          </a:effectRef>
          <a:fontRef idx="minor">
            <a:schemeClr val="tx1"/>
          </a:fontRef>
        </p:style>
      </p:cxnSp>
      <p:sp>
        <p:nvSpPr>
          <p:cNvPr id="3" name="Título 1">
            <a:extLst>
              <a:ext uri="{FF2B5EF4-FFF2-40B4-BE49-F238E27FC236}">
                <a16:creationId xmlns:a16="http://schemas.microsoft.com/office/drawing/2014/main" id="{D4DE7B3C-E553-E319-07B6-21687886A753}"/>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15" name="Content Placeholder 2">
            <a:extLst>
              <a:ext uri="{FF2B5EF4-FFF2-40B4-BE49-F238E27FC236}">
                <a16:creationId xmlns:a16="http://schemas.microsoft.com/office/drawing/2014/main" id="{A1E1340C-9E57-156B-801F-80018A8363B8}"/>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8EC9738A-C767-D28A-7B20-CC5736502A7F}"/>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7068092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otos + Título + Textos 01">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3884EAD0-D568-D4BF-79DA-ED2FCB4F916F}"/>
              </a:ext>
            </a:extLst>
          </p:cNvPr>
          <p:cNvSpPr>
            <a:spLocks noGrp="1"/>
          </p:cNvSpPr>
          <p:nvPr>
            <p:ph type="pic" sz="quarter" idx="10"/>
          </p:nvPr>
        </p:nvSpPr>
        <p:spPr>
          <a:xfrm>
            <a:off x="383170" y="549277"/>
            <a:ext cx="5712831" cy="1895475"/>
          </a:xfrm>
          <a:prstGeom prst="rect">
            <a:avLst/>
          </a:prstGeom>
        </p:spPr>
        <p:txBody>
          <a:bodyPr/>
          <a:lstStyle>
            <a:lvl1pPr marL="0" indent="0">
              <a:buNone/>
              <a:defRPr>
                <a:solidFill>
                  <a:schemeClr val="tx2"/>
                </a:solidFill>
              </a:defRPr>
            </a:lvl1pPr>
          </a:lstStyle>
          <a:p>
            <a:endParaRPr lang="en-CL"/>
          </a:p>
        </p:txBody>
      </p:sp>
      <p:sp>
        <p:nvSpPr>
          <p:cNvPr id="6" name="Picture Placeholder 4">
            <a:extLst>
              <a:ext uri="{FF2B5EF4-FFF2-40B4-BE49-F238E27FC236}">
                <a16:creationId xmlns:a16="http://schemas.microsoft.com/office/drawing/2014/main" id="{46D32C40-0879-9C08-33FE-F509A6AE4CAB}"/>
              </a:ext>
            </a:extLst>
          </p:cNvPr>
          <p:cNvSpPr>
            <a:spLocks noGrp="1"/>
          </p:cNvSpPr>
          <p:nvPr>
            <p:ph type="pic" sz="quarter" idx="11"/>
          </p:nvPr>
        </p:nvSpPr>
        <p:spPr>
          <a:xfrm>
            <a:off x="6107698" y="549277"/>
            <a:ext cx="5712831" cy="1895475"/>
          </a:xfrm>
          <a:prstGeom prst="rect">
            <a:avLst/>
          </a:prstGeom>
        </p:spPr>
        <p:txBody>
          <a:bodyPr/>
          <a:lstStyle>
            <a:lvl1pPr marL="0" indent="0">
              <a:buNone/>
              <a:defRPr>
                <a:solidFill>
                  <a:schemeClr val="tx2"/>
                </a:solidFill>
              </a:defRPr>
            </a:lvl1pPr>
          </a:lstStyle>
          <a:p>
            <a:endParaRPr lang="en-CL"/>
          </a:p>
        </p:txBody>
      </p:sp>
      <p:sp>
        <p:nvSpPr>
          <p:cNvPr id="8" name="Text Placeholder 7">
            <a:extLst>
              <a:ext uri="{FF2B5EF4-FFF2-40B4-BE49-F238E27FC236}">
                <a16:creationId xmlns:a16="http://schemas.microsoft.com/office/drawing/2014/main" id="{0ACADB4A-86FE-65FC-A9A8-EE069F57B68D}"/>
              </a:ext>
            </a:extLst>
          </p:cNvPr>
          <p:cNvSpPr>
            <a:spLocks noGrp="1"/>
          </p:cNvSpPr>
          <p:nvPr>
            <p:ph type="body" sz="quarter" idx="12"/>
          </p:nvPr>
        </p:nvSpPr>
        <p:spPr>
          <a:xfrm>
            <a:off x="523536" y="3956052"/>
            <a:ext cx="2773363" cy="2352675"/>
          </a:xfrm>
          <a:prstGeom prst="rect">
            <a:avLst/>
          </a:prstGeom>
        </p:spPr>
        <p:txBody>
          <a:bodyPr/>
          <a:lstStyle>
            <a:lvl1pPr marL="0" indent="0">
              <a:lnSpc>
                <a:spcPct val="140000"/>
              </a:lnSpc>
              <a:buNone/>
              <a:defRPr sz="788">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a:t>Click to edit Master text styles</a:t>
            </a:r>
            <a:endParaRPr lang="en-CL"/>
          </a:p>
        </p:txBody>
      </p:sp>
      <p:sp>
        <p:nvSpPr>
          <p:cNvPr id="10" name="Text Placeholder 7">
            <a:extLst>
              <a:ext uri="{FF2B5EF4-FFF2-40B4-BE49-F238E27FC236}">
                <a16:creationId xmlns:a16="http://schemas.microsoft.com/office/drawing/2014/main" id="{C5A29556-BF46-EDFB-B511-9657FF59F346}"/>
              </a:ext>
            </a:extLst>
          </p:cNvPr>
          <p:cNvSpPr>
            <a:spLocks noGrp="1"/>
          </p:cNvSpPr>
          <p:nvPr>
            <p:ph type="body" sz="quarter" idx="13"/>
          </p:nvPr>
        </p:nvSpPr>
        <p:spPr>
          <a:xfrm>
            <a:off x="3502027" y="3956052"/>
            <a:ext cx="2773363" cy="2352675"/>
          </a:xfrm>
          <a:prstGeom prst="rect">
            <a:avLst/>
          </a:prstGeom>
        </p:spPr>
        <p:txBody>
          <a:bodyPr/>
          <a:lstStyle>
            <a:lvl1pPr marL="0" indent="0">
              <a:lnSpc>
                <a:spcPct val="140000"/>
              </a:lnSpc>
              <a:buNone/>
              <a:defRPr sz="788">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a:t>Click to edit Master text styles</a:t>
            </a:r>
            <a:endParaRPr lang="en-CL"/>
          </a:p>
        </p:txBody>
      </p:sp>
      <p:cxnSp>
        <p:nvCxnSpPr>
          <p:cNvPr id="12" name="Straight Connector 11">
            <a:extLst>
              <a:ext uri="{FF2B5EF4-FFF2-40B4-BE49-F238E27FC236}">
                <a16:creationId xmlns:a16="http://schemas.microsoft.com/office/drawing/2014/main" id="{7358C01E-05B4-B160-3A25-D084F314C86C}"/>
              </a:ext>
            </a:extLst>
          </p:cNvPr>
          <p:cNvCxnSpPr>
            <a:cxnSpLocks/>
          </p:cNvCxnSpPr>
          <p:nvPr userDrawn="1"/>
        </p:nvCxnSpPr>
        <p:spPr>
          <a:xfrm>
            <a:off x="375559" y="3956052"/>
            <a:ext cx="0" cy="2352675"/>
          </a:xfrm>
          <a:prstGeom prst="line">
            <a:avLst/>
          </a:prstGeom>
          <a:ln w="28575"/>
        </p:spPr>
        <p:style>
          <a:lnRef idx="2">
            <a:schemeClr val="accent1"/>
          </a:lnRef>
          <a:fillRef idx="0">
            <a:schemeClr val="accent1"/>
          </a:fillRef>
          <a:effectRef idx="1">
            <a:schemeClr val="accent1"/>
          </a:effectRef>
          <a:fontRef idx="minor">
            <a:schemeClr val="tx1"/>
          </a:fontRef>
        </p:style>
      </p:cxnSp>
      <p:sp>
        <p:nvSpPr>
          <p:cNvPr id="13" name="Título 1">
            <a:extLst>
              <a:ext uri="{FF2B5EF4-FFF2-40B4-BE49-F238E27FC236}">
                <a16:creationId xmlns:a16="http://schemas.microsoft.com/office/drawing/2014/main" id="{1DCBD0E0-E01F-5B27-AEB9-F2829CCE4154}"/>
              </a:ext>
            </a:extLst>
          </p:cNvPr>
          <p:cNvSpPr>
            <a:spLocks noGrp="1"/>
          </p:cNvSpPr>
          <p:nvPr>
            <p:ph type="ctrTitle" hasCustomPrompt="1"/>
          </p:nvPr>
        </p:nvSpPr>
        <p:spPr>
          <a:xfrm>
            <a:off x="369230" y="3573656"/>
            <a:ext cx="11449047" cy="281652"/>
          </a:xfrm>
          <a:prstGeom prst="rect">
            <a:avLst/>
          </a:prstGeom>
        </p:spPr>
        <p:txBody>
          <a:bodyPr anchor="t"/>
          <a:lstStyle>
            <a:lvl1pPr>
              <a:defRPr lang="es-ES_tradnl" sz="750" kern="1200" dirty="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gn="l" defTabSz="685800" rtl="0" eaLnBrk="1" latinLnBrk="0" hangingPunct="1">
              <a:lnSpc>
                <a:spcPct val="120000"/>
              </a:lnSpc>
              <a:spcBef>
                <a:spcPts val="750"/>
              </a:spcBef>
              <a:buFont typeface="Arial" panose="020B0604020202020204" pitchFamily="34" charset="0"/>
              <a:buNone/>
            </a:pPr>
            <a:r>
              <a:rPr lang="es-MX"/>
              <a:t>Insert text here</a:t>
            </a:r>
            <a:endParaRPr lang="es-ES_tradnl"/>
          </a:p>
        </p:txBody>
      </p:sp>
      <p:sp>
        <p:nvSpPr>
          <p:cNvPr id="14" name="Content Placeholder 2">
            <a:extLst>
              <a:ext uri="{FF2B5EF4-FFF2-40B4-BE49-F238E27FC236}">
                <a16:creationId xmlns:a16="http://schemas.microsoft.com/office/drawing/2014/main" id="{5325CEB1-6F5C-BA23-8C7A-DB28E379B308}"/>
              </a:ext>
            </a:extLst>
          </p:cNvPr>
          <p:cNvSpPr>
            <a:spLocks noGrp="1"/>
          </p:cNvSpPr>
          <p:nvPr>
            <p:ph idx="26" hasCustomPrompt="1"/>
          </p:nvPr>
        </p:nvSpPr>
        <p:spPr>
          <a:xfrm>
            <a:off x="371475" y="2561539"/>
            <a:ext cx="11449051"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15" name="Text Placeholder 7">
            <a:extLst>
              <a:ext uri="{FF2B5EF4-FFF2-40B4-BE49-F238E27FC236}">
                <a16:creationId xmlns:a16="http://schemas.microsoft.com/office/drawing/2014/main" id="{8C019558-3317-97AF-A7D5-FD3795F4E1D3}"/>
              </a:ext>
            </a:extLst>
          </p:cNvPr>
          <p:cNvSpPr>
            <a:spLocks noGrp="1"/>
          </p:cNvSpPr>
          <p:nvPr>
            <p:ph type="body" sz="quarter" idx="33"/>
          </p:nvPr>
        </p:nvSpPr>
        <p:spPr>
          <a:xfrm>
            <a:off x="6480517" y="3956051"/>
            <a:ext cx="2773363" cy="2352675"/>
          </a:xfrm>
          <a:prstGeom prst="rect">
            <a:avLst/>
          </a:prstGeom>
        </p:spPr>
        <p:txBody>
          <a:bodyPr/>
          <a:lstStyle>
            <a:lvl1pPr marL="0" indent="0">
              <a:lnSpc>
                <a:spcPct val="140000"/>
              </a:lnSpc>
              <a:buNone/>
              <a:defRPr sz="788">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a:t>Click to edit Master text styles</a:t>
            </a:r>
            <a:endParaRPr lang="en-CL"/>
          </a:p>
        </p:txBody>
      </p:sp>
      <p:sp>
        <p:nvSpPr>
          <p:cNvPr id="2" name="Text Placeholder 3">
            <a:extLst>
              <a:ext uri="{FF2B5EF4-FFF2-40B4-BE49-F238E27FC236}">
                <a16:creationId xmlns:a16="http://schemas.microsoft.com/office/drawing/2014/main" id="{0C74BC04-EEA9-BE54-3B95-FAF584E4EA3A}"/>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340609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ítulos + 6 Iconos">
    <p:spTree>
      <p:nvGrpSpPr>
        <p:cNvPr id="1" name=""/>
        <p:cNvGrpSpPr/>
        <p:nvPr/>
      </p:nvGrpSpPr>
      <p:grpSpPr>
        <a:xfrm>
          <a:off x="0" y="0"/>
          <a:ext cx="0" cy="0"/>
          <a:chOff x="0" y="0"/>
          <a:chExt cx="0" cy="0"/>
        </a:xfrm>
      </p:grpSpPr>
      <p:sp>
        <p:nvSpPr>
          <p:cNvPr id="19" name="Subtítulo 2">
            <a:extLst>
              <a:ext uri="{FF2B5EF4-FFF2-40B4-BE49-F238E27FC236}">
                <a16:creationId xmlns:a16="http://schemas.microsoft.com/office/drawing/2014/main" id="{F518E300-513B-4EC4-D467-17E66F462DBC}"/>
              </a:ext>
            </a:extLst>
          </p:cNvPr>
          <p:cNvSpPr>
            <a:spLocks noGrp="1"/>
          </p:cNvSpPr>
          <p:nvPr>
            <p:ph type="subTitle" idx="1" hasCustomPrompt="1"/>
          </p:nvPr>
        </p:nvSpPr>
        <p:spPr>
          <a:xfrm>
            <a:off x="1202577" y="2468605"/>
            <a:ext cx="2718551" cy="1263743"/>
          </a:xfrm>
          <a:prstGeom prst="rect">
            <a:avLst/>
          </a:prstGeom>
        </p:spPr>
        <p:txBody>
          <a:bodyPr numCol="1" spcCol="360000">
            <a:normAutofit/>
          </a:bodyPr>
          <a:lstStyle>
            <a:lvl1pPr marL="0" indent="0" algn="l">
              <a:lnSpc>
                <a:spcPct val="100000"/>
              </a:lnSpc>
              <a:buClr>
                <a:schemeClr val="accent1"/>
              </a:buClr>
              <a:buFont typeface="Arial" panose="020B0604020202020204" pitchFamily="34" charset="0"/>
              <a:buNone/>
              <a:defRPr sz="10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0" name="Picture Placeholder 8">
            <a:extLst>
              <a:ext uri="{FF2B5EF4-FFF2-40B4-BE49-F238E27FC236}">
                <a16:creationId xmlns:a16="http://schemas.microsoft.com/office/drawing/2014/main" id="{4EB76413-533A-FDB6-4D56-15ED213344D2}"/>
              </a:ext>
            </a:extLst>
          </p:cNvPr>
          <p:cNvSpPr>
            <a:spLocks noGrp="1"/>
          </p:cNvSpPr>
          <p:nvPr>
            <p:ph type="pic" sz="quarter" idx="16" hasCustomPrompt="1"/>
          </p:nvPr>
        </p:nvSpPr>
        <p:spPr>
          <a:xfrm>
            <a:off x="371476" y="2468605"/>
            <a:ext cx="646845" cy="646845"/>
          </a:xfrm>
          <a:prstGeom prst="rect">
            <a:avLst/>
          </a:prstGeom>
        </p:spPr>
        <p:txBody>
          <a:bodyPr/>
          <a:lstStyle>
            <a:lvl1pPr marL="0" indent="0">
              <a:buNone/>
              <a:defRPr sz="900"/>
            </a:lvl1pPr>
          </a:lstStyle>
          <a:p>
            <a:r>
              <a:rPr lang="en-CL"/>
              <a:t>Icon</a:t>
            </a:r>
          </a:p>
        </p:txBody>
      </p:sp>
      <p:sp>
        <p:nvSpPr>
          <p:cNvPr id="21" name="Picture Placeholder 8">
            <a:extLst>
              <a:ext uri="{FF2B5EF4-FFF2-40B4-BE49-F238E27FC236}">
                <a16:creationId xmlns:a16="http://schemas.microsoft.com/office/drawing/2014/main" id="{FC2BF85D-0A95-E944-D940-91E2EAEBE36E}"/>
              </a:ext>
            </a:extLst>
          </p:cNvPr>
          <p:cNvSpPr>
            <a:spLocks noGrp="1"/>
          </p:cNvSpPr>
          <p:nvPr>
            <p:ph type="pic" sz="quarter" idx="17" hasCustomPrompt="1"/>
          </p:nvPr>
        </p:nvSpPr>
        <p:spPr>
          <a:xfrm>
            <a:off x="4343856" y="2468605"/>
            <a:ext cx="646845" cy="646845"/>
          </a:xfrm>
          <a:prstGeom prst="rect">
            <a:avLst/>
          </a:prstGeom>
        </p:spPr>
        <p:txBody>
          <a:bodyPr/>
          <a:lstStyle>
            <a:lvl1pPr marL="0" indent="0">
              <a:buNone/>
              <a:defRPr sz="900"/>
            </a:lvl1pPr>
          </a:lstStyle>
          <a:p>
            <a:r>
              <a:rPr lang="en-CL"/>
              <a:t>Icon</a:t>
            </a:r>
          </a:p>
        </p:txBody>
      </p:sp>
      <p:sp>
        <p:nvSpPr>
          <p:cNvPr id="22" name="Picture Placeholder 8">
            <a:extLst>
              <a:ext uri="{FF2B5EF4-FFF2-40B4-BE49-F238E27FC236}">
                <a16:creationId xmlns:a16="http://schemas.microsoft.com/office/drawing/2014/main" id="{8715C6CD-95AB-A6B1-5CFE-2CCFFD510367}"/>
              </a:ext>
            </a:extLst>
          </p:cNvPr>
          <p:cNvSpPr>
            <a:spLocks noGrp="1"/>
          </p:cNvSpPr>
          <p:nvPr>
            <p:ph type="pic" sz="quarter" idx="18" hasCustomPrompt="1"/>
          </p:nvPr>
        </p:nvSpPr>
        <p:spPr>
          <a:xfrm>
            <a:off x="8288243" y="2468605"/>
            <a:ext cx="646845" cy="646845"/>
          </a:xfrm>
          <a:prstGeom prst="rect">
            <a:avLst/>
          </a:prstGeom>
        </p:spPr>
        <p:txBody>
          <a:bodyPr/>
          <a:lstStyle>
            <a:lvl1pPr marL="0" indent="0">
              <a:buNone/>
              <a:defRPr sz="900"/>
            </a:lvl1pPr>
          </a:lstStyle>
          <a:p>
            <a:r>
              <a:rPr lang="en-CL"/>
              <a:t>Icon</a:t>
            </a:r>
          </a:p>
        </p:txBody>
      </p:sp>
      <p:sp>
        <p:nvSpPr>
          <p:cNvPr id="23" name="Text Placeholder 16">
            <a:extLst>
              <a:ext uri="{FF2B5EF4-FFF2-40B4-BE49-F238E27FC236}">
                <a16:creationId xmlns:a16="http://schemas.microsoft.com/office/drawing/2014/main" id="{BEB4C071-20F9-9EA4-0A48-2F5B48D7849E}"/>
              </a:ext>
            </a:extLst>
          </p:cNvPr>
          <p:cNvSpPr>
            <a:spLocks noGrp="1"/>
          </p:cNvSpPr>
          <p:nvPr>
            <p:ph type="body" sz="quarter" idx="19" hasCustomPrompt="1"/>
          </p:nvPr>
        </p:nvSpPr>
        <p:spPr>
          <a:xfrm>
            <a:off x="5157590" y="2468603"/>
            <a:ext cx="2718551" cy="1263742"/>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4" name="Text Placeholder 16">
            <a:extLst>
              <a:ext uri="{FF2B5EF4-FFF2-40B4-BE49-F238E27FC236}">
                <a16:creationId xmlns:a16="http://schemas.microsoft.com/office/drawing/2014/main" id="{F4B4B9B1-821D-75A5-FF9F-A16F8FA44DA7}"/>
              </a:ext>
            </a:extLst>
          </p:cNvPr>
          <p:cNvSpPr>
            <a:spLocks noGrp="1"/>
          </p:cNvSpPr>
          <p:nvPr>
            <p:ph type="body" sz="quarter" idx="20" hasCustomPrompt="1"/>
          </p:nvPr>
        </p:nvSpPr>
        <p:spPr>
          <a:xfrm>
            <a:off x="9101975" y="2468605"/>
            <a:ext cx="2718551" cy="1188639"/>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5" name="Picture Placeholder 8">
            <a:extLst>
              <a:ext uri="{FF2B5EF4-FFF2-40B4-BE49-F238E27FC236}">
                <a16:creationId xmlns:a16="http://schemas.microsoft.com/office/drawing/2014/main" id="{D6401A55-0F1F-3161-9505-53E8BCBAEB6F}"/>
              </a:ext>
            </a:extLst>
          </p:cNvPr>
          <p:cNvSpPr>
            <a:spLocks noGrp="1"/>
          </p:cNvSpPr>
          <p:nvPr>
            <p:ph type="pic" sz="quarter" idx="21" hasCustomPrompt="1"/>
          </p:nvPr>
        </p:nvSpPr>
        <p:spPr>
          <a:xfrm>
            <a:off x="371476" y="4353678"/>
            <a:ext cx="646845" cy="646845"/>
          </a:xfrm>
          <a:prstGeom prst="rect">
            <a:avLst/>
          </a:prstGeom>
        </p:spPr>
        <p:txBody>
          <a:bodyPr/>
          <a:lstStyle>
            <a:lvl1pPr marL="0" indent="0">
              <a:buNone/>
              <a:defRPr sz="900"/>
            </a:lvl1pPr>
          </a:lstStyle>
          <a:p>
            <a:r>
              <a:rPr lang="en-CL"/>
              <a:t>Icon</a:t>
            </a:r>
          </a:p>
        </p:txBody>
      </p:sp>
      <p:sp>
        <p:nvSpPr>
          <p:cNvPr id="26" name="Picture Placeholder 8">
            <a:extLst>
              <a:ext uri="{FF2B5EF4-FFF2-40B4-BE49-F238E27FC236}">
                <a16:creationId xmlns:a16="http://schemas.microsoft.com/office/drawing/2014/main" id="{745B9049-4130-1A37-D568-A29EA09B8680}"/>
              </a:ext>
            </a:extLst>
          </p:cNvPr>
          <p:cNvSpPr>
            <a:spLocks noGrp="1"/>
          </p:cNvSpPr>
          <p:nvPr>
            <p:ph type="pic" sz="quarter" idx="22" hasCustomPrompt="1"/>
          </p:nvPr>
        </p:nvSpPr>
        <p:spPr>
          <a:xfrm>
            <a:off x="4343856" y="4353678"/>
            <a:ext cx="646845" cy="646845"/>
          </a:xfrm>
          <a:prstGeom prst="rect">
            <a:avLst/>
          </a:prstGeom>
        </p:spPr>
        <p:txBody>
          <a:bodyPr/>
          <a:lstStyle>
            <a:lvl1pPr marL="0" indent="0">
              <a:buNone/>
              <a:defRPr sz="900"/>
            </a:lvl1pPr>
          </a:lstStyle>
          <a:p>
            <a:r>
              <a:rPr lang="en-CL"/>
              <a:t>Icon</a:t>
            </a:r>
          </a:p>
        </p:txBody>
      </p:sp>
      <p:sp>
        <p:nvSpPr>
          <p:cNvPr id="27" name="Picture Placeholder 8">
            <a:extLst>
              <a:ext uri="{FF2B5EF4-FFF2-40B4-BE49-F238E27FC236}">
                <a16:creationId xmlns:a16="http://schemas.microsoft.com/office/drawing/2014/main" id="{700200A2-21BD-B87F-2D9C-451C7295B011}"/>
              </a:ext>
            </a:extLst>
          </p:cNvPr>
          <p:cNvSpPr>
            <a:spLocks noGrp="1"/>
          </p:cNvSpPr>
          <p:nvPr>
            <p:ph type="pic" sz="quarter" idx="23" hasCustomPrompt="1"/>
          </p:nvPr>
        </p:nvSpPr>
        <p:spPr>
          <a:xfrm>
            <a:off x="8288243" y="4353678"/>
            <a:ext cx="646845" cy="646845"/>
          </a:xfrm>
          <a:prstGeom prst="rect">
            <a:avLst/>
          </a:prstGeom>
        </p:spPr>
        <p:txBody>
          <a:bodyPr/>
          <a:lstStyle>
            <a:lvl1pPr marL="0" indent="0">
              <a:buNone/>
              <a:defRPr sz="900"/>
            </a:lvl1pPr>
          </a:lstStyle>
          <a:p>
            <a:r>
              <a:rPr lang="en-CL"/>
              <a:t>Icon</a:t>
            </a:r>
          </a:p>
        </p:txBody>
      </p:sp>
      <p:sp>
        <p:nvSpPr>
          <p:cNvPr id="28" name="Text Placeholder 16">
            <a:extLst>
              <a:ext uri="{FF2B5EF4-FFF2-40B4-BE49-F238E27FC236}">
                <a16:creationId xmlns:a16="http://schemas.microsoft.com/office/drawing/2014/main" id="{667E0914-3625-FABF-74CE-A5389451E062}"/>
              </a:ext>
            </a:extLst>
          </p:cNvPr>
          <p:cNvSpPr>
            <a:spLocks noGrp="1"/>
          </p:cNvSpPr>
          <p:nvPr>
            <p:ph type="body" sz="quarter" idx="24" hasCustomPrompt="1"/>
          </p:nvPr>
        </p:nvSpPr>
        <p:spPr>
          <a:xfrm>
            <a:off x="5157590" y="4353676"/>
            <a:ext cx="2718551" cy="1284636"/>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9" name="Text Placeholder 16">
            <a:extLst>
              <a:ext uri="{FF2B5EF4-FFF2-40B4-BE49-F238E27FC236}">
                <a16:creationId xmlns:a16="http://schemas.microsoft.com/office/drawing/2014/main" id="{BAC22777-D734-6DDC-215F-D96C311F7A3A}"/>
              </a:ext>
            </a:extLst>
          </p:cNvPr>
          <p:cNvSpPr>
            <a:spLocks noGrp="1"/>
          </p:cNvSpPr>
          <p:nvPr>
            <p:ph type="body" sz="quarter" idx="25" hasCustomPrompt="1"/>
          </p:nvPr>
        </p:nvSpPr>
        <p:spPr>
          <a:xfrm>
            <a:off x="9101975" y="4353678"/>
            <a:ext cx="2718551" cy="1284635"/>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30" name="Text Placeholder 16">
            <a:extLst>
              <a:ext uri="{FF2B5EF4-FFF2-40B4-BE49-F238E27FC236}">
                <a16:creationId xmlns:a16="http://schemas.microsoft.com/office/drawing/2014/main" id="{B86C553A-F873-969F-FBD5-3CA184F24FBD}"/>
              </a:ext>
            </a:extLst>
          </p:cNvPr>
          <p:cNvSpPr>
            <a:spLocks noGrp="1"/>
          </p:cNvSpPr>
          <p:nvPr>
            <p:ph type="body" sz="quarter" idx="26" hasCustomPrompt="1"/>
          </p:nvPr>
        </p:nvSpPr>
        <p:spPr>
          <a:xfrm>
            <a:off x="1202577" y="4353676"/>
            <a:ext cx="2718551" cy="1263742"/>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3" name="Título 1">
            <a:extLst>
              <a:ext uri="{FF2B5EF4-FFF2-40B4-BE49-F238E27FC236}">
                <a16:creationId xmlns:a16="http://schemas.microsoft.com/office/drawing/2014/main" id="{3D8BCF55-3F60-399C-7CBC-ACF2A798180F}"/>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4" name="Content Placeholder 2">
            <a:extLst>
              <a:ext uri="{FF2B5EF4-FFF2-40B4-BE49-F238E27FC236}">
                <a16:creationId xmlns:a16="http://schemas.microsoft.com/office/drawing/2014/main" id="{9AC4017C-4772-5BEF-5748-1EFFF8E076F1}"/>
              </a:ext>
            </a:extLst>
          </p:cNvPr>
          <p:cNvSpPr>
            <a:spLocks noGrp="1"/>
          </p:cNvSpPr>
          <p:nvPr>
            <p:ph idx="28"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BA64C77F-87BC-95C9-A677-A7242CAF1BD3}"/>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358149224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ítulos + 3 Iconos">
    <p:spTree>
      <p:nvGrpSpPr>
        <p:cNvPr id="1" name=""/>
        <p:cNvGrpSpPr/>
        <p:nvPr/>
      </p:nvGrpSpPr>
      <p:grpSpPr>
        <a:xfrm>
          <a:off x="0" y="0"/>
          <a:ext cx="0" cy="0"/>
          <a:chOff x="0" y="0"/>
          <a:chExt cx="0" cy="0"/>
        </a:xfrm>
      </p:grpSpPr>
      <p:sp>
        <p:nvSpPr>
          <p:cNvPr id="25" name="Picture Placeholder 8">
            <a:extLst>
              <a:ext uri="{FF2B5EF4-FFF2-40B4-BE49-F238E27FC236}">
                <a16:creationId xmlns:a16="http://schemas.microsoft.com/office/drawing/2014/main" id="{D6401A55-0F1F-3161-9505-53E8BCBAEB6F}"/>
              </a:ext>
            </a:extLst>
          </p:cNvPr>
          <p:cNvSpPr>
            <a:spLocks noGrp="1"/>
          </p:cNvSpPr>
          <p:nvPr>
            <p:ph type="pic" sz="quarter" idx="21" hasCustomPrompt="1"/>
          </p:nvPr>
        </p:nvSpPr>
        <p:spPr>
          <a:xfrm>
            <a:off x="363726" y="2559392"/>
            <a:ext cx="646845" cy="646845"/>
          </a:xfrm>
          <a:prstGeom prst="rect">
            <a:avLst/>
          </a:prstGeom>
        </p:spPr>
        <p:txBody>
          <a:bodyPr/>
          <a:lstStyle>
            <a:lvl1pPr marL="0" indent="0">
              <a:buNone/>
              <a:defRPr sz="900"/>
            </a:lvl1pPr>
          </a:lstStyle>
          <a:p>
            <a:r>
              <a:rPr lang="en-CL"/>
              <a:t>Icon</a:t>
            </a:r>
          </a:p>
        </p:txBody>
      </p:sp>
      <p:sp>
        <p:nvSpPr>
          <p:cNvPr id="26" name="Picture Placeholder 8">
            <a:extLst>
              <a:ext uri="{FF2B5EF4-FFF2-40B4-BE49-F238E27FC236}">
                <a16:creationId xmlns:a16="http://schemas.microsoft.com/office/drawing/2014/main" id="{745B9049-4130-1A37-D568-A29EA09B8680}"/>
              </a:ext>
            </a:extLst>
          </p:cNvPr>
          <p:cNvSpPr>
            <a:spLocks noGrp="1"/>
          </p:cNvSpPr>
          <p:nvPr>
            <p:ph type="pic" sz="quarter" idx="22" hasCustomPrompt="1"/>
          </p:nvPr>
        </p:nvSpPr>
        <p:spPr>
          <a:xfrm>
            <a:off x="4336107" y="2559392"/>
            <a:ext cx="646845" cy="646845"/>
          </a:xfrm>
          <a:prstGeom prst="rect">
            <a:avLst/>
          </a:prstGeom>
        </p:spPr>
        <p:txBody>
          <a:bodyPr/>
          <a:lstStyle>
            <a:lvl1pPr marL="0" indent="0">
              <a:buNone/>
              <a:defRPr sz="900"/>
            </a:lvl1pPr>
          </a:lstStyle>
          <a:p>
            <a:r>
              <a:rPr lang="en-CL"/>
              <a:t>Icon</a:t>
            </a:r>
          </a:p>
        </p:txBody>
      </p:sp>
      <p:sp>
        <p:nvSpPr>
          <p:cNvPr id="27" name="Picture Placeholder 8">
            <a:extLst>
              <a:ext uri="{FF2B5EF4-FFF2-40B4-BE49-F238E27FC236}">
                <a16:creationId xmlns:a16="http://schemas.microsoft.com/office/drawing/2014/main" id="{700200A2-21BD-B87F-2D9C-451C7295B011}"/>
              </a:ext>
            </a:extLst>
          </p:cNvPr>
          <p:cNvSpPr>
            <a:spLocks noGrp="1"/>
          </p:cNvSpPr>
          <p:nvPr>
            <p:ph type="pic" sz="quarter" idx="23" hasCustomPrompt="1"/>
          </p:nvPr>
        </p:nvSpPr>
        <p:spPr>
          <a:xfrm>
            <a:off x="8280492" y="2559392"/>
            <a:ext cx="646845" cy="646845"/>
          </a:xfrm>
          <a:prstGeom prst="rect">
            <a:avLst/>
          </a:prstGeom>
        </p:spPr>
        <p:txBody>
          <a:bodyPr/>
          <a:lstStyle>
            <a:lvl1pPr marL="0" indent="0">
              <a:buNone/>
              <a:defRPr sz="900"/>
            </a:lvl1pPr>
          </a:lstStyle>
          <a:p>
            <a:r>
              <a:rPr lang="en-CL"/>
              <a:t>Icon</a:t>
            </a:r>
          </a:p>
        </p:txBody>
      </p:sp>
      <p:sp>
        <p:nvSpPr>
          <p:cNvPr id="28" name="Text Placeholder 16">
            <a:extLst>
              <a:ext uri="{FF2B5EF4-FFF2-40B4-BE49-F238E27FC236}">
                <a16:creationId xmlns:a16="http://schemas.microsoft.com/office/drawing/2014/main" id="{667E0914-3625-FABF-74CE-A5389451E062}"/>
              </a:ext>
            </a:extLst>
          </p:cNvPr>
          <p:cNvSpPr>
            <a:spLocks noGrp="1"/>
          </p:cNvSpPr>
          <p:nvPr>
            <p:ph type="body" sz="quarter" idx="24" hasCustomPrompt="1"/>
          </p:nvPr>
        </p:nvSpPr>
        <p:spPr>
          <a:xfrm>
            <a:off x="5149839" y="2559390"/>
            <a:ext cx="2718551" cy="3569948"/>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9" name="Text Placeholder 16">
            <a:extLst>
              <a:ext uri="{FF2B5EF4-FFF2-40B4-BE49-F238E27FC236}">
                <a16:creationId xmlns:a16="http://schemas.microsoft.com/office/drawing/2014/main" id="{BAC22777-D734-6DDC-215F-D96C311F7A3A}"/>
              </a:ext>
            </a:extLst>
          </p:cNvPr>
          <p:cNvSpPr>
            <a:spLocks noGrp="1"/>
          </p:cNvSpPr>
          <p:nvPr>
            <p:ph type="body" sz="quarter" idx="25" hasCustomPrompt="1"/>
          </p:nvPr>
        </p:nvSpPr>
        <p:spPr>
          <a:xfrm>
            <a:off x="9094226" y="2559392"/>
            <a:ext cx="2718551" cy="3569945"/>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30" name="Text Placeholder 16">
            <a:extLst>
              <a:ext uri="{FF2B5EF4-FFF2-40B4-BE49-F238E27FC236}">
                <a16:creationId xmlns:a16="http://schemas.microsoft.com/office/drawing/2014/main" id="{B86C553A-F873-969F-FBD5-3CA184F24FBD}"/>
              </a:ext>
            </a:extLst>
          </p:cNvPr>
          <p:cNvSpPr>
            <a:spLocks noGrp="1"/>
          </p:cNvSpPr>
          <p:nvPr>
            <p:ph type="body" sz="quarter" idx="26" hasCustomPrompt="1"/>
          </p:nvPr>
        </p:nvSpPr>
        <p:spPr>
          <a:xfrm>
            <a:off x="1194826" y="2559390"/>
            <a:ext cx="2718551" cy="3511884"/>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4" name="Título 1">
            <a:extLst>
              <a:ext uri="{FF2B5EF4-FFF2-40B4-BE49-F238E27FC236}">
                <a16:creationId xmlns:a16="http://schemas.microsoft.com/office/drawing/2014/main" id="{3546C846-C60F-6F13-2010-B05F602D6E5F}"/>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6" name="Content Placeholder 2">
            <a:extLst>
              <a:ext uri="{FF2B5EF4-FFF2-40B4-BE49-F238E27FC236}">
                <a16:creationId xmlns:a16="http://schemas.microsoft.com/office/drawing/2014/main" id="{18816D07-6F15-6994-A107-7B3EC617FA74}"/>
              </a:ext>
            </a:extLst>
          </p:cNvPr>
          <p:cNvSpPr>
            <a:spLocks noGrp="1"/>
          </p:cNvSpPr>
          <p:nvPr>
            <p:ph idx="28"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D6DE11CF-EB91-A5B1-1CAA-E3FC2BA1654B}"/>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42741066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ítulo + textos + iconos">
    <p:spTree>
      <p:nvGrpSpPr>
        <p:cNvPr id="1" name=""/>
        <p:cNvGrpSpPr/>
        <p:nvPr/>
      </p:nvGrpSpPr>
      <p:grpSpPr>
        <a:xfrm>
          <a:off x="0" y="0"/>
          <a:ext cx="0" cy="0"/>
          <a:chOff x="0" y="0"/>
          <a:chExt cx="0" cy="0"/>
        </a:xfrm>
      </p:grpSpPr>
      <p:sp>
        <p:nvSpPr>
          <p:cNvPr id="25" name="Picture Placeholder 8">
            <a:extLst>
              <a:ext uri="{FF2B5EF4-FFF2-40B4-BE49-F238E27FC236}">
                <a16:creationId xmlns:a16="http://schemas.microsoft.com/office/drawing/2014/main" id="{D6401A55-0F1F-3161-9505-53E8BCBAEB6F}"/>
              </a:ext>
            </a:extLst>
          </p:cNvPr>
          <p:cNvSpPr>
            <a:spLocks noGrp="1"/>
          </p:cNvSpPr>
          <p:nvPr>
            <p:ph type="pic" sz="quarter" idx="21" hasCustomPrompt="1"/>
          </p:nvPr>
        </p:nvSpPr>
        <p:spPr>
          <a:xfrm>
            <a:off x="371476" y="4353678"/>
            <a:ext cx="646845" cy="646845"/>
          </a:xfrm>
          <a:prstGeom prst="rect">
            <a:avLst/>
          </a:prstGeom>
        </p:spPr>
        <p:txBody>
          <a:bodyPr/>
          <a:lstStyle>
            <a:lvl1pPr marL="0" indent="0">
              <a:buNone/>
              <a:defRPr sz="900"/>
            </a:lvl1pPr>
          </a:lstStyle>
          <a:p>
            <a:r>
              <a:rPr lang="en-CL"/>
              <a:t>Icon</a:t>
            </a:r>
          </a:p>
        </p:txBody>
      </p:sp>
      <p:sp>
        <p:nvSpPr>
          <p:cNvPr id="26" name="Picture Placeholder 8">
            <a:extLst>
              <a:ext uri="{FF2B5EF4-FFF2-40B4-BE49-F238E27FC236}">
                <a16:creationId xmlns:a16="http://schemas.microsoft.com/office/drawing/2014/main" id="{745B9049-4130-1A37-D568-A29EA09B8680}"/>
              </a:ext>
            </a:extLst>
          </p:cNvPr>
          <p:cNvSpPr>
            <a:spLocks noGrp="1"/>
          </p:cNvSpPr>
          <p:nvPr>
            <p:ph type="pic" sz="quarter" idx="22" hasCustomPrompt="1"/>
          </p:nvPr>
        </p:nvSpPr>
        <p:spPr>
          <a:xfrm>
            <a:off x="4343856" y="4353678"/>
            <a:ext cx="646845" cy="646845"/>
          </a:xfrm>
          <a:prstGeom prst="rect">
            <a:avLst/>
          </a:prstGeom>
        </p:spPr>
        <p:txBody>
          <a:bodyPr/>
          <a:lstStyle>
            <a:lvl1pPr marL="0" indent="0">
              <a:buNone/>
              <a:defRPr sz="900"/>
            </a:lvl1pPr>
          </a:lstStyle>
          <a:p>
            <a:r>
              <a:rPr lang="en-CL"/>
              <a:t>Icon</a:t>
            </a:r>
          </a:p>
        </p:txBody>
      </p:sp>
      <p:sp>
        <p:nvSpPr>
          <p:cNvPr id="27" name="Picture Placeholder 8">
            <a:extLst>
              <a:ext uri="{FF2B5EF4-FFF2-40B4-BE49-F238E27FC236}">
                <a16:creationId xmlns:a16="http://schemas.microsoft.com/office/drawing/2014/main" id="{700200A2-21BD-B87F-2D9C-451C7295B011}"/>
              </a:ext>
            </a:extLst>
          </p:cNvPr>
          <p:cNvSpPr>
            <a:spLocks noGrp="1"/>
          </p:cNvSpPr>
          <p:nvPr>
            <p:ph type="pic" sz="quarter" idx="23" hasCustomPrompt="1"/>
          </p:nvPr>
        </p:nvSpPr>
        <p:spPr>
          <a:xfrm>
            <a:off x="8288243" y="4353678"/>
            <a:ext cx="646845" cy="646845"/>
          </a:xfrm>
          <a:prstGeom prst="rect">
            <a:avLst/>
          </a:prstGeom>
        </p:spPr>
        <p:txBody>
          <a:bodyPr/>
          <a:lstStyle>
            <a:lvl1pPr marL="0" indent="0">
              <a:buNone/>
              <a:defRPr sz="900"/>
            </a:lvl1pPr>
          </a:lstStyle>
          <a:p>
            <a:r>
              <a:rPr lang="en-CL"/>
              <a:t>Icon</a:t>
            </a:r>
          </a:p>
        </p:txBody>
      </p:sp>
      <p:sp>
        <p:nvSpPr>
          <p:cNvPr id="28" name="Text Placeholder 16">
            <a:extLst>
              <a:ext uri="{FF2B5EF4-FFF2-40B4-BE49-F238E27FC236}">
                <a16:creationId xmlns:a16="http://schemas.microsoft.com/office/drawing/2014/main" id="{667E0914-3625-FABF-74CE-A5389451E062}"/>
              </a:ext>
            </a:extLst>
          </p:cNvPr>
          <p:cNvSpPr>
            <a:spLocks noGrp="1"/>
          </p:cNvSpPr>
          <p:nvPr>
            <p:ph type="body" sz="quarter" idx="24" hasCustomPrompt="1"/>
          </p:nvPr>
        </p:nvSpPr>
        <p:spPr>
          <a:xfrm>
            <a:off x="5157590" y="4353676"/>
            <a:ext cx="2718551" cy="1284636"/>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825"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9" name="Text Placeholder 16">
            <a:extLst>
              <a:ext uri="{FF2B5EF4-FFF2-40B4-BE49-F238E27FC236}">
                <a16:creationId xmlns:a16="http://schemas.microsoft.com/office/drawing/2014/main" id="{BAC22777-D734-6DDC-215F-D96C311F7A3A}"/>
              </a:ext>
            </a:extLst>
          </p:cNvPr>
          <p:cNvSpPr>
            <a:spLocks noGrp="1"/>
          </p:cNvSpPr>
          <p:nvPr>
            <p:ph type="body" sz="quarter" idx="25" hasCustomPrompt="1"/>
          </p:nvPr>
        </p:nvSpPr>
        <p:spPr>
          <a:xfrm>
            <a:off x="9101975" y="4353678"/>
            <a:ext cx="2718551" cy="1284635"/>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825"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30" name="Text Placeholder 16">
            <a:extLst>
              <a:ext uri="{FF2B5EF4-FFF2-40B4-BE49-F238E27FC236}">
                <a16:creationId xmlns:a16="http://schemas.microsoft.com/office/drawing/2014/main" id="{B86C553A-F873-969F-FBD5-3CA184F24FBD}"/>
              </a:ext>
            </a:extLst>
          </p:cNvPr>
          <p:cNvSpPr>
            <a:spLocks noGrp="1"/>
          </p:cNvSpPr>
          <p:nvPr>
            <p:ph type="body" sz="quarter" idx="26" hasCustomPrompt="1"/>
          </p:nvPr>
        </p:nvSpPr>
        <p:spPr>
          <a:xfrm>
            <a:off x="1202577" y="4353676"/>
            <a:ext cx="2718551" cy="1263742"/>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825"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 name="Picture Placeholder 4">
            <a:extLst>
              <a:ext uri="{FF2B5EF4-FFF2-40B4-BE49-F238E27FC236}">
                <a16:creationId xmlns:a16="http://schemas.microsoft.com/office/drawing/2014/main" id="{FA8EE432-510D-BBF7-D07F-093A50134EA3}"/>
              </a:ext>
            </a:extLst>
          </p:cNvPr>
          <p:cNvSpPr>
            <a:spLocks noGrp="1"/>
          </p:cNvSpPr>
          <p:nvPr>
            <p:ph type="pic" sz="quarter" idx="10"/>
          </p:nvPr>
        </p:nvSpPr>
        <p:spPr>
          <a:xfrm>
            <a:off x="371473" y="2247456"/>
            <a:ext cx="11456803" cy="1895475"/>
          </a:xfrm>
          <a:prstGeom prst="rect">
            <a:avLst/>
          </a:prstGeom>
        </p:spPr>
        <p:txBody>
          <a:bodyPr/>
          <a:lstStyle>
            <a:lvl1pPr marL="0" indent="0">
              <a:buNone/>
              <a:defRPr sz="1200">
                <a:solidFill>
                  <a:schemeClr val="tx2"/>
                </a:solidFill>
              </a:defRPr>
            </a:lvl1pPr>
          </a:lstStyle>
          <a:p>
            <a:endParaRPr lang="en-CL"/>
          </a:p>
        </p:txBody>
      </p:sp>
      <p:sp>
        <p:nvSpPr>
          <p:cNvPr id="4" name="Título 1">
            <a:extLst>
              <a:ext uri="{FF2B5EF4-FFF2-40B4-BE49-F238E27FC236}">
                <a16:creationId xmlns:a16="http://schemas.microsoft.com/office/drawing/2014/main" id="{3546C846-C60F-6F13-2010-B05F602D6E5F}"/>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6" name="Content Placeholder 2">
            <a:extLst>
              <a:ext uri="{FF2B5EF4-FFF2-40B4-BE49-F238E27FC236}">
                <a16:creationId xmlns:a16="http://schemas.microsoft.com/office/drawing/2014/main" id="{18816D07-6F15-6994-A107-7B3EC617FA74}"/>
              </a:ext>
            </a:extLst>
          </p:cNvPr>
          <p:cNvSpPr>
            <a:spLocks noGrp="1"/>
          </p:cNvSpPr>
          <p:nvPr>
            <p:ph idx="28"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3" name="Text Placeholder 3">
            <a:extLst>
              <a:ext uri="{FF2B5EF4-FFF2-40B4-BE49-F238E27FC236}">
                <a16:creationId xmlns:a16="http://schemas.microsoft.com/office/drawing/2014/main" id="{B96D66B6-42ED-2B19-52B6-B42D988A3160}"/>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13328699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o Comparación">
    <p:spTree>
      <p:nvGrpSpPr>
        <p:cNvPr id="1" name=""/>
        <p:cNvGrpSpPr/>
        <p:nvPr/>
      </p:nvGrpSpPr>
      <p:grpSpPr>
        <a:xfrm>
          <a:off x="0" y="0"/>
          <a:ext cx="0" cy="0"/>
          <a:chOff x="0" y="0"/>
          <a:chExt cx="0" cy="0"/>
        </a:xfrm>
      </p:grpSpPr>
      <p:sp>
        <p:nvSpPr>
          <p:cNvPr id="10" name="Text Placeholder 22">
            <a:extLst>
              <a:ext uri="{FF2B5EF4-FFF2-40B4-BE49-F238E27FC236}">
                <a16:creationId xmlns:a16="http://schemas.microsoft.com/office/drawing/2014/main" id="{BE407DC2-3A40-575C-BFBF-F82EC205E79C}"/>
              </a:ext>
            </a:extLst>
          </p:cNvPr>
          <p:cNvSpPr>
            <a:spLocks noGrp="1"/>
          </p:cNvSpPr>
          <p:nvPr>
            <p:ph type="body" sz="quarter" idx="10" hasCustomPrompt="1"/>
          </p:nvPr>
        </p:nvSpPr>
        <p:spPr>
          <a:xfrm>
            <a:off x="371476" y="5172304"/>
            <a:ext cx="5545137" cy="957035"/>
          </a:xfrm>
          <a:prstGeom prst="rect">
            <a:avLst/>
          </a:prstGeom>
        </p:spPr>
        <p:txBody>
          <a:bodyPr/>
          <a:lstStyle>
            <a:lvl1pPr marL="0" indent="0">
              <a:lnSpc>
                <a:spcPct val="140000"/>
              </a:lnSpc>
              <a:buNone/>
              <a:defRPr sz="90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11" name="Marcador de contenido 3">
            <a:extLst>
              <a:ext uri="{FF2B5EF4-FFF2-40B4-BE49-F238E27FC236}">
                <a16:creationId xmlns:a16="http://schemas.microsoft.com/office/drawing/2014/main" id="{C1F8AFAA-6707-5875-D7AD-19735C383348}"/>
              </a:ext>
            </a:extLst>
          </p:cNvPr>
          <p:cNvSpPr>
            <a:spLocks noGrp="1"/>
          </p:cNvSpPr>
          <p:nvPr>
            <p:ph sz="half" idx="2"/>
          </p:nvPr>
        </p:nvSpPr>
        <p:spPr>
          <a:xfrm>
            <a:off x="371592" y="2701132"/>
            <a:ext cx="5545019" cy="2349499"/>
          </a:xfrm>
          <a:prstGeom prst="rect">
            <a:avLst/>
          </a:prstGeom>
        </p:spPr>
        <p:txBody>
          <a:bodyPr>
            <a:normAutofit/>
          </a:bodyPr>
          <a:lstStyle>
            <a:lvl1pPr marL="0" indent="0">
              <a:lnSpc>
                <a:spcPts val="1290"/>
              </a:lnSpc>
              <a:spcBef>
                <a:spcPts val="450"/>
              </a:spcBef>
              <a:buFont typeface="Arial" panose="020B0604020202020204" pitchFamily="34" charset="0"/>
              <a:buNone/>
              <a:defRPr sz="900">
                <a:solidFill>
                  <a:schemeClr val="tx2"/>
                </a:solidFill>
              </a:defRPr>
            </a:lvl1pPr>
            <a:lvl2pPr>
              <a:lnSpc>
                <a:spcPts val="1215"/>
              </a:lnSpc>
              <a:spcBef>
                <a:spcPts val="450"/>
              </a:spcBef>
              <a:defRPr sz="825"/>
            </a:lvl2pPr>
            <a:lvl3pPr>
              <a:lnSpc>
                <a:spcPts val="1125"/>
              </a:lnSpc>
              <a:spcBef>
                <a:spcPts val="450"/>
              </a:spcBef>
              <a:defRPr sz="750"/>
            </a:lvl3pPr>
            <a:lvl4pPr>
              <a:lnSpc>
                <a:spcPts val="1050"/>
              </a:lnSpc>
              <a:spcBef>
                <a:spcPts val="450"/>
              </a:spcBef>
              <a:defRPr sz="675"/>
            </a:lvl4pPr>
            <a:lvl5pPr marL="1371600" indent="0">
              <a:lnSpc>
                <a:spcPts val="975"/>
              </a:lnSpc>
              <a:spcBef>
                <a:spcPts val="450"/>
              </a:spcBef>
              <a:buNone/>
              <a:defRPr sz="600"/>
            </a:lvl5pPr>
          </a:lstStyle>
          <a:p>
            <a:pPr marL="0" marR="0" lvl="0" indent="0" algn="l" defTabSz="685800" rtl="0" eaLnBrk="1" fontAlgn="auto" latinLnBrk="0" hangingPunct="1">
              <a:lnSpc>
                <a:spcPts val="1290"/>
              </a:lnSpc>
              <a:spcBef>
                <a:spcPts val="450"/>
              </a:spcBef>
              <a:spcAft>
                <a:spcPts val="0"/>
              </a:spcAft>
              <a:buClrTx/>
              <a:buSzTx/>
              <a:buFont typeface="Arial" panose="020B0604020202020204" pitchFamily="34" charset="0"/>
              <a:buNone/>
              <a:tabLst/>
              <a:defRPr/>
            </a:pPr>
            <a:r>
              <a:rPr lang="en-US"/>
              <a:t>Click to edit Master text styles</a:t>
            </a:r>
          </a:p>
          <a:p>
            <a:pPr lvl="0"/>
            <a:endParaRPr lang="es-CL"/>
          </a:p>
        </p:txBody>
      </p:sp>
      <p:sp>
        <p:nvSpPr>
          <p:cNvPr id="19" name="Text Placeholder 18">
            <a:extLst>
              <a:ext uri="{FF2B5EF4-FFF2-40B4-BE49-F238E27FC236}">
                <a16:creationId xmlns:a16="http://schemas.microsoft.com/office/drawing/2014/main" id="{F64594B8-CDE6-62AC-086D-A7B4EA653A7E}"/>
              </a:ext>
            </a:extLst>
          </p:cNvPr>
          <p:cNvSpPr>
            <a:spLocks noGrp="1"/>
          </p:cNvSpPr>
          <p:nvPr>
            <p:ph type="body" sz="quarter" idx="20" hasCustomPrompt="1"/>
          </p:nvPr>
        </p:nvSpPr>
        <p:spPr>
          <a:xfrm>
            <a:off x="371474" y="2247107"/>
            <a:ext cx="5545387" cy="328612"/>
          </a:xfrm>
          <a:prstGeom prst="rect">
            <a:avLst/>
          </a:prstGeom>
        </p:spPr>
        <p:txBody>
          <a:bodyPr/>
          <a:lstStyle>
            <a:lvl1pPr marL="0" indent="0">
              <a:buNone/>
              <a:defRPr sz="1050" cap="small" spc="225"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200"/>
            </a:lvl2pPr>
            <a:lvl3pPr>
              <a:defRPr sz="1050"/>
            </a:lvl3pPr>
            <a:lvl4pPr>
              <a:defRPr sz="900"/>
            </a:lvl4pPr>
            <a:lvl5pPr>
              <a:defRPr sz="900"/>
            </a:lvl5pPr>
          </a:lstStyle>
          <a:p>
            <a:pPr lvl="0"/>
            <a:r>
              <a:rPr lang="en-US"/>
              <a:t>click to edit master text styles</a:t>
            </a:r>
            <a:endParaRPr lang="en-CL"/>
          </a:p>
        </p:txBody>
      </p:sp>
      <p:sp>
        <p:nvSpPr>
          <p:cNvPr id="5" name="Text Placeholder 22">
            <a:extLst>
              <a:ext uri="{FF2B5EF4-FFF2-40B4-BE49-F238E27FC236}">
                <a16:creationId xmlns:a16="http://schemas.microsoft.com/office/drawing/2014/main" id="{0D5AAA36-61B9-433A-4352-E2F32A9463D1}"/>
              </a:ext>
            </a:extLst>
          </p:cNvPr>
          <p:cNvSpPr>
            <a:spLocks noGrp="1"/>
          </p:cNvSpPr>
          <p:nvPr>
            <p:ph type="body" sz="quarter" idx="32" hasCustomPrompt="1"/>
          </p:nvPr>
        </p:nvSpPr>
        <p:spPr>
          <a:xfrm>
            <a:off x="6275389" y="5172304"/>
            <a:ext cx="5545137" cy="957035"/>
          </a:xfrm>
          <a:prstGeom prst="rect">
            <a:avLst/>
          </a:prstGeom>
        </p:spPr>
        <p:txBody>
          <a:bodyPr/>
          <a:lstStyle>
            <a:lvl1pPr marL="0" indent="0">
              <a:lnSpc>
                <a:spcPct val="140000"/>
              </a:lnSpc>
              <a:buNone/>
              <a:defRPr sz="90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6" name="Marcador de contenido 3">
            <a:extLst>
              <a:ext uri="{FF2B5EF4-FFF2-40B4-BE49-F238E27FC236}">
                <a16:creationId xmlns:a16="http://schemas.microsoft.com/office/drawing/2014/main" id="{E5334596-0E04-5E69-6E73-F2FBA8553FEA}"/>
              </a:ext>
            </a:extLst>
          </p:cNvPr>
          <p:cNvSpPr>
            <a:spLocks noGrp="1"/>
          </p:cNvSpPr>
          <p:nvPr>
            <p:ph sz="half" idx="33"/>
          </p:nvPr>
        </p:nvSpPr>
        <p:spPr>
          <a:xfrm>
            <a:off x="6275505" y="2701132"/>
            <a:ext cx="5545019" cy="2349499"/>
          </a:xfrm>
          <a:prstGeom prst="rect">
            <a:avLst/>
          </a:prstGeom>
        </p:spPr>
        <p:txBody>
          <a:bodyPr>
            <a:normAutofit/>
          </a:bodyPr>
          <a:lstStyle>
            <a:lvl1pPr marL="0" indent="0">
              <a:lnSpc>
                <a:spcPts val="1290"/>
              </a:lnSpc>
              <a:spcBef>
                <a:spcPts val="450"/>
              </a:spcBef>
              <a:buFont typeface="Arial" panose="020B0604020202020204" pitchFamily="34" charset="0"/>
              <a:buNone/>
              <a:defRPr sz="900">
                <a:solidFill>
                  <a:schemeClr val="tx2"/>
                </a:solidFill>
              </a:defRPr>
            </a:lvl1pPr>
            <a:lvl2pPr>
              <a:lnSpc>
                <a:spcPts val="1215"/>
              </a:lnSpc>
              <a:spcBef>
                <a:spcPts val="450"/>
              </a:spcBef>
              <a:defRPr sz="825"/>
            </a:lvl2pPr>
            <a:lvl3pPr>
              <a:lnSpc>
                <a:spcPts val="1125"/>
              </a:lnSpc>
              <a:spcBef>
                <a:spcPts val="450"/>
              </a:spcBef>
              <a:defRPr sz="750"/>
            </a:lvl3pPr>
            <a:lvl4pPr>
              <a:lnSpc>
                <a:spcPts val="1050"/>
              </a:lnSpc>
              <a:spcBef>
                <a:spcPts val="450"/>
              </a:spcBef>
              <a:defRPr sz="675"/>
            </a:lvl4pPr>
            <a:lvl5pPr marL="1371600" indent="0">
              <a:lnSpc>
                <a:spcPts val="975"/>
              </a:lnSpc>
              <a:spcBef>
                <a:spcPts val="450"/>
              </a:spcBef>
              <a:buNone/>
              <a:defRPr sz="600"/>
            </a:lvl5pPr>
          </a:lstStyle>
          <a:p>
            <a:pPr marL="0" marR="0" lvl="0" indent="0" algn="l" defTabSz="685800" rtl="0" eaLnBrk="1" fontAlgn="auto" latinLnBrk="0" hangingPunct="1">
              <a:lnSpc>
                <a:spcPts val="1290"/>
              </a:lnSpc>
              <a:spcBef>
                <a:spcPts val="450"/>
              </a:spcBef>
              <a:spcAft>
                <a:spcPts val="0"/>
              </a:spcAft>
              <a:buClrTx/>
              <a:buSzTx/>
              <a:buFont typeface="Arial" panose="020B0604020202020204" pitchFamily="34" charset="0"/>
              <a:buNone/>
              <a:tabLst/>
              <a:defRPr/>
            </a:pPr>
            <a:r>
              <a:rPr lang="en-US"/>
              <a:t>Click to edit Master text styles</a:t>
            </a:r>
          </a:p>
          <a:p>
            <a:pPr lvl="0"/>
            <a:endParaRPr lang="es-CL"/>
          </a:p>
        </p:txBody>
      </p:sp>
      <p:sp>
        <p:nvSpPr>
          <p:cNvPr id="7" name="Text Placeholder 18">
            <a:extLst>
              <a:ext uri="{FF2B5EF4-FFF2-40B4-BE49-F238E27FC236}">
                <a16:creationId xmlns:a16="http://schemas.microsoft.com/office/drawing/2014/main" id="{0D22D625-A64D-1B1B-80A5-363D19EE2DEF}"/>
              </a:ext>
            </a:extLst>
          </p:cNvPr>
          <p:cNvSpPr>
            <a:spLocks noGrp="1"/>
          </p:cNvSpPr>
          <p:nvPr>
            <p:ph type="body" sz="quarter" idx="34" hasCustomPrompt="1"/>
          </p:nvPr>
        </p:nvSpPr>
        <p:spPr>
          <a:xfrm>
            <a:off x="6275389" y="2247107"/>
            <a:ext cx="5545387" cy="328612"/>
          </a:xfrm>
          <a:prstGeom prst="rect">
            <a:avLst/>
          </a:prstGeom>
        </p:spPr>
        <p:txBody>
          <a:bodyPr/>
          <a:lstStyle>
            <a:lvl1pPr marL="0" indent="0">
              <a:buNone/>
              <a:defRPr sz="1050" cap="small" spc="225"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200"/>
            </a:lvl2pPr>
            <a:lvl3pPr>
              <a:defRPr sz="1050"/>
            </a:lvl3pPr>
            <a:lvl4pPr>
              <a:defRPr sz="900"/>
            </a:lvl4pPr>
            <a:lvl5pPr>
              <a:defRPr sz="900"/>
            </a:lvl5pPr>
          </a:lstStyle>
          <a:p>
            <a:pPr lvl="0"/>
            <a:r>
              <a:rPr lang="en-US"/>
              <a:t>click to edit master text styles</a:t>
            </a:r>
            <a:endParaRPr lang="en-CL"/>
          </a:p>
        </p:txBody>
      </p:sp>
      <p:cxnSp>
        <p:nvCxnSpPr>
          <p:cNvPr id="13" name="Straight Connector 12">
            <a:extLst>
              <a:ext uri="{FF2B5EF4-FFF2-40B4-BE49-F238E27FC236}">
                <a16:creationId xmlns:a16="http://schemas.microsoft.com/office/drawing/2014/main" id="{33FB1799-1F17-01E4-305E-C99853F98C77}"/>
              </a:ext>
            </a:extLst>
          </p:cNvPr>
          <p:cNvCxnSpPr>
            <a:cxnSpLocks/>
          </p:cNvCxnSpPr>
          <p:nvPr userDrawn="1"/>
        </p:nvCxnSpPr>
        <p:spPr>
          <a:xfrm>
            <a:off x="6096000" y="2212703"/>
            <a:ext cx="0" cy="4096022"/>
          </a:xfrm>
          <a:prstGeom prst="line">
            <a:avLst/>
          </a:prstGeom>
          <a:ln w="19050"/>
        </p:spPr>
        <p:style>
          <a:lnRef idx="2">
            <a:schemeClr val="accent1"/>
          </a:lnRef>
          <a:fillRef idx="0">
            <a:schemeClr val="accent1"/>
          </a:fillRef>
          <a:effectRef idx="1">
            <a:schemeClr val="accent1"/>
          </a:effectRef>
          <a:fontRef idx="minor">
            <a:schemeClr val="tx1"/>
          </a:fontRef>
        </p:style>
      </p:cxnSp>
      <p:sp>
        <p:nvSpPr>
          <p:cNvPr id="3" name="Título 1">
            <a:extLst>
              <a:ext uri="{FF2B5EF4-FFF2-40B4-BE49-F238E27FC236}">
                <a16:creationId xmlns:a16="http://schemas.microsoft.com/office/drawing/2014/main" id="{9A2225A0-BBC7-3D5D-FC55-A7D5C2C5520E}"/>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8" name="Content Placeholder 2">
            <a:extLst>
              <a:ext uri="{FF2B5EF4-FFF2-40B4-BE49-F238E27FC236}">
                <a16:creationId xmlns:a16="http://schemas.microsoft.com/office/drawing/2014/main" id="{E6865ADC-B0D0-A718-5AA0-D1244440F595}"/>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6A73D76A-337D-DEC5-BF30-DFB1C11FCFE1}"/>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16180874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o Comparación + Fotos">
    <p:spTree>
      <p:nvGrpSpPr>
        <p:cNvPr id="1" name=""/>
        <p:cNvGrpSpPr/>
        <p:nvPr/>
      </p:nvGrpSpPr>
      <p:grpSpPr>
        <a:xfrm>
          <a:off x="0" y="0"/>
          <a:ext cx="0" cy="0"/>
          <a:chOff x="0" y="0"/>
          <a:chExt cx="0" cy="0"/>
        </a:xfrm>
      </p:grpSpPr>
      <p:sp>
        <p:nvSpPr>
          <p:cNvPr id="12" name="Text Placeholder 22">
            <a:extLst>
              <a:ext uri="{FF2B5EF4-FFF2-40B4-BE49-F238E27FC236}">
                <a16:creationId xmlns:a16="http://schemas.microsoft.com/office/drawing/2014/main" id="{44AAB0DB-3C8A-7516-8A0F-CB3B9347261C}"/>
              </a:ext>
            </a:extLst>
          </p:cNvPr>
          <p:cNvSpPr>
            <a:spLocks noGrp="1"/>
          </p:cNvSpPr>
          <p:nvPr>
            <p:ph type="body" sz="quarter" idx="18" hasCustomPrompt="1"/>
          </p:nvPr>
        </p:nvSpPr>
        <p:spPr>
          <a:xfrm>
            <a:off x="3352802" y="3077861"/>
            <a:ext cx="2563812" cy="3230864"/>
          </a:xfrm>
          <a:prstGeom prst="rect">
            <a:avLst/>
          </a:prstGeom>
        </p:spPr>
        <p:txBody>
          <a:bodyPr/>
          <a:lstStyle>
            <a:lvl1pPr marL="0" indent="0">
              <a:lnSpc>
                <a:spcPct val="140000"/>
              </a:lnSpc>
              <a:buNone/>
              <a:defRPr sz="90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20" name="Text Placeholder 18">
            <a:extLst>
              <a:ext uri="{FF2B5EF4-FFF2-40B4-BE49-F238E27FC236}">
                <a16:creationId xmlns:a16="http://schemas.microsoft.com/office/drawing/2014/main" id="{2F25D3D7-5CB5-7A81-D1C9-1368E4A464F3}"/>
              </a:ext>
            </a:extLst>
          </p:cNvPr>
          <p:cNvSpPr>
            <a:spLocks noGrp="1"/>
          </p:cNvSpPr>
          <p:nvPr>
            <p:ph type="body" sz="quarter" idx="21" hasCustomPrompt="1"/>
          </p:nvPr>
        </p:nvSpPr>
        <p:spPr>
          <a:xfrm>
            <a:off x="3352802" y="2212704"/>
            <a:ext cx="2563815" cy="709400"/>
          </a:xfrm>
          <a:prstGeom prst="rect">
            <a:avLst/>
          </a:prstGeom>
        </p:spPr>
        <p:txBody>
          <a:bodyPr/>
          <a:lstStyle>
            <a:lvl1pPr marL="0" indent="0">
              <a:buNone/>
              <a:defRPr sz="1050" cap="small" spc="225" baseline="0">
                <a:latin typeface="Open Sans" panose="020B0606030504020204" pitchFamily="34" charset="0"/>
                <a:ea typeface="Open Sans" panose="020B0606030504020204" pitchFamily="34" charset="0"/>
                <a:cs typeface="Open Sans" panose="020B0606030504020204" pitchFamily="34" charset="0"/>
              </a:defRPr>
            </a:lvl1pPr>
            <a:lvl2pPr>
              <a:defRPr sz="1200"/>
            </a:lvl2pPr>
            <a:lvl3pPr>
              <a:defRPr sz="1050"/>
            </a:lvl3pPr>
            <a:lvl4pPr>
              <a:defRPr sz="900"/>
            </a:lvl4pPr>
            <a:lvl5pPr>
              <a:defRPr sz="900"/>
            </a:lvl5pPr>
          </a:lstStyle>
          <a:p>
            <a:pPr lvl="0"/>
            <a:r>
              <a:rPr lang="en-US"/>
              <a:t>click to edit master text styles</a:t>
            </a:r>
            <a:endParaRPr lang="en-CL"/>
          </a:p>
        </p:txBody>
      </p:sp>
      <p:sp>
        <p:nvSpPr>
          <p:cNvPr id="5" name="Picture Placeholder 4">
            <a:extLst>
              <a:ext uri="{FF2B5EF4-FFF2-40B4-BE49-F238E27FC236}">
                <a16:creationId xmlns:a16="http://schemas.microsoft.com/office/drawing/2014/main" id="{23DD75E0-55DD-7CBA-CB96-5FDC52920BB0}"/>
              </a:ext>
            </a:extLst>
          </p:cNvPr>
          <p:cNvSpPr>
            <a:spLocks noGrp="1"/>
          </p:cNvSpPr>
          <p:nvPr>
            <p:ph type="pic" sz="quarter" idx="23"/>
          </p:nvPr>
        </p:nvSpPr>
        <p:spPr>
          <a:xfrm>
            <a:off x="371476" y="2212703"/>
            <a:ext cx="2813861" cy="4096022"/>
          </a:xfrm>
          <a:prstGeom prst="rect">
            <a:avLst/>
          </a:prstGeom>
        </p:spPr>
        <p:txBody>
          <a:bodyPr/>
          <a:lstStyle>
            <a:lvl1pPr marL="0" indent="0">
              <a:buNone/>
              <a:defRPr/>
            </a:lvl1pPr>
          </a:lstStyle>
          <a:p>
            <a:endParaRPr lang="en-CL"/>
          </a:p>
        </p:txBody>
      </p:sp>
      <p:cxnSp>
        <p:nvCxnSpPr>
          <p:cNvPr id="2" name="Straight Connector 1">
            <a:extLst>
              <a:ext uri="{FF2B5EF4-FFF2-40B4-BE49-F238E27FC236}">
                <a16:creationId xmlns:a16="http://schemas.microsoft.com/office/drawing/2014/main" id="{AC7C46D7-5FA4-17F3-2BD2-DFC14BCD19CD}"/>
              </a:ext>
            </a:extLst>
          </p:cNvPr>
          <p:cNvCxnSpPr>
            <a:cxnSpLocks/>
          </p:cNvCxnSpPr>
          <p:nvPr userDrawn="1"/>
        </p:nvCxnSpPr>
        <p:spPr>
          <a:xfrm>
            <a:off x="6096000" y="2212703"/>
            <a:ext cx="0" cy="4096022"/>
          </a:xfrm>
          <a:prstGeom prst="line">
            <a:avLst/>
          </a:prstGeom>
          <a:ln w="19050"/>
        </p:spPr>
        <p:style>
          <a:lnRef idx="2">
            <a:schemeClr val="accent1"/>
          </a:lnRef>
          <a:fillRef idx="0">
            <a:schemeClr val="accent1"/>
          </a:fillRef>
          <a:effectRef idx="1">
            <a:schemeClr val="accent1"/>
          </a:effectRef>
          <a:fontRef idx="minor">
            <a:schemeClr val="tx1"/>
          </a:fontRef>
        </p:style>
      </p:cxnSp>
      <p:sp>
        <p:nvSpPr>
          <p:cNvPr id="9" name="Text Placeholder 22">
            <a:extLst>
              <a:ext uri="{FF2B5EF4-FFF2-40B4-BE49-F238E27FC236}">
                <a16:creationId xmlns:a16="http://schemas.microsoft.com/office/drawing/2014/main" id="{714B2E6B-4868-77D1-5AEC-CAE6D5E57BEE}"/>
              </a:ext>
            </a:extLst>
          </p:cNvPr>
          <p:cNvSpPr>
            <a:spLocks noGrp="1"/>
          </p:cNvSpPr>
          <p:nvPr>
            <p:ph type="body" sz="quarter" idx="35" hasCustomPrompt="1"/>
          </p:nvPr>
        </p:nvSpPr>
        <p:spPr>
          <a:xfrm>
            <a:off x="9256715" y="3074684"/>
            <a:ext cx="2563812" cy="3230864"/>
          </a:xfrm>
          <a:prstGeom prst="rect">
            <a:avLst/>
          </a:prstGeom>
        </p:spPr>
        <p:txBody>
          <a:bodyPr/>
          <a:lstStyle>
            <a:lvl1pPr marL="0" indent="0">
              <a:lnSpc>
                <a:spcPct val="140000"/>
              </a:lnSpc>
              <a:buNone/>
              <a:defRPr sz="90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16" name="Text Placeholder 18">
            <a:extLst>
              <a:ext uri="{FF2B5EF4-FFF2-40B4-BE49-F238E27FC236}">
                <a16:creationId xmlns:a16="http://schemas.microsoft.com/office/drawing/2014/main" id="{929A949A-A849-CD26-A0B0-0985D724C449}"/>
              </a:ext>
            </a:extLst>
          </p:cNvPr>
          <p:cNvSpPr>
            <a:spLocks noGrp="1"/>
          </p:cNvSpPr>
          <p:nvPr>
            <p:ph type="body" sz="quarter" idx="36" hasCustomPrompt="1"/>
          </p:nvPr>
        </p:nvSpPr>
        <p:spPr>
          <a:xfrm>
            <a:off x="9256714" y="2209527"/>
            <a:ext cx="2563815" cy="709400"/>
          </a:xfrm>
          <a:prstGeom prst="rect">
            <a:avLst/>
          </a:prstGeom>
        </p:spPr>
        <p:txBody>
          <a:bodyPr/>
          <a:lstStyle>
            <a:lvl1pPr marL="0" indent="0">
              <a:buNone/>
              <a:defRPr sz="1050" cap="small" spc="225" baseline="0">
                <a:latin typeface="Open Sans" panose="020B0606030504020204" pitchFamily="34" charset="0"/>
                <a:ea typeface="Open Sans" panose="020B0606030504020204" pitchFamily="34" charset="0"/>
                <a:cs typeface="Open Sans" panose="020B0606030504020204" pitchFamily="34" charset="0"/>
              </a:defRPr>
            </a:lvl1pPr>
            <a:lvl2pPr>
              <a:defRPr sz="1200"/>
            </a:lvl2pPr>
            <a:lvl3pPr>
              <a:defRPr sz="1050"/>
            </a:lvl3pPr>
            <a:lvl4pPr>
              <a:defRPr sz="900"/>
            </a:lvl4pPr>
            <a:lvl5pPr>
              <a:defRPr sz="900"/>
            </a:lvl5pPr>
          </a:lstStyle>
          <a:p>
            <a:pPr lvl="0"/>
            <a:r>
              <a:rPr lang="en-US"/>
              <a:t>click to edit master text styles</a:t>
            </a:r>
            <a:endParaRPr lang="en-CL"/>
          </a:p>
        </p:txBody>
      </p:sp>
      <p:sp>
        <p:nvSpPr>
          <p:cNvPr id="17" name="Picture Placeholder 4">
            <a:extLst>
              <a:ext uri="{FF2B5EF4-FFF2-40B4-BE49-F238E27FC236}">
                <a16:creationId xmlns:a16="http://schemas.microsoft.com/office/drawing/2014/main" id="{6A445351-4F9F-5C4B-A4B6-CF1EED49647C}"/>
              </a:ext>
            </a:extLst>
          </p:cNvPr>
          <p:cNvSpPr>
            <a:spLocks noGrp="1"/>
          </p:cNvSpPr>
          <p:nvPr>
            <p:ph type="pic" sz="quarter" idx="37"/>
          </p:nvPr>
        </p:nvSpPr>
        <p:spPr>
          <a:xfrm>
            <a:off x="6275388" y="2209526"/>
            <a:ext cx="2813861" cy="4096022"/>
          </a:xfrm>
          <a:prstGeom prst="rect">
            <a:avLst/>
          </a:prstGeom>
        </p:spPr>
        <p:txBody>
          <a:bodyPr/>
          <a:lstStyle>
            <a:lvl1pPr marL="0" indent="0">
              <a:buNone/>
              <a:defRPr/>
            </a:lvl1pPr>
          </a:lstStyle>
          <a:p>
            <a:endParaRPr lang="en-CL"/>
          </a:p>
        </p:txBody>
      </p:sp>
      <p:sp>
        <p:nvSpPr>
          <p:cNvPr id="4" name="Título 1">
            <a:extLst>
              <a:ext uri="{FF2B5EF4-FFF2-40B4-BE49-F238E27FC236}">
                <a16:creationId xmlns:a16="http://schemas.microsoft.com/office/drawing/2014/main" id="{73EAFEAC-7F8F-4D70-6823-325A8864F000}"/>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6" name="Content Placeholder 2">
            <a:extLst>
              <a:ext uri="{FF2B5EF4-FFF2-40B4-BE49-F238E27FC236}">
                <a16:creationId xmlns:a16="http://schemas.microsoft.com/office/drawing/2014/main" id="{C630B82A-6FD0-44FC-2CB7-CEA3869C793F}"/>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3" name="Text Placeholder 3">
            <a:extLst>
              <a:ext uri="{FF2B5EF4-FFF2-40B4-BE49-F238E27FC236}">
                <a16:creationId xmlns:a16="http://schemas.microsoft.com/office/drawing/2014/main" id="{A2B89562-B44F-4800-F410-6601187574D5}"/>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183388356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ítulo + textos + 3 Fotos">
    <p:spTree>
      <p:nvGrpSpPr>
        <p:cNvPr id="1" name=""/>
        <p:cNvGrpSpPr/>
        <p:nvPr/>
      </p:nvGrpSpPr>
      <p:grpSpPr>
        <a:xfrm>
          <a:off x="0" y="0"/>
          <a:ext cx="0" cy="0"/>
          <a:chOff x="0" y="0"/>
          <a:chExt cx="0" cy="0"/>
        </a:xfrm>
      </p:grpSpPr>
      <p:sp>
        <p:nvSpPr>
          <p:cNvPr id="10" name="Text Placeholder 22">
            <a:extLst>
              <a:ext uri="{FF2B5EF4-FFF2-40B4-BE49-F238E27FC236}">
                <a16:creationId xmlns:a16="http://schemas.microsoft.com/office/drawing/2014/main" id="{BE407DC2-3A40-575C-BFBF-F82EC205E79C}"/>
              </a:ext>
            </a:extLst>
          </p:cNvPr>
          <p:cNvSpPr>
            <a:spLocks noGrp="1"/>
          </p:cNvSpPr>
          <p:nvPr>
            <p:ph type="body" sz="quarter" idx="10" hasCustomPrompt="1"/>
          </p:nvPr>
        </p:nvSpPr>
        <p:spPr>
          <a:xfrm>
            <a:off x="371476" y="4703822"/>
            <a:ext cx="3704155" cy="1412847"/>
          </a:xfrm>
          <a:prstGeom prst="rect">
            <a:avLst/>
          </a:prstGeom>
        </p:spPr>
        <p:txBody>
          <a:bodyPr/>
          <a:lstStyle>
            <a:lvl1pPr marL="128588" indent="-128588">
              <a:lnSpc>
                <a:spcPct val="140000"/>
              </a:lnSpc>
              <a:buClr>
                <a:schemeClr val="accent1"/>
              </a:buClr>
              <a:buSzPct val="150000"/>
              <a:buFont typeface="Arial" panose="020B0604020202020204" pitchFamily="34" charset="0"/>
              <a:buChar char="•"/>
              <a:defRPr sz="825"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19" name="Text Placeholder 18">
            <a:extLst>
              <a:ext uri="{FF2B5EF4-FFF2-40B4-BE49-F238E27FC236}">
                <a16:creationId xmlns:a16="http://schemas.microsoft.com/office/drawing/2014/main" id="{F64594B8-CDE6-62AC-086D-A7B4EA653A7E}"/>
              </a:ext>
            </a:extLst>
          </p:cNvPr>
          <p:cNvSpPr>
            <a:spLocks noGrp="1"/>
          </p:cNvSpPr>
          <p:nvPr>
            <p:ph type="body" sz="quarter" idx="20" hasCustomPrompt="1"/>
          </p:nvPr>
        </p:nvSpPr>
        <p:spPr>
          <a:xfrm>
            <a:off x="371475" y="2161401"/>
            <a:ext cx="3700572" cy="328612"/>
          </a:xfrm>
          <a:prstGeom prst="rect">
            <a:avLst/>
          </a:prstGeom>
        </p:spPr>
        <p:txBody>
          <a:bodyPr/>
          <a:lstStyle>
            <a:lvl1pPr marL="0" indent="0">
              <a:buNone/>
              <a:defRPr sz="1050" b="0" i="0" cap="small" spc="225"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200"/>
            </a:lvl2pPr>
            <a:lvl3pPr>
              <a:defRPr sz="1050"/>
            </a:lvl3pPr>
            <a:lvl4pPr>
              <a:defRPr sz="900"/>
            </a:lvl4pPr>
            <a:lvl5pPr>
              <a:defRPr sz="900"/>
            </a:lvl5pPr>
          </a:lstStyle>
          <a:p>
            <a:pPr lvl="0"/>
            <a:r>
              <a:rPr lang="en-US"/>
              <a:t>click to edit master text styles</a:t>
            </a:r>
            <a:endParaRPr lang="en-CL"/>
          </a:p>
        </p:txBody>
      </p:sp>
      <p:sp>
        <p:nvSpPr>
          <p:cNvPr id="13" name="Picture Placeholder 12">
            <a:extLst>
              <a:ext uri="{FF2B5EF4-FFF2-40B4-BE49-F238E27FC236}">
                <a16:creationId xmlns:a16="http://schemas.microsoft.com/office/drawing/2014/main" id="{05828367-98E4-7720-1F1B-87234A894C4B}"/>
              </a:ext>
            </a:extLst>
          </p:cNvPr>
          <p:cNvSpPr>
            <a:spLocks noGrp="1"/>
          </p:cNvSpPr>
          <p:nvPr>
            <p:ph type="pic" sz="quarter" idx="27"/>
          </p:nvPr>
        </p:nvSpPr>
        <p:spPr>
          <a:xfrm>
            <a:off x="371477" y="2610316"/>
            <a:ext cx="3700463" cy="1958605"/>
          </a:xfrm>
          <a:prstGeom prst="rect">
            <a:avLst/>
          </a:prstGeom>
        </p:spPr>
        <p:txBody>
          <a:bodyPr/>
          <a:lstStyle>
            <a:lvl1pPr marL="0" indent="0">
              <a:buNone/>
              <a:defRPr sz="825">
                <a:solidFill>
                  <a:schemeClr val="tx2"/>
                </a:solidFill>
              </a:defRPr>
            </a:lvl1pPr>
          </a:lstStyle>
          <a:p>
            <a:endParaRPr lang="en-CL"/>
          </a:p>
        </p:txBody>
      </p:sp>
      <p:sp>
        <p:nvSpPr>
          <p:cNvPr id="11" name="Text Placeholder 22">
            <a:extLst>
              <a:ext uri="{FF2B5EF4-FFF2-40B4-BE49-F238E27FC236}">
                <a16:creationId xmlns:a16="http://schemas.microsoft.com/office/drawing/2014/main" id="{DA61C3B3-5E76-BEAA-A42C-FA1D64C0EBF9}"/>
              </a:ext>
            </a:extLst>
          </p:cNvPr>
          <p:cNvSpPr>
            <a:spLocks noGrp="1"/>
          </p:cNvSpPr>
          <p:nvPr>
            <p:ph type="body" sz="quarter" idx="36" hasCustomPrompt="1"/>
          </p:nvPr>
        </p:nvSpPr>
        <p:spPr>
          <a:xfrm>
            <a:off x="8116373" y="4703822"/>
            <a:ext cx="3704155" cy="1412847"/>
          </a:xfrm>
          <a:prstGeom prst="rect">
            <a:avLst/>
          </a:prstGeom>
        </p:spPr>
        <p:txBody>
          <a:bodyPr/>
          <a:lstStyle>
            <a:lvl1pPr marL="128588" indent="-128588">
              <a:lnSpc>
                <a:spcPct val="140000"/>
              </a:lnSpc>
              <a:buClr>
                <a:schemeClr val="accent1"/>
              </a:buClr>
              <a:buSzPct val="150000"/>
              <a:buFont typeface="Arial" panose="020B0604020202020204" pitchFamily="34" charset="0"/>
              <a:buChar char="•"/>
              <a:defRPr sz="825"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12" name="Text Placeholder 18">
            <a:extLst>
              <a:ext uri="{FF2B5EF4-FFF2-40B4-BE49-F238E27FC236}">
                <a16:creationId xmlns:a16="http://schemas.microsoft.com/office/drawing/2014/main" id="{774E7E85-6B78-28AD-2A78-15E4C2F979E0}"/>
              </a:ext>
            </a:extLst>
          </p:cNvPr>
          <p:cNvSpPr>
            <a:spLocks noGrp="1"/>
          </p:cNvSpPr>
          <p:nvPr>
            <p:ph type="body" sz="quarter" idx="37" hasCustomPrompt="1"/>
          </p:nvPr>
        </p:nvSpPr>
        <p:spPr>
          <a:xfrm>
            <a:off x="8116373" y="2161401"/>
            <a:ext cx="3700572" cy="328612"/>
          </a:xfrm>
          <a:prstGeom prst="rect">
            <a:avLst/>
          </a:prstGeom>
        </p:spPr>
        <p:txBody>
          <a:bodyPr/>
          <a:lstStyle>
            <a:lvl1pPr marL="0" indent="0">
              <a:buNone/>
              <a:defRPr sz="1050" b="0" i="0" cap="small" spc="225"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200"/>
            </a:lvl2pPr>
            <a:lvl3pPr>
              <a:defRPr sz="1050"/>
            </a:lvl3pPr>
            <a:lvl4pPr>
              <a:defRPr sz="900"/>
            </a:lvl4pPr>
            <a:lvl5pPr>
              <a:defRPr sz="900"/>
            </a:lvl5pPr>
          </a:lstStyle>
          <a:p>
            <a:pPr lvl="0"/>
            <a:r>
              <a:rPr lang="en-US"/>
              <a:t>click to edit master text styles</a:t>
            </a:r>
            <a:endParaRPr lang="en-CL"/>
          </a:p>
        </p:txBody>
      </p:sp>
      <p:sp>
        <p:nvSpPr>
          <p:cNvPr id="17" name="Picture Placeholder 12">
            <a:extLst>
              <a:ext uri="{FF2B5EF4-FFF2-40B4-BE49-F238E27FC236}">
                <a16:creationId xmlns:a16="http://schemas.microsoft.com/office/drawing/2014/main" id="{8E84877E-4166-936A-E345-49BEE6DB2E0F}"/>
              </a:ext>
            </a:extLst>
          </p:cNvPr>
          <p:cNvSpPr>
            <a:spLocks noGrp="1"/>
          </p:cNvSpPr>
          <p:nvPr>
            <p:ph type="pic" sz="quarter" idx="38"/>
          </p:nvPr>
        </p:nvSpPr>
        <p:spPr>
          <a:xfrm>
            <a:off x="8116374" y="2610316"/>
            <a:ext cx="3700463" cy="1958605"/>
          </a:xfrm>
          <a:prstGeom prst="rect">
            <a:avLst/>
          </a:prstGeom>
        </p:spPr>
        <p:txBody>
          <a:bodyPr/>
          <a:lstStyle>
            <a:lvl1pPr marL="0" indent="0">
              <a:buNone/>
              <a:defRPr sz="825">
                <a:solidFill>
                  <a:schemeClr val="tx2"/>
                </a:solidFill>
              </a:defRPr>
            </a:lvl1pPr>
          </a:lstStyle>
          <a:p>
            <a:endParaRPr lang="en-CL"/>
          </a:p>
        </p:txBody>
      </p:sp>
      <p:sp>
        <p:nvSpPr>
          <p:cNvPr id="18" name="Text Placeholder 22">
            <a:extLst>
              <a:ext uri="{FF2B5EF4-FFF2-40B4-BE49-F238E27FC236}">
                <a16:creationId xmlns:a16="http://schemas.microsoft.com/office/drawing/2014/main" id="{5BF16A0F-5981-9F48-F732-B4954344EE4B}"/>
              </a:ext>
            </a:extLst>
          </p:cNvPr>
          <p:cNvSpPr>
            <a:spLocks noGrp="1"/>
          </p:cNvSpPr>
          <p:nvPr>
            <p:ph type="body" sz="quarter" idx="39" hasCustomPrompt="1"/>
          </p:nvPr>
        </p:nvSpPr>
        <p:spPr>
          <a:xfrm>
            <a:off x="4243923" y="4703822"/>
            <a:ext cx="3704155" cy="1412847"/>
          </a:xfrm>
          <a:prstGeom prst="rect">
            <a:avLst/>
          </a:prstGeom>
        </p:spPr>
        <p:txBody>
          <a:bodyPr/>
          <a:lstStyle>
            <a:lvl1pPr marL="128588" indent="-128588">
              <a:lnSpc>
                <a:spcPct val="140000"/>
              </a:lnSpc>
              <a:buClr>
                <a:schemeClr val="accent1"/>
              </a:buClr>
              <a:buSzPct val="150000"/>
              <a:buFont typeface="Arial" panose="020B0604020202020204" pitchFamily="34" charset="0"/>
              <a:buChar char="•"/>
              <a:defRPr sz="825"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20" name="Text Placeholder 18">
            <a:extLst>
              <a:ext uri="{FF2B5EF4-FFF2-40B4-BE49-F238E27FC236}">
                <a16:creationId xmlns:a16="http://schemas.microsoft.com/office/drawing/2014/main" id="{C6D05434-824D-6B57-6279-538E0EE6463F}"/>
              </a:ext>
            </a:extLst>
          </p:cNvPr>
          <p:cNvSpPr>
            <a:spLocks noGrp="1"/>
          </p:cNvSpPr>
          <p:nvPr>
            <p:ph type="body" sz="quarter" idx="40" hasCustomPrompt="1"/>
          </p:nvPr>
        </p:nvSpPr>
        <p:spPr>
          <a:xfrm>
            <a:off x="4243923" y="2161401"/>
            <a:ext cx="3700572" cy="328612"/>
          </a:xfrm>
          <a:prstGeom prst="rect">
            <a:avLst/>
          </a:prstGeom>
        </p:spPr>
        <p:txBody>
          <a:bodyPr/>
          <a:lstStyle>
            <a:lvl1pPr marL="0" indent="0">
              <a:buNone/>
              <a:defRPr sz="1050" b="0" i="0" cap="small" spc="225"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200"/>
            </a:lvl2pPr>
            <a:lvl3pPr>
              <a:defRPr sz="1050"/>
            </a:lvl3pPr>
            <a:lvl4pPr>
              <a:defRPr sz="900"/>
            </a:lvl4pPr>
            <a:lvl5pPr>
              <a:defRPr sz="900"/>
            </a:lvl5pPr>
          </a:lstStyle>
          <a:p>
            <a:pPr lvl="0"/>
            <a:r>
              <a:rPr lang="en-US"/>
              <a:t>click to edit master text styles</a:t>
            </a:r>
            <a:endParaRPr lang="en-CL"/>
          </a:p>
        </p:txBody>
      </p:sp>
      <p:sp>
        <p:nvSpPr>
          <p:cNvPr id="21" name="Picture Placeholder 12">
            <a:extLst>
              <a:ext uri="{FF2B5EF4-FFF2-40B4-BE49-F238E27FC236}">
                <a16:creationId xmlns:a16="http://schemas.microsoft.com/office/drawing/2014/main" id="{78A27DF2-C35E-C6D0-CB71-71A8078915C3}"/>
              </a:ext>
            </a:extLst>
          </p:cNvPr>
          <p:cNvSpPr>
            <a:spLocks noGrp="1"/>
          </p:cNvSpPr>
          <p:nvPr>
            <p:ph type="pic" sz="quarter" idx="41"/>
          </p:nvPr>
        </p:nvSpPr>
        <p:spPr>
          <a:xfrm>
            <a:off x="4243923" y="2610316"/>
            <a:ext cx="3700463" cy="1958605"/>
          </a:xfrm>
          <a:prstGeom prst="rect">
            <a:avLst/>
          </a:prstGeom>
        </p:spPr>
        <p:txBody>
          <a:bodyPr/>
          <a:lstStyle>
            <a:lvl1pPr marL="0" indent="0">
              <a:buNone/>
              <a:defRPr sz="825">
                <a:solidFill>
                  <a:schemeClr val="tx2"/>
                </a:solidFill>
              </a:defRPr>
            </a:lvl1pPr>
          </a:lstStyle>
          <a:p>
            <a:endParaRPr lang="en-CL"/>
          </a:p>
        </p:txBody>
      </p:sp>
      <p:sp>
        <p:nvSpPr>
          <p:cNvPr id="3" name="Título 1">
            <a:extLst>
              <a:ext uri="{FF2B5EF4-FFF2-40B4-BE49-F238E27FC236}">
                <a16:creationId xmlns:a16="http://schemas.microsoft.com/office/drawing/2014/main" id="{37563609-207A-8311-20CA-73F52C93D642}"/>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4" name="Content Placeholder 2">
            <a:extLst>
              <a:ext uri="{FF2B5EF4-FFF2-40B4-BE49-F238E27FC236}">
                <a16:creationId xmlns:a16="http://schemas.microsoft.com/office/drawing/2014/main" id="{2D0FDC17-3F7F-41C5-8292-35E63D5BFC80}"/>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30E5F3FA-0410-EA04-9D47-0B156C7A15AC}"/>
              </a:ext>
            </a:extLst>
          </p:cNvPr>
          <p:cNvSpPr>
            <a:spLocks noGrp="1"/>
          </p:cNvSpPr>
          <p:nvPr>
            <p:ph type="body" sz="quarter" idx="42"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366189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03">
    <p:spTree>
      <p:nvGrpSpPr>
        <p:cNvPr id="1" name=""/>
        <p:cNvGrpSpPr/>
        <p:nvPr/>
      </p:nvGrpSpPr>
      <p:grpSpPr>
        <a:xfrm>
          <a:off x="0" y="0"/>
          <a:ext cx="0" cy="0"/>
          <a:chOff x="0" y="0"/>
          <a:chExt cx="0" cy="0"/>
        </a:xfrm>
      </p:grpSpPr>
      <p:pic>
        <p:nvPicPr>
          <p:cNvPr id="4" name="Picture 3" descr="A parking lot with a sign and a building&#10;&#10;Description automatically generated">
            <a:extLst>
              <a:ext uri="{FF2B5EF4-FFF2-40B4-BE49-F238E27FC236}">
                <a16:creationId xmlns:a16="http://schemas.microsoft.com/office/drawing/2014/main" id="{1EA8D944-A00B-A548-0017-E482103F6B0F}"/>
              </a:ext>
            </a:extLst>
          </p:cNvPr>
          <p:cNvPicPr>
            <a:picLocks noGrp="1" noRot="1" noChangeAspect="1" noMove="1" noResize="1" noEditPoints="1" noAdjustHandles="1" noChangeArrowheads="1" noChangeShapeType="1" noCrop="1"/>
          </p:cNvPicPr>
          <p:nvPr userDrawn="1"/>
        </p:nvPicPr>
        <p:blipFill>
          <a:blip r:embed="rId2" cstate="email">
            <a:extLst>
              <a:ext uri="{BEBA8EAE-BF5A-486C-A8C5-ECC9F3942E4B}">
                <a14:imgProps xmlns:a14="http://schemas.microsoft.com/office/drawing/2010/main">
                  <a14:imgLayer r:embed="rId3">
                    <a14:imgEffect>
                      <a14:brightnessContrast bright="-33000"/>
                    </a14:imgEffect>
                  </a14:imgLayer>
                </a14:imgProps>
              </a:ext>
              <a:ext uri="{28A0092B-C50C-407E-A947-70E740481C1C}">
                <a14:useLocalDpi xmlns:a14="http://schemas.microsoft.com/office/drawing/2010/main"/>
              </a:ext>
            </a:extLst>
          </a:blip>
          <a:stretch>
            <a:fillRect/>
          </a:stretch>
        </p:blipFill>
        <p:spPr>
          <a:xfrm>
            <a:off x="-187983" y="-70339"/>
            <a:ext cx="12393403" cy="6955979"/>
          </a:xfrm>
          <a:prstGeom prst="rect">
            <a:avLst/>
          </a:prstGeom>
        </p:spPr>
      </p:pic>
      <p:pic>
        <p:nvPicPr>
          <p:cNvPr id="15" name="Imagen 11">
            <a:extLst>
              <a:ext uri="{FF2B5EF4-FFF2-40B4-BE49-F238E27FC236}">
                <a16:creationId xmlns:a16="http://schemas.microsoft.com/office/drawing/2014/main" id="{F1C0F4E0-9206-B8F8-E1C9-F15F0CC2E3D5}"/>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a:xfrm>
            <a:off x="4267200" y="6171453"/>
            <a:ext cx="7772400" cy="525525"/>
          </a:xfrm>
          <a:prstGeom prst="rect">
            <a:avLst/>
          </a:prstGeom>
        </p:spPr>
      </p:pic>
      <p:sp>
        <p:nvSpPr>
          <p:cNvPr id="2" name="Text Placeholder 19">
            <a:extLst>
              <a:ext uri="{FF2B5EF4-FFF2-40B4-BE49-F238E27FC236}">
                <a16:creationId xmlns:a16="http://schemas.microsoft.com/office/drawing/2014/main" id="{A252B3BB-1F08-986C-3B5A-879633CD03C7}"/>
              </a:ext>
            </a:extLst>
          </p:cNvPr>
          <p:cNvSpPr>
            <a:spLocks noGrp="1"/>
          </p:cNvSpPr>
          <p:nvPr>
            <p:ph type="body" sz="quarter" idx="13" hasCustomPrompt="1"/>
          </p:nvPr>
        </p:nvSpPr>
        <p:spPr>
          <a:xfrm>
            <a:off x="5451233" y="2229520"/>
            <a:ext cx="6548681" cy="2046049"/>
          </a:xfrm>
          <a:prstGeom prst="rect">
            <a:avLst/>
          </a:prstGeom>
        </p:spPr>
        <p:txBody>
          <a:bodyPr/>
          <a:lstStyle>
            <a:lvl1pPr marL="0" indent="0" algn="r">
              <a:buNone/>
              <a:defRPr lang="en-CL" sz="5400" b="1" i="0" kern="1200" spc="0" baseline="0" dirty="0">
                <a:solidFill>
                  <a:schemeClr val="bg1"/>
                </a:solidFill>
                <a:effectLst/>
                <a:latin typeface="Open Sans Extrabold" panose="020B0606030504020204" pitchFamily="34" charset="0"/>
                <a:ea typeface="Open Sans Extrabold" panose="020B0606030504020204" pitchFamily="34" charset="0"/>
                <a:cs typeface="Open Sans Extrabold" panose="020B0606030504020204" pitchFamily="34" charset="0"/>
              </a:defRPr>
            </a:lvl1pPr>
            <a:lvl2pPr>
              <a:defRPr lang="en-US" sz="4950" b="1" kern="1200" dirty="0" smtClean="0">
                <a:solidFill>
                  <a:schemeClr val="bg1"/>
                </a:solidFill>
                <a:latin typeface="+mn-lt"/>
                <a:ea typeface="+mn-ea"/>
                <a:cs typeface="+mn-cs"/>
              </a:defRPr>
            </a:lvl2pPr>
            <a:lvl3pPr>
              <a:defRPr lang="en-US" sz="4950" b="1" kern="1200" dirty="0" smtClean="0">
                <a:solidFill>
                  <a:schemeClr val="bg1"/>
                </a:solidFill>
                <a:latin typeface="+mn-lt"/>
                <a:ea typeface="+mn-ea"/>
                <a:cs typeface="+mn-cs"/>
              </a:defRPr>
            </a:lvl3pPr>
            <a:lvl4pPr>
              <a:defRPr lang="en-US" sz="4950" b="1" kern="1200" dirty="0" smtClean="0">
                <a:solidFill>
                  <a:schemeClr val="bg1"/>
                </a:solidFill>
                <a:latin typeface="+mn-lt"/>
                <a:ea typeface="+mn-ea"/>
                <a:cs typeface="+mn-cs"/>
              </a:defRPr>
            </a:lvl4pPr>
            <a:lvl5pPr>
              <a:defRPr lang="en-CL" sz="4950" b="1" kern="1200" dirty="0">
                <a:solidFill>
                  <a:schemeClr val="bg1"/>
                </a:solidFill>
                <a:latin typeface="+mn-lt"/>
                <a:ea typeface="+mn-ea"/>
                <a:cs typeface="+mn-cs"/>
              </a:defRPr>
            </a:lvl5pPr>
          </a:lstStyle>
          <a:p>
            <a:pPr lvl="0"/>
            <a:r>
              <a:rPr lang="en-CL"/>
              <a:t>Título de la</a:t>
            </a:r>
          </a:p>
          <a:p>
            <a:pPr lvl="0"/>
            <a:r>
              <a:rPr lang="en-CL"/>
              <a:t>Presentación</a:t>
            </a:r>
          </a:p>
        </p:txBody>
      </p:sp>
      <p:sp>
        <p:nvSpPr>
          <p:cNvPr id="3" name="Text Placeholder 21">
            <a:extLst>
              <a:ext uri="{FF2B5EF4-FFF2-40B4-BE49-F238E27FC236}">
                <a16:creationId xmlns:a16="http://schemas.microsoft.com/office/drawing/2014/main" id="{9906E681-A2A6-48AC-7E13-8B026DC5E2F2}"/>
              </a:ext>
            </a:extLst>
          </p:cNvPr>
          <p:cNvSpPr>
            <a:spLocks noGrp="1"/>
          </p:cNvSpPr>
          <p:nvPr>
            <p:ph type="body" sz="quarter" idx="14" hasCustomPrompt="1"/>
          </p:nvPr>
        </p:nvSpPr>
        <p:spPr>
          <a:xfrm>
            <a:off x="5451233" y="4642949"/>
            <a:ext cx="6548680" cy="444500"/>
          </a:xfrm>
          <a:prstGeom prst="rect">
            <a:avLst/>
          </a:prstGeom>
        </p:spPr>
        <p:txBody>
          <a:bodyPr/>
          <a:lstStyle>
            <a:lvl1pPr algn="r">
              <a:defRPr lang="en-CL" sz="12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defRPr>
            </a:lvl1pPr>
          </a:lstStyle>
          <a:p>
            <a:pPr marL="0" lvl="0" indent="0">
              <a:buNone/>
            </a:pPr>
            <a:r>
              <a:rPr lang="en-CL"/>
              <a:t>Subtítulo</a:t>
            </a:r>
          </a:p>
        </p:txBody>
      </p:sp>
      <p:sp>
        <p:nvSpPr>
          <p:cNvPr id="5" name="Text Placeholder 21">
            <a:extLst>
              <a:ext uri="{FF2B5EF4-FFF2-40B4-BE49-F238E27FC236}">
                <a16:creationId xmlns:a16="http://schemas.microsoft.com/office/drawing/2014/main" id="{5765C019-E08C-35A0-CCCB-15D5168448B6}"/>
              </a:ext>
            </a:extLst>
          </p:cNvPr>
          <p:cNvSpPr>
            <a:spLocks noGrp="1"/>
          </p:cNvSpPr>
          <p:nvPr>
            <p:ph type="body" sz="quarter" idx="15" hasCustomPrompt="1"/>
          </p:nvPr>
        </p:nvSpPr>
        <p:spPr>
          <a:xfrm>
            <a:off x="8334377" y="5404949"/>
            <a:ext cx="3665537" cy="444500"/>
          </a:xfrm>
          <a:prstGeom prst="rect">
            <a:avLst/>
          </a:prstGeom>
        </p:spPr>
        <p:txBody>
          <a:bodyPr/>
          <a:lstStyle>
            <a:lvl1pPr algn="r">
              <a:defRPr lang="en-CL" sz="9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defRPr>
            </a:lvl1pPr>
          </a:lstStyle>
          <a:p>
            <a:pPr marL="0" lvl="0" indent="0">
              <a:buNone/>
            </a:pPr>
            <a:r>
              <a:rPr lang="en-CL"/>
              <a:t>Día, mes, año</a:t>
            </a:r>
          </a:p>
        </p:txBody>
      </p:sp>
      <p:grpSp>
        <p:nvGrpSpPr>
          <p:cNvPr id="6" name="Group 5">
            <a:extLst>
              <a:ext uri="{FF2B5EF4-FFF2-40B4-BE49-F238E27FC236}">
                <a16:creationId xmlns:a16="http://schemas.microsoft.com/office/drawing/2014/main" id="{934B7334-47D8-1B11-CB76-BFAC7A3DF103}"/>
              </a:ext>
            </a:extLst>
          </p:cNvPr>
          <p:cNvGrpSpPr/>
          <p:nvPr userDrawn="1"/>
        </p:nvGrpSpPr>
        <p:grpSpPr>
          <a:xfrm rot="16200000">
            <a:off x="8721677" y="3370699"/>
            <a:ext cx="6932206" cy="116597"/>
            <a:chOff x="0" y="0"/>
            <a:chExt cx="12192000" cy="71564"/>
          </a:xfrm>
        </p:grpSpPr>
        <p:sp>
          <p:nvSpPr>
            <p:cNvPr id="7" name="Rectangle 6">
              <a:extLst>
                <a:ext uri="{FF2B5EF4-FFF2-40B4-BE49-F238E27FC236}">
                  <a16:creationId xmlns:a16="http://schemas.microsoft.com/office/drawing/2014/main" id="{70BD201A-D4DD-5746-2063-FEAB6617AC51}"/>
                </a:ext>
              </a:extLst>
            </p:cNvPr>
            <p:cNvSpPr/>
            <p:nvPr userDrawn="1"/>
          </p:nvSpPr>
          <p:spPr>
            <a:xfrm>
              <a:off x="0" y="0"/>
              <a:ext cx="3053300" cy="7156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8" name="Rectangle 7">
              <a:extLst>
                <a:ext uri="{FF2B5EF4-FFF2-40B4-BE49-F238E27FC236}">
                  <a16:creationId xmlns:a16="http://schemas.microsoft.com/office/drawing/2014/main" id="{8B0B0423-7B25-5822-CC10-4781939D452B}"/>
                </a:ext>
              </a:extLst>
            </p:cNvPr>
            <p:cNvSpPr/>
            <p:nvPr userDrawn="1"/>
          </p:nvSpPr>
          <p:spPr>
            <a:xfrm>
              <a:off x="3042700" y="1"/>
              <a:ext cx="3053300" cy="7156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9" name="Rectangle 8">
              <a:extLst>
                <a:ext uri="{FF2B5EF4-FFF2-40B4-BE49-F238E27FC236}">
                  <a16:creationId xmlns:a16="http://schemas.microsoft.com/office/drawing/2014/main" id="{7BB23092-6B97-9B9C-D9C8-038292E04708}"/>
                </a:ext>
              </a:extLst>
            </p:cNvPr>
            <p:cNvSpPr/>
            <p:nvPr userDrawn="1"/>
          </p:nvSpPr>
          <p:spPr>
            <a:xfrm>
              <a:off x="6096000" y="0"/>
              <a:ext cx="3053300" cy="71563"/>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10" name="Rectangle 9">
              <a:extLst>
                <a:ext uri="{FF2B5EF4-FFF2-40B4-BE49-F238E27FC236}">
                  <a16:creationId xmlns:a16="http://schemas.microsoft.com/office/drawing/2014/main" id="{962E4983-8790-51A2-695D-5FB3E29A3488}"/>
                </a:ext>
              </a:extLst>
            </p:cNvPr>
            <p:cNvSpPr/>
            <p:nvPr userDrawn="1"/>
          </p:nvSpPr>
          <p:spPr>
            <a:xfrm>
              <a:off x="9138700" y="1"/>
              <a:ext cx="3053300" cy="71563"/>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grpSp>
    </p:spTree>
    <p:extLst>
      <p:ext uri="{BB962C8B-B14F-4D97-AF65-F5344CB8AC3E}">
        <p14:creationId xmlns:p14="http://schemas.microsoft.com/office/powerpoint/2010/main" val="3602186662"/>
      </p:ext>
    </p:extLst>
  </p:cSld>
  <p:clrMapOvr>
    <a:masterClrMapping/>
  </p:clrMapOvr>
  <p:extLst>
    <p:ext uri="{DCECCB84-F9BA-43D5-87BE-67443E8EF086}">
      <p15:sldGuideLst xmlns:p15="http://schemas.microsoft.com/office/powerpoint/2012/main">
        <p15:guide id="1" orient="horz" pos="2160">
          <p15:clr>
            <a:srgbClr val="FBAE40"/>
          </p15:clr>
        </p15:guide>
        <p15:guide id="2" pos="512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extos 03">
    <p:spTree>
      <p:nvGrpSpPr>
        <p:cNvPr id="1" name=""/>
        <p:cNvGrpSpPr/>
        <p:nvPr/>
      </p:nvGrpSpPr>
      <p:grpSpPr>
        <a:xfrm>
          <a:off x="0" y="0"/>
          <a:ext cx="0" cy="0"/>
          <a:chOff x="0" y="0"/>
          <a:chExt cx="0" cy="0"/>
        </a:xfrm>
      </p:grpSpPr>
      <p:sp>
        <p:nvSpPr>
          <p:cNvPr id="10" name="Text Placeholder 22">
            <a:extLst>
              <a:ext uri="{FF2B5EF4-FFF2-40B4-BE49-F238E27FC236}">
                <a16:creationId xmlns:a16="http://schemas.microsoft.com/office/drawing/2014/main" id="{BE407DC2-3A40-575C-BFBF-F82EC205E79C}"/>
              </a:ext>
            </a:extLst>
          </p:cNvPr>
          <p:cNvSpPr>
            <a:spLocks noGrp="1"/>
          </p:cNvSpPr>
          <p:nvPr>
            <p:ph type="body" sz="quarter" idx="10" hasCustomPrompt="1"/>
          </p:nvPr>
        </p:nvSpPr>
        <p:spPr>
          <a:xfrm>
            <a:off x="378618" y="4050201"/>
            <a:ext cx="2543177" cy="2079139"/>
          </a:xfrm>
          <a:prstGeom prst="rect">
            <a:avLst/>
          </a:prstGeom>
        </p:spPr>
        <p:txBody>
          <a:bodyPr/>
          <a:lstStyle>
            <a:lvl1pPr marL="128588" indent="-128588">
              <a:lnSpc>
                <a:spcPct val="140000"/>
              </a:lnSpc>
              <a:buClr>
                <a:schemeClr val="accent1"/>
              </a:buClr>
              <a:buSzPct val="150000"/>
              <a:buFont typeface="Arial" panose="020B0604020202020204" pitchFamily="34" charset="0"/>
              <a:buChar char="•"/>
              <a:defRPr sz="90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19" name="Text Placeholder 18">
            <a:extLst>
              <a:ext uri="{FF2B5EF4-FFF2-40B4-BE49-F238E27FC236}">
                <a16:creationId xmlns:a16="http://schemas.microsoft.com/office/drawing/2014/main" id="{F64594B8-CDE6-62AC-086D-A7B4EA653A7E}"/>
              </a:ext>
            </a:extLst>
          </p:cNvPr>
          <p:cNvSpPr>
            <a:spLocks noGrp="1"/>
          </p:cNvSpPr>
          <p:nvPr>
            <p:ph type="body" sz="quarter" idx="20" hasCustomPrompt="1"/>
          </p:nvPr>
        </p:nvSpPr>
        <p:spPr>
          <a:xfrm>
            <a:off x="378618" y="3435079"/>
            <a:ext cx="2547247" cy="501234"/>
          </a:xfrm>
          <a:prstGeom prst="rect">
            <a:avLst/>
          </a:prstGeom>
        </p:spPr>
        <p:txBody>
          <a:bodyPr/>
          <a:lstStyle>
            <a:lvl1pPr marL="0" indent="0">
              <a:buNone/>
              <a:defRPr sz="1050" b="0" i="0" cap="small" spc="225"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200"/>
            </a:lvl2pPr>
            <a:lvl3pPr>
              <a:defRPr sz="1050"/>
            </a:lvl3pPr>
            <a:lvl4pPr>
              <a:defRPr sz="900"/>
            </a:lvl4pPr>
            <a:lvl5pPr>
              <a:defRPr sz="900"/>
            </a:lvl5pPr>
          </a:lstStyle>
          <a:p>
            <a:pPr lvl="0"/>
            <a:r>
              <a:rPr lang="en-US"/>
              <a:t>click to edit master text styles</a:t>
            </a:r>
            <a:endParaRPr lang="en-CL"/>
          </a:p>
        </p:txBody>
      </p:sp>
      <p:sp>
        <p:nvSpPr>
          <p:cNvPr id="6" name="Marcador de contenido 3">
            <a:extLst>
              <a:ext uri="{FF2B5EF4-FFF2-40B4-BE49-F238E27FC236}">
                <a16:creationId xmlns:a16="http://schemas.microsoft.com/office/drawing/2014/main" id="{9A7EA19D-0909-968E-168A-DA5A10D0AAAF}"/>
              </a:ext>
            </a:extLst>
          </p:cNvPr>
          <p:cNvSpPr>
            <a:spLocks noGrp="1"/>
          </p:cNvSpPr>
          <p:nvPr>
            <p:ph sz="half" idx="25"/>
          </p:nvPr>
        </p:nvSpPr>
        <p:spPr>
          <a:xfrm>
            <a:off x="6275389" y="549275"/>
            <a:ext cx="5545136" cy="5759450"/>
          </a:xfrm>
          <a:prstGeom prst="rect">
            <a:avLst/>
          </a:prstGeom>
        </p:spPr>
        <p:txBody>
          <a:bodyPr>
            <a:normAutofit/>
          </a:bodyPr>
          <a:lstStyle>
            <a:lvl1pPr marL="0" indent="0">
              <a:lnSpc>
                <a:spcPts val="1290"/>
              </a:lnSpc>
              <a:spcBef>
                <a:spcPts val="450"/>
              </a:spcBef>
              <a:buFont typeface="Arial" panose="020B0604020202020204" pitchFamily="34" charset="0"/>
              <a:buNone/>
              <a:defRPr sz="900">
                <a:solidFill>
                  <a:schemeClr val="tx2"/>
                </a:solidFill>
              </a:defRPr>
            </a:lvl1pPr>
            <a:lvl2pPr>
              <a:lnSpc>
                <a:spcPts val="1215"/>
              </a:lnSpc>
              <a:spcBef>
                <a:spcPts val="450"/>
              </a:spcBef>
              <a:defRPr sz="825"/>
            </a:lvl2pPr>
            <a:lvl3pPr>
              <a:lnSpc>
                <a:spcPts val="1125"/>
              </a:lnSpc>
              <a:spcBef>
                <a:spcPts val="450"/>
              </a:spcBef>
              <a:defRPr sz="750"/>
            </a:lvl3pPr>
            <a:lvl4pPr>
              <a:lnSpc>
                <a:spcPts val="1050"/>
              </a:lnSpc>
              <a:spcBef>
                <a:spcPts val="450"/>
              </a:spcBef>
              <a:defRPr sz="675"/>
            </a:lvl4pPr>
            <a:lvl5pPr marL="1371600" indent="0">
              <a:lnSpc>
                <a:spcPts val="975"/>
              </a:lnSpc>
              <a:spcBef>
                <a:spcPts val="450"/>
              </a:spcBef>
              <a:buNone/>
              <a:defRPr sz="600"/>
            </a:lvl5pPr>
          </a:lstStyle>
          <a:p>
            <a:pPr marL="0" marR="0" lvl="0" indent="0" algn="l" defTabSz="685800" rtl="0" eaLnBrk="1" fontAlgn="auto" latinLnBrk="0" hangingPunct="1">
              <a:lnSpc>
                <a:spcPts val="1290"/>
              </a:lnSpc>
              <a:spcBef>
                <a:spcPts val="450"/>
              </a:spcBef>
              <a:spcAft>
                <a:spcPts val="0"/>
              </a:spcAft>
              <a:buClrTx/>
              <a:buSzTx/>
              <a:buFont typeface="Arial" panose="020B0604020202020204" pitchFamily="34" charset="0"/>
              <a:buNone/>
              <a:tabLst/>
              <a:defRPr/>
            </a:pPr>
            <a:r>
              <a:rPr lang="en-US"/>
              <a:t>Click to edit Master text styles</a:t>
            </a:r>
          </a:p>
          <a:p>
            <a:pPr lvl="0"/>
            <a:endParaRPr lang="es-CL"/>
          </a:p>
        </p:txBody>
      </p:sp>
      <p:sp>
        <p:nvSpPr>
          <p:cNvPr id="12" name="Text Placeholder 22">
            <a:extLst>
              <a:ext uri="{FF2B5EF4-FFF2-40B4-BE49-F238E27FC236}">
                <a16:creationId xmlns:a16="http://schemas.microsoft.com/office/drawing/2014/main" id="{8FDB5E1F-3614-07E3-7EBB-723EB6234CCF}"/>
              </a:ext>
            </a:extLst>
          </p:cNvPr>
          <p:cNvSpPr>
            <a:spLocks noGrp="1"/>
          </p:cNvSpPr>
          <p:nvPr>
            <p:ph type="body" sz="quarter" idx="30" hasCustomPrompt="1"/>
          </p:nvPr>
        </p:nvSpPr>
        <p:spPr>
          <a:xfrm>
            <a:off x="371473" y="1583204"/>
            <a:ext cx="5545139" cy="1645343"/>
          </a:xfrm>
          <a:prstGeom prst="rect">
            <a:avLst/>
          </a:prstGeom>
        </p:spPr>
        <p:txBody>
          <a:bodyPr/>
          <a:lstStyle>
            <a:lvl1pPr marL="0" indent="0">
              <a:lnSpc>
                <a:spcPct val="140000"/>
              </a:lnSpc>
              <a:buClr>
                <a:schemeClr val="accent1"/>
              </a:buClr>
              <a:buFont typeface="System Font Regular"/>
              <a:buNone/>
              <a:defRPr sz="120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14" name="Text Placeholder 22">
            <a:extLst>
              <a:ext uri="{FF2B5EF4-FFF2-40B4-BE49-F238E27FC236}">
                <a16:creationId xmlns:a16="http://schemas.microsoft.com/office/drawing/2014/main" id="{5C658B2A-4BD5-03AC-4D5D-7EE2FA475733}"/>
              </a:ext>
            </a:extLst>
          </p:cNvPr>
          <p:cNvSpPr>
            <a:spLocks noGrp="1"/>
          </p:cNvSpPr>
          <p:nvPr>
            <p:ph type="body" sz="quarter" idx="36" hasCustomPrompt="1"/>
          </p:nvPr>
        </p:nvSpPr>
        <p:spPr>
          <a:xfrm>
            <a:off x="3369366" y="4050201"/>
            <a:ext cx="2543177" cy="2079139"/>
          </a:xfrm>
          <a:prstGeom prst="rect">
            <a:avLst/>
          </a:prstGeom>
        </p:spPr>
        <p:txBody>
          <a:bodyPr/>
          <a:lstStyle>
            <a:lvl1pPr marL="128588" indent="-128588">
              <a:lnSpc>
                <a:spcPct val="140000"/>
              </a:lnSpc>
              <a:buClr>
                <a:schemeClr val="accent1"/>
              </a:buClr>
              <a:buSzPct val="150000"/>
              <a:buFont typeface="Arial" panose="020B0604020202020204" pitchFamily="34" charset="0"/>
              <a:buChar char="•"/>
              <a:defRPr sz="90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15" name="Text Placeholder 18">
            <a:extLst>
              <a:ext uri="{FF2B5EF4-FFF2-40B4-BE49-F238E27FC236}">
                <a16:creationId xmlns:a16="http://schemas.microsoft.com/office/drawing/2014/main" id="{B4FCEBB9-23C9-4050-8851-F08ED215421D}"/>
              </a:ext>
            </a:extLst>
          </p:cNvPr>
          <p:cNvSpPr>
            <a:spLocks noGrp="1"/>
          </p:cNvSpPr>
          <p:nvPr>
            <p:ph type="body" sz="quarter" idx="37" hasCustomPrompt="1"/>
          </p:nvPr>
        </p:nvSpPr>
        <p:spPr>
          <a:xfrm>
            <a:off x="3369366" y="3435079"/>
            <a:ext cx="2547247" cy="501234"/>
          </a:xfrm>
          <a:prstGeom prst="rect">
            <a:avLst/>
          </a:prstGeom>
        </p:spPr>
        <p:txBody>
          <a:bodyPr/>
          <a:lstStyle>
            <a:lvl1pPr marL="0" indent="0">
              <a:buNone/>
              <a:defRPr sz="1050" b="0" i="0" cap="small" spc="225"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1200"/>
            </a:lvl2pPr>
            <a:lvl3pPr>
              <a:defRPr sz="1050"/>
            </a:lvl3pPr>
            <a:lvl4pPr>
              <a:defRPr sz="900"/>
            </a:lvl4pPr>
            <a:lvl5pPr>
              <a:defRPr sz="900"/>
            </a:lvl5pPr>
          </a:lstStyle>
          <a:p>
            <a:pPr lvl="0"/>
            <a:r>
              <a:rPr lang="en-US"/>
              <a:t>click to edit master text styles</a:t>
            </a:r>
            <a:endParaRPr lang="en-CL"/>
          </a:p>
        </p:txBody>
      </p:sp>
      <p:sp>
        <p:nvSpPr>
          <p:cNvPr id="4" name="Content Placeholder 2">
            <a:extLst>
              <a:ext uri="{FF2B5EF4-FFF2-40B4-BE49-F238E27FC236}">
                <a16:creationId xmlns:a16="http://schemas.microsoft.com/office/drawing/2014/main" id="{5BF4BB63-4C0C-FA48-15B0-4374CDB1C372}"/>
              </a:ext>
            </a:extLst>
          </p:cNvPr>
          <p:cNvSpPr>
            <a:spLocks noGrp="1"/>
          </p:cNvSpPr>
          <p:nvPr>
            <p:ph idx="26" hasCustomPrompt="1"/>
          </p:nvPr>
        </p:nvSpPr>
        <p:spPr>
          <a:xfrm>
            <a:off x="373719" y="560180"/>
            <a:ext cx="5538824"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2" name="Text Placeholder 3">
            <a:extLst>
              <a:ext uri="{FF2B5EF4-FFF2-40B4-BE49-F238E27FC236}">
                <a16:creationId xmlns:a16="http://schemas.microsoft.com/office/drawing/2014/main" id="{B7146B3C-F767-1B2E-1690-CE15B2C55CB6}"/>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41872428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ulos + Texto + 3 Iconos comparativo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DC05FD0-D98E-5D6E-6806-206266A780FC}"/>
              </a:ext>
            </a:extLst>
          </p:cNvPr>
          <p:cNvSpPr/>
          <p:nvPr userDrawn="1"/>
        </p:nvSpPr>
        <p:spPr>
          <a:xfrm>
            <a:off x="3798182" y="549277"/>
            <a:ext cx="2691687" cy="5580063"/>
          </a:xfrm>
          <a:prstGeom prst="rect">
            <a:avLst/>
          </a:prstGeom>
          <a:solidFill>
            <a:schemeClr val="tx2">
              <a:lumMod val="20000"/>
              <a:lumOff val="80000"/>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8" name="Rectangle 7">
            <a:extLst>
              <a:ext uri="{FF2B5EF4-FFF2-40B4-BE49-F238E27FC236}">
                <a16:creationId xmlns:a16="http://schemas.microsoft.com/office/drawing/2014/main" id="{4819D177-0254-33BC-516B-DD6191B64342}"/>
              </a:ext>
            </a:extLst>
          </p:cNvPr>
          <p:cNvSpPr/>
          <p:nvPr userDrawn="1"/>
        </p:nvSpPr>
        <p:spPr>
          <a:xfrm>
            <a:off x="9128839" y="549277"/>
            <a:ext cx="2691687" cy="5580063"/>
          </a:xfrm>
          <a:prstGeom prst="rect">
            <a:avLst/>
          </a:prstGeom>
          <a:solidFill>
            <a:schemeClr val="tx2">
              <a:lumMod val="20000"/>
              <a:lumOff val="80000"/>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12" name="Text Placeholder 22">
            <a:extLst>
              <a:ext uri="{FF2B5EF4-FFF2-40B4-BE49-F238E27FC236}">
                <a16:creationId xmlns:a16="http://schemas.microsoft.com/office/drawing/2014/main" id="{93C02E3B-8D77-60FC-A202-048B16FBAF9D}"/>
              </a:ext>
            </a:extLst>
          </p:cNvPr>
          <p:cNvSpPr>
            <a:spLocks noGrp="1"/>
          </p:cNvSpPr>
          <p:nvPr>
            <p:ph type="body" sz="quarter" idx="10" hasCustomPrompt="1"/>
          </p:nvPr>
        </p:nvSpPr>
        <p:spPr>
          <a:xfrm>
            <a:off x="494138" y="2780508"/>
            <a:ext cx="3041033" cy="3141663"/>
          </a:xfrm>
          <a:prstGeom prst="rect">
            <a:avLst/>
          </a:prstGeom>
        </p:spPr>
        <p:txBody>
          <a:bodyPr/>
          <a:lstStyle>
            <a:lvl1pPr marL="0" indent="0">
              <a:lnSpc>
                <a:spcPct val="140000"/>
              </a:lnSpc>
              <a:buClr>
                <a:schemeClr val="accent1"/>
              </a:buClr>
              <a:buFont typeface="System Font Regular"/>
              <a:buNone/>
              <a:defRPr sz="105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17" name="Picture Placeholder 8">
            <a:extLst>
              <a:ext uri="{FF2B5EF4-FFF2-40B4-BE49-F238E27FC236}">
                <a16:creationId xmlns:a16="http://schemas.microsoft.com/office/drawing/2014/main" id="{0A401B18-C838-FBAD-D6FA-B03855DFD336}"/>
              </a:ext>
            </a:extLst>
          </p:cNvPr>
          <p:cNvSpPr>
            <a:spLocks noGrp="1"/>
          </p:cNvSpPr>
          <p:nvPr>
            <p:ph type="pic" sz="quarter" idx="17" hasCustomPrompt="1"/>
          </p:nvPr>
        </p:nvSpPr>
        <p:spPr>
          <a:xfrm>
            <a:off x="4684276" y="2563814"/>
            <a:ext cx="836613" cy="836613"/>
          </a:xfrm>
          <a:prstGeom prst="rect">
            <a:avLst/>
          </a:prstGeom>
        </p:spPr>
        <p:txBody>
          <a:bodyPr/>
          <a:lstStyle>
            <a:lvl1pPr marL="0" indent="0">
              <a:buNone/>
              <a:defRPr sz="900"/>
            </a:lvl1pPr>
          </a:lstStyle>
          <a:p>
            <a:r>
              <a:rPr lang="en-CL"/>
              <a:t>Icon</a:t>
            </a:r>
          </a:p>
        </p:txBody>
      </p:sp>
      <p:sp>
        <p:nvSpPr>
          <p:cNvPr id="18" name="Text Placeholder 16">
            <a:extLst>
              <a:ext uri="{FF2B5EF4-FFF2-40B4-BE49-F238E27FC236}">
                <a16:creationId xmlns:a16="http://schemas.microsoft.com/office/drawing/2014/main" id="{3AD8DF89-57A7-DDCE-7F91-EB23E732229C}"/>
              </a:ext>
            </a:extLst>
          </p:cNvPr>
          <p:cNvSpPr>
            <a:spLocks noGrp="1"/>
          </p:cNvSpPr>
          <p:nvPr>
            <p:ph type="body" sz="quarter" idx="19" hasCustomPrompt="1"/>
          </p:nvPr>
        </p:nvSpPr>
        <p:spPr>
          <a:xfrm>
            <a:off x="4005946" y="3539654"/>
            <a:ext cx="2306639" cy="2382517"/>
          </a:xfrm>
          <a:prstGeom prst="rect">
            <a:avLst/>
          </a:prstGeom>
        </p:spPr>
        <p:txBody>
          <a:bodyPr/>
          <a:lstStyle>
            <a:lvl1pPr marL="257175" indent="-257175" algn="l" defTabSz="685800" rtl="0" eaLnBrk="1" latinLnBrk="0" hangingPunct="1">
              <a:lnSpc>
                <a:spcPct val="140000"/>
              </a:lnSpc>
              <a:spcBef>
                <a:spcPts val="750"/>
              </a:spcBef>
              <a:buClr>
                <a:schemeClr val="accent1"/>
              </a:buClr>
              <a:buFont typeface="+mj-lt"/>
              <a:buAutoNum type="arabicPeriod"/>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19" name="Picture Placeholder 8">
            <a:extLst>
              <a:ext uri="{FF2B5EF4-FFF2-40B4-BE49-F238E27FC236}">
                <a16:creationId xmlns:a16="http://schemas.microsoft.com/office/drawing/2014/main" id="{2EC2BAE3-4C95-CC58-8DA7-EFADE075222B}"/>
              </a:ext>
            </a:extLst>
          </p:cNvPr>
          <p:cNvSpPr>
            <a:spLocks noGrp="1"/>
          </p:cNvSpPr>
          <p:nvPr>
            <p:ph type="pic" sz="quarter" idx="20" hasCustomPrompt="1"/>
          </p:nvPr>
        </p:nvSpPr>
        <p:spPr>
          <a:xfrm>
            <a:off x="7313176" y="2563814"/>
            <a:ext cx="836613" cy="836613"/>
          </a:xfrm>
          <a:prstGeom prst="rect">
            <a:avLst/>
          </a:prstGeom>
        </p:spPr>
        <p:txBody>
          <a:bodyPr/>
          <a:lstStyle>
            <a:lvl1pPr marL="0" indent="0">
              <a:buNone/>
              <a:defRPr sz="900"/>
            </a:lvl1pPr>
          </a:lstStyle>
          <a:p>
            <a:r>
              <a:rPr lang="en-CL"/>
              <a:t>Icon</a:t>
            </a:r>
          </a:p>
        </p:txBody>
      </p:sp>
      <p:sp>
        <p:nvSpPr>
          <p:cNvPr id="20" name="Text Placeholder 16">
            <a:extLst>
              <a:ext uri="{FF2B5EF4-FFF2-40B4-BE49-F238E27FC236}">
                <a16:creationId xmlns:a16="http://schemas.microsoft.com/office/drawing/2014/main" id="{65B1DAA3-1461-12F2-0E28-B90D4A1AFBC9}"/>
              </a:ext>
            </a:extLst>
          </p:cNvPr>
          <p:cNvSpPr>
            <a:spLocks noGrp="1"/>
          </p:cNvSpPr>
          <p:nvPr>
            <p:ph type="body" sz="quarter" idx="21" hasCustomPrompt="1"/>
          </p:nvPr>
        </p:nvSpPr>
        <p:spPr>
          <a:xfrm>
            <a:off x="6634846" y="3539654"/>
            <a:ext cx="2306639" cy="2382517"/>
          </a:xfrm>
          <a:prstGeom prst="rect">
            <a:avLst/>
          </a:prstGeom>
        </p:spPr>
        <p:txBody>
          <a:bodyPr/>
          <a:lstStyle>
            <a:lvl1pPr marL="257175" indent="-257175" algn="l" defTabSz="685800" rtl="0" eaLnBrk="1" latinLnBrk="0" hangingPunct="1">
              <a:lnSpc>
                <a:spcPct val="140000"/>
              </a:lnSpc>
              <a:spcBef>
                <a:spcPts val="750"/>
              </a:spcBef>
              <a:buClr>
                <a:schemeClr val="accent1"/>
              </a:buClr>
              <a:buFont typeface="+mj-lt"/>
              <a:buAutoNum type="arabicPeriod"/>
              <a:defRPr lang="en-US" sz="825"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1" name="Picture Placeholder 8">
            <a:extLst>
              <a:ext uri="{FF2B5EF4-FFF2-40B4-BE49-F238E27FC236}">
                <a16:creationId xmlns:a16="http://schemas.microsoft.com/office/drawing/2014/main" id="{A9959F76-9B90-F96A-625A-90CF6B1F8624}"/>
              </a:ext>
            </a:extLst>
          </p:cNvPr>
          <p:cNvSpPr>
            <a:spLocks noGrp="1"/>
          </p:cNvSpPr>
          <p:nvPr>
            <p:ph type="pic" sz="quarter" idx="22" hasCustomPrompt="1"/>
          </p:nvPr>
        </p:nvSpPr>
        <p:spPr>
          <a:xfrm>
            <a:off x="9999226" y="2563814"/>
            <a:ext cx="836613" cy="836613"/>
          </a:xfrm>
          <a:prstGeom prst="rect">
            <a:avLst/>
          </a:prstGeom>
        </p:spPr>
        <p:txBody>
          <a:bodyPr/>
          <a:lstStyle>
            <a:lvl1pPr marL="0" indent="0">
              <a:buNone/>
              <a:defRPr sz="900"/>
            </a:lvl1pPr>
          </a:lstStyle>
          <a:p>
            <a:r>
              <a:rPr lang="en-CL"/>
              <a:t>Icon</a:t>
            </a:r>
          </a:p>
        </p:txBody>
      </p:sp>
      <p:sp>
        <p:nvSpPr>
          <p:cNvPr id="22" name="Text Placeholder 16">
            <a:extLst>
              <a:ext uri="{FF2B5EF4-FFF2-40B4-BE49-F238E27FC236}">
                <a16:creationId xmlns:a16="http://schemas.microsoft.com/office/drawing/2014/main" id="{8A2CAA98-FD85-4CDD-BB4B-B0E2F8F21255}"/>
              </a:ext>
            </a:extLst>
          </p:cNvPr>
          <p:cNvSpPr>
            <a:spLocks noGrp="1"/>
          </p:cNvSpPr>
          <p:nvPr>
            <p:ph type="body" sz="quarter" idx="23" hasCustomPrompt="1"/>
          </p:nvPr>
        </p:nvSpPr>
        <p:spPr>
          <a:xfrm>
            <a:off x="9320895" y="3539654"/>
            <a:ext cx="2306639" cy="2382517"/>
          </a:xfrm>
          <a:prstGeom prst="rect">
            <a:avLst/>
          </a:prstGeom>
        </p:spPr>
        <p:txBody>
          <a:bodyPr/>
          <a:lstStyle>
            <a:lvl1pPr marL="257175" indent="-257175" algn="l" defTabSz="685800" rtl="0" eaLnBrk="1" latinLnBrk="0" hangingPunct="1">
              <a:lnSpc>
                <a:spcPct val="140000"/>
              </a:lnSpc>
              <a:spcBef>
                <a:spcPts val="750"/>
              </a:spcBef>
              <a:buClr>
                <a:schemeClr val="accent1"/>
              </a:buClr>
              <a:buFont typeface="+mj-lt"/>
              <a:buAutoNum type="arabicPeriod"/>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cxnSp>
        <p:nvCxnSpPr>
          <p:cNvPr id="2" name="Straight Connector 1">
            <a:extLst>
              <a:ext uri="{FF2B5EF4-FFF2-40B4-BE49-F238E27FC236}">
                <a16:creationId xmlns:a16="http://schemas.microsoft.com/office/drawing/2014/main" id="{C019A786-571D-28DE-519C-7977D51955AC}"/>
              </a:ext>
            </a:extLst>
          </p:cNvPr>
          <p:cNvCxnSpPr>
            <a:cxnSpLocks/>
          </p:cNvCxnSpPr>
          <p:nvPr userDrawn="1"/>
        </p:nvCxnSpPr>
        <p:spPr>
          <a:xfrm>
            <a:off x="382467" y="2780508"/>
            <a:ext cx="0" cy="3141663"/>
          </a:xfrm>
          <a:prstGeom prst="line">
            <a:avLst/>
          </a:prstGeom>
          <a:ln w="38100"/>
        </p:spPr>
        <p:style>
          <a:lnRef idx="2">
            <a:schemeClr val="accent1"/>
          </a:lnRef>
          <a:fillRef idx="0">
            <a:schemeClr val="accent1"/>
          </a:fillRef>
          <a:effectRef idx="1">
            <a:schemeClr val="accent1"/>
          </a:effectRef>
          <a:fontRef idx="minor">
            <a:schemeClr val="tx1"/>
          </a:fontRef>
        </p:style>
      </p:cxnSp>
      <p:sp>
        <p:nvSpPr>
          <p:cNvPr id="25" name="Text Placeholder 24">
            <a:extLst>
              <a:ext uri="{FF2B5EF4-FFF2-40B4-BE49-F238E27FC236}">
                <a16:creationId xmlns:a16="http://schemas.microsoft.com/office/drawing/2014/main" id="{0C4B07B2-B781-42F2-1FCC-CFFA4B58ECCD}"/>
              </a:ext>
            </a:extLst>
          </p:cNvPr>
          <p:cNvSpPr>
            <a:spLocks noGrp="1"/>
          </p:cNvSpPr>
          <p:nvPr>
            <p:ph type="body" sz="quarter" idx="36"/>
          </p:nvPr>
        </p:nvSpPr>
        <p:spPr>
          <a:xfrm>
            <a:off x="371475" y="2121967"/>
            <a:ext cx="3163888" cy="561739"/>
          </a:xfrm>
          <a:prstGeom prst="rect">
            <a:avLst/>
          </a:prstGeom>
        </p:spPr>
        <p:txBody>
          <a:bodyPr/>
          <a:lstStyle>
            <a:lvl1pPr marL="0" indent="0" algn="l" defTabSz="685800" rtl="0" eaLnBrk="1" latinLnBrk="0" hangingPunct="1">
              <a:lnSpc>
                <a:spcPct val="120000"/>
              </a:lnSpc>
              <a:spcBef>
                <a:spcPts val="750"/>
              </a:spcBef>
              <a:buFont typeface="Arial" panose="020B0604020202020204" pitchFamily="34" charset="0"/>
              <a:buNone/>
              <a:defRPr lang="en-US" sz="825"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stStyle>
          <a:p>
            <a:pPr lvl="0"/>
            <a:r>
              <a:rPr lang="en-US"/>
              <a:t>Click to edit Master text styles</a:t>
            </a:r>
          </a:p>
        </p:txBody>
      </p:sp>
      <p:sp>
        <p:nvSpPr>
          <p:cNvPr id="10" name="Content Placeholder 2">
            <a:extLst>
              <a:ext uri="{FF2B5EF4-FFF2-40B4-BE49-F238E27FC236}">
                <a16:creationId xmlns:a16="http://schemas.microsoft.com/office/drawing/2014/main" id="{4CAB0366-D433-66DE-EF07-A3BD3D271D74}"/>
              </a:ext>
            </a:extLst>
          </p:cNvPr>
          <p:cNvSpPr>
            <a:spLocks noGrp="1"/>
          </p:cNvSpPr>
          <p:nvPr>
            <p:ph idx="26" hasCustomPrompt="1"/>
          </p:nvPr>
        </p:nvSpPr>
        <p:spPr>
          <a:xfrm>
            <a:off x="373720" y="560181"/>
            <a:ext cx="3161451" cy="1464983"/>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Tamaño</a:t>
            </a:r>
            <a:r>
              <a:rPr lang="en-US"/>
              <a:t> 28</a:t>
            </a:r>
          </a:p>
        </p:txBody>
      </p:sp>
      <p:sp>
        <p:nvSpPr>
          <p:cNvPr id="5" name="Text Placeholder 3">
            <a:extLst>
              <a:ext uri="{FF2B5EF4-FFF2-40B4-BE49-F238E27FC236}">
                <a16:creationId xmlns:a16="http://schemas.microsoft.com/office/drawing/2014/main" id="{BAF59DCF-9AAB-221B-A141-3BAADDCE8B03}"/>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
        <p:nvSpPr>
          <p:cNvPr id="7" name="Text Placeholder 6">
            <a:extLst>
              <a:ext uri="{FF2B5EF4-FFF2-40B4-BE49-F238E27FC236}">
                <a16:creationId xmlns:a16="http://schemas.microsoft.com/office/drawing/2014/main" id="{C93CB932-DC78-377D-7B1F-BCF44BDA8A7B}"/>
              </a:ext>
            </a:extLst>
          </p:cNvPr>
          <p:cNvSpPr>
            <a:spLocks noGrp="1"/>
          </p:cNvSpPr>
          <p:nvPr>
            <p:ph type="body" sz="quarter" idx="37"/>
          </p:nvPr>
        </p:nvSpPr>
        <p:spPr>
          <a:xfrm>
            <a:off x="4005263" y="2101211"/>
            <a:ext cx="2306639" cy="301625"/>
          </a:xfrm>
          <a:prstGeom prst="rect">
            <a:avLst/>
          </a:prstGeom>
        </p:spPr>
        <p:txBody>
          <a:bodyPr/>
          <a:lstStyle>
            <a:lvl1pPr marL="0" indent="0" algn="ctr">
              <a:buNone/>
              <a:defRPr lang="en-CL" sz="600" b="1" i="0" kern="1200" spc="60" baseline="0" dirty="0" smtClean="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marL="0" lvl="0" indent="0" algn="l" defTabSz="685800" rtl="0" eaLnBrk="1" latinLnBrk="0" hangingPunct="1">
              <a:lnSpc>
                <a:spcPct val="120000"/>
              </a:lnSpc>
              <a:spcBef>
                <a:spcPts val="750"/>
              </a:spcBef>
              <a:buFont typeface="Arial" panose="020B0604020202020204" pitchFamily="34" charset="0"/>
              <a:buNone/>
            </a:pPr>
            <a:r>
              <a:rPr lang="en-US"/>
              <a:t>Click to edit</a:t>
            </a:r>
            <a:endParaRPr lang="en-CL"/>
          </a:p>
        </p:txBody>
      </p:sp>
      <p:sp>
        <p:nvSpPr>
          <p:cNvPr id="9" name="Text Placeholder 6">
            <a:extLst>
              <a:ext uri="{FF2B5EF4-FFF2-40B4-BE49-F238E27FC236}">
                <a16:creationId xmlns:a16="http://schemas.microsoft.com/office/drawing/2014/main" id="{F0567C5C-DB15-40A7-31F4-D338BCD21467}"/>
              </a:ext>
            </a:extLst>
          </p:cNvPr>
          <p:cNvSpPr>
            <a:spLocks noGrp="1"/>
          </p:cNvSpPr>
          <p:nvPr>
            <p:ph type="body" sz="quarter" idx="38"/>
          </p:nvPr>
        </p:nvSpPr>
        <p:spPr>
          <a:xfrm>
            <a:off x="6644236" y="2105766"/>
            <a:ext cx="2297249" cy="301625"/>
          </a:xfrm>
          <a:prstGeom prst="rect">
            <a:avLst/>
          </a:prstGeom>
        </p:spPr>
        <p:txBody>
          <a:bodyPr/>
          <a:lstStyle>
            <a:lvl1pPr marL="0" indent="0" algn="ctr">
              <a:buNone/>
              <a:defRPr lang="en-CL" sz="600" b="1" i="0" kern="1200" spc="60" baseline="0" dirty="0" smtClean="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marL="0" lvl="0" indent="0" algn="l" defTabSz="685800" rtl="0" eaLnBrk="1" latinLnBrk="0" hangingPunct="1">
              <a:lnSpc>
                <a:spcPct val="120000"/>
              </a:lnSpc>
              <a:spcBef>
                <a:spcPts val="750"/>
              </a:spcBef>
              <a:buFont typeface="Arial" panose="020B0604020202020204" pitchFamily="34" charset="0"/>
              <a:buNone/>
            </a:pPr>
            <a:r>
              <a:rPr lang="en-US"/>
              <a:t>Click to edit</a:t>
            </a:r>
            <a:endParaRPr lang="en-CL"/>
          </a:p>
        </p:txBody>
      </p:sp>
      <p:sp>
        <p:nvSpPr>
          <p:cNvPr id="11" name="Text Placeholder 6">
            <a:extLst>
              <a:ext uri="{FF2B5EF4-FFF2-40B4-BE49-F238E27FC236}">
                <a16:creationId xmlns:a16="http://schemas.microsoft.com/office/drawing/2014/main" id="{7479481E-533D-B4B1-3D34-519CC8EEBFDF}"/>
              </a:ext>
            </a:extLst>
          </p:cNvPr>
          <p:cNvSpPr>
            <a:spLocks noGrp="1"/>
          </p:cNvSpPr>
          <p:nvPr>
            <p:ph type="body" sz="quarter" idx="39"/>
          </p:nvPr>
        </p:nvSpPr>
        <p:spPr>
          <a:xfrm>
            <a:off x="9282469" y="2122962"/>
            <a:ext cx="2345065" cy="301625"/>
          </a:xfrm>
          <a:prstGeom prst="rect">
            <a:avLst/>
          </a:prstGeom>
        </p:spPr>
        <p:txBody>
          <a:bodyPr/>
          <a:lstStyle>
            <a:lvl1pPr marL="0" indent="0" algn="ctr">
              <a:buNone/>
              <a:defRPr lang="en-CL" sz="600" b="1" i="0" kern="1200" spc="60" baseline="0" dirty="0" smtClean="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marL="0" lvl="0" indent="0" algn="l" defTabSz="685800" rtl="0" eaLnBrk="1" latinLnBrk="0" hangingPunct="1">
              <a:lnSpc>
                <a:spcPct val="120000"/>
              </a:lnSpc>
              <a:spcBef>
                <a:spcPts val="750"/>
              </a:spcBef>
              <a:buFont typeface="Arial" panose="020B0604020202020204" pitchFamily="34" charset="0"/>
              <a:buNone/>
            </a:pPr>
            <a:r>
              <a:rPr lang="en-US"/>
              <a:t>Click to edit</a:t>
            </a:r>
            <a:endParaRPr lang="en-CL"/>
          </a:p>
        </p:txBody>
      </p:sp>
    </p:spTree>
    <p:extLst>
      <p:ext uri="{BB962C8B-B14F-4D97-AF65-F5344CB8AC3E}">
        <p14:creationId xmlns:p14="http://schemas.microsoft.com/office/powerpoint/2010/main" val="1934747499"/>
      </p:ext>
    </p:extLst>
  </p:cSld>
  <p:clrMapOvr>
    <a:masterClrMapping/>
  </p:clrMapOvr>
  <p:extLst>
    <p:ext uri="{DCECCB84-F9BA-43D5-87BE-67443E8EF086}">
      <p15:sldGuideLst xmlns:p15="http://schemas.microsoft.com/office/powerpoint/2012/main">
        <p15:guide id="1" pos="5120">
          <p15:clr>
            <a:srgbClr val="FBAE40"/>
          </p15:clr>
        </p15:guide>
        <p15:guide id="2" pos="4605">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ulos + Texto + 2 Iconos ">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79AFF9F-B758-05D9-F4CF-439CB2B2AE47}"/>
              </a:ext>
            </a:extLst>
          </p:cNvPr>
          <p:cNvSpPr/>
          <p:nvPr userDrawn="1"/>
        </p:nvSpPr>
        <p:spPr>
          <a:xfrm>
            <a:off x="3798182" y="549277"/>
            <a:ext cx="8022343" cy="5580063"/>
          </a:xfrm>
          <a:prstGeom prst="rect">
            <a:avLst/>
          </a:prstGeom>
          <a:solidFill>
            <a:schemeClr val="tx2">
              <a:lumMod val="20000"/>
              <a:lumOff val="80000"/>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cxnSp>
        <p:nvCxnSpPr>
          <p:cNvPr id="13" name="Straight Connector 12">
            <a:extLst>
              <a:ext uri="{FF2B5EF4-FFF2-40B4-BE49-F238E27FC236}">
                <a16:creationId xmlns:a16="http://schemas.microsoft.com/office/drawing/2014/main" id="{CA8CA445-AB09-3D3C-CBA7-31F283417D22}"/>
              </a:ext>
            </a:extLst>
          </p:cNvPr>
          <p:cNvCxnSpPr>
            <a:cxnSpLocks/>
          </p:cNvCxnSpPr>
          <p:nvPr userDrawn="1"/>
        </p:nvCxnSpPr>
        <p:spPr>
          <a:xfrm>
            <a:off x="382467" y="2780508"/>
            <a:ext cx="0" cy="3141663"/>
          </a:xfrm>
          <a:prstGeom prst="line">
            <a:avLst/>
          </a:prstGeom>
          <a:ln w="38100"/>
        </p:spPr>
        <p:style>
          <a:lnRef idx="2">
            <a:schemeClr val="accent1"/>
          </a:lnRef>
          <a:fillRef idx="0">
            <a:schemeClr val="accent1"/>
          </a:fillRef>
          <a:effectRef idx="1">
            <a:schemeClr val="accent1"/>
          </a:effectRef>
          <a:fontRef idx="minor">
            <a:schemeClr val="tx1"/>
          </a:fontRef>
        </p:style>
      </p:cxnSp>
      <p:sp>
        <p:nvSpPr>
          <p:cNvPr id="19" name="Picture Placeholder 8">
            <a:extLst>
              <a:ext uri="{FF2B5EF4-FFF2-40B4-BE49-F238E27FC236}">
                <a16:creationId xmlns:a16="http://schemas.microsoft.com/office/drawing/2014/main" id="{2EC2BAE3-4C95-CC58-8DA7-EFADE075222B}"/>
              </a:ext>
            </a:extLst>
          </p:cNvPr>
          <p:cNvSpPr>
            <a:spLocks noGrp="1"/>
          </p:cNvSpPr>
          <p:nvPr>
            <p:ph type="pic" sz="quarter" idx="20" hasCustomPrompt="1"/>
          </p:nvPr>
        </p:nvSpPr>
        <p:spPr>
          <a:xfrm>
            <a:off x="5463778" y="2563814"/>
            <a:ext cx="836613" cy="836613"/>
          </a:xfrm>
          <a:prstGeom prst="rect">
            <a:avLst/>
          </a:prstGeom>
        </p:spPr>
        <p:txBody>
          <a:bodyPr/>
          <a:lstStyle>
            <a:lvl1pPr marL="0" indent="0">
              <a:buNone/>
              <a:defRPr sz="900"/>
            </a:lvl1pPr>
          </a:lstStyle>
          <a:p>
            <a:r>
              <a:rPr lang="en-CL"/>
              <a:t>Icon</a:t>
            </a:r>
          </a:p>
        </p:txBody>
      </p:sp>
      <p:sp>
        <p:nvSpPr>
          <p:cNvPr id="20" name="Text Placeholder 16">
            <a:extLst>
              <a:ext uri="{FF2B5EF4-FFF2-40B4-BE49-F238E27FC236}">
                <a16:creationId xmlns:a16="http://schemas.microsoft.com/office/drawing/2014/main" id="{65B1DAA3-1461-12F2-0E28-B90D4A1AFBC9}"/>
              </a:ext>
            </a:extLst>
          </p:cNvPr>
          <p:cNvSpPr>
            <a:spLocks noGrp="1"/>
          </p:cNvSpPr>
          <p:nvPr>
            <p:ph type="body" sz="quarter" idx="21" hasCustomPrompt="1"/>
          </p:nvPr>
        </p:nvSpPr>
        <p:spPr>
          <a:xfrm>
            <a:off x="4056062" y="3539654"/>
            <a:ext cx="3652047" cy="2382517"/>
          </a:xfrm>
          <a:prstGeom prst="rect">
            <a:avLst/>
          </a:prstGeom>
        </p:spPr>
        <p:txBody>
          <a:bodyPr/>
          <a:lstStyle>
            <a:lvl1pPr marL="0" indent="0" algn="l" defTabSz="685800" rtl="0" eaLnBrk="1" latinLnBrk="0" hangingPunct="1">
              <a:lnSpc>
                <a:spcPct val="140000"/>
              </a:lnSpc>
              <a:spcBef>
                <a:spcPts val="750"/>
              </a:spcBef>
              <a:buClr>
                <a:schemeClr val="accent1"/>
              </a:buClr>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4" name="Picture Placeholder 8">
            <a:extLst>
              <a:ext uri="{FF2B5EF4-FFF2-40B4-BE49-F238E27FC236}">
                <a16:creationId xmlns:a16="http://schemas.microsoft.com/office/drawing/2014/main" id="{5E9C0A26-ECFE-AFE4-5DCB-AFCFAE9FAC4B}"/>
              </a:ext>
            </a:extLst>
          </p:cNvPr>
          <p:cNvSpPr>
            <a:spLocks noGrp="1"/>
          </p:cNvSpPr>
          <p:nvPr>
            <p:ph type="pic" sz="quarter" idx="22" hasCustomPrompt="1"/>
          </p:nvPr>
        </p:nvSpPr>
        <p:spPr>
          <a:xfrm>
            <a:off x="9364264" y="2563814"/>
            <a:ext cx="836613" cy="836613"/>
          </a:xfrm>
          <a:prstGeom prst="rect">
            <a:avLst/>
          </a:prstGeom>
        </p:spPr>
        <p:txBody>
          <a:bodyPr/>
          <a:lstStyle>
            <a:lvl1pPr marL="0" indent="0">
              <a:buNone/>
              <a:defRPr sz="900"/>
            </a:lvl1pPr>
          </a:lstStyle>
          <a:p>
            <a:r>
              <a:rPr lang="en-CL"/>
              <a:t>Icon</a:t>
            </a:r>
          </a:p>
        </p:txBody>
      </p:sp>
      <p:sp>
        <p:nvSpPr>
          <p:cNvPr id="5" name="Text Placeholder 16">
            <a:extLst>
              <a:ext uri="{FF2B5EF4-FFF2-40B4-BE49-F238E27FC236}">
                <a16:creationId xmlns:a16="http://schemas.microsoft.com/office/drawing/2014/main" id="{1EF481DA-B086-364A-2134-B7DC4FD00334}"/>
              </a:ext>
            </a:extLst>
          </p:cNvPr>
          <p:cNvSpPr>
            <a:spLocks noGrp="1"/>
          </p:cNvSpPr>
          <p:nvPr>
            <p:ph type="body" sz="quarter" idx="23" hasCustomPrompt="1"/>
          </p:nvPr>
        </p:nvSpPr>
        <p:spPr>
          <a:xfrm>
            <a:off x="7956549" y="3539654"/>
            <a:ext cx="3652047" cy="2382517"/>
          </a:xfrm>
          <a:prstGeom prst="rect">
            <a:avLst/>
          </a:prstGeom>
        </p:spPr>
        <p:txBody>
          <a:bodyPr/>
          <a:lstStyle>
            <a:lvl1pPr marL="0" indent="0" algn="l" defTabSz="685800" rtl="0" eaLnBrk="1" latinLnBrk="0" hangingPunct="1">
              <a:lnSpc>
                <a:spcPct val="140000"/>
              </a:lnSpc>
              <a:spcBef>
                <a:spcPts val="750"/>
              </a:spcBef>
              <a:buClr>
                <a:schemeClr val="accent1"/>
              </a:buClr>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 name="Text Placeholder 24">
            <a:extLst>
              <a:ext uri="{FF2B5EF4-FFF2-40B4-BE49-F238E27FC236}">
                <a16:creationId xmlns:a16="http://schemas.microsoft.com/office/drawing/2014/main" id="{9AC93FA8-A9F2-5157-A696-CED8F0F739EF}"/>
              </a:ext>
            </a:extLst>
          </p:cNvPr>
          <p:cNvSpPr>
            <a:spLocks noGrp="1"/>
          </p:cNvSpPr>
          <p:nvPr>
            <p:ph type="body" sz="quarter" idx="36"/>
          </p:nvPr>
        </p:nvSpPr>
        <p:spPr>
          <a:xfrm>
            <a:off x="371475" y="2121967"/>
            <a:ext cx="3163888" cy="561739"/>
          </a:xfrm>
          <a:prstGeom prst="rect">
            <a:avLst/>
          </a:prstGeom>
        </p:spPr>
        <p:txBody>
          <a:bodyPr/>
          <a:lstStyle>
            <a:lvl1pPr marL="0" indent="0" algn="l" defTabSz="685800" rtl="0" eaLnBrk="1" latinLnBrk="0" hangingPunct="1">
              <a:lnSpc>
                <a:spcPct val="120000"/>
              </a:lnSpc>
              <a:spcBef>
                <a:spcPts val="750"/>
              </a:spcBef>
              <a:buFont typeface="Arial" panose="020B0604020202020204" pitchFamily="34" charset="0"/>
              <a:buNone/>
              <a:defRPr lang="en-US" sz="825"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stStyle>
          <a:p>
            <a:pPr lvl="0"/>
            <a:r>
              <a:rPr lang="en-US"/>
              <a:t>Click to edit Master text styles</a:t>
            </a:r>
          </a:p>
        </p:txBody>
      </p:sp>
      <p:sp>
        <p:nvSpPr>
          <p:cNvPr id="7" name="Content Placeholder 2">
            <a:extLst>
              <a:ext uri="{FF2B5EF4-FFF2-40B4-BE49-F238E27FC236}">
                <a16:creationId xmlns:a16="http://schemas.microsoft.com/office/drawing/2014/main" id="{CE133E01-DF05-4CC0-9333-B10F836101BD}"/>
              </a:ext>
            </a:extLst>
          </p:cNvPr>
          <p:cNvSpPr>
            <a:spLocks noGrp="1"/>
          </p:cNvSpPr>
          <p:nvPr>
            <p:ph idx="26" hasCustomPrompt="1"/>
          </p:nvPr>
        </p:nvSpPr>
        <p:spPr>
          <a:xfrm>
            <a:off x="373720" y="560181"/>
            <a:ext cx="3161451" cy="1464983"/>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Tamaño</a:t>
            </a:r>
            <a:r>
              <a:rPr lang="en-US"/>
              <a:t> 28</a:t>
            </a:r>
          </a:p>
        </p:txBody>
      </p:sp>
      <p:sp>
        <p:nvSpPr>
          <p:cNvPr id="8" name="Text Placeholder 22">
            <a:extLst>
              <a:ext uri="{FF2B5EF4-FFF2-40B4-BE49-F238E27FC236}">
                <a16:creationId xmlns:a16="http://schemas.microsoft.com/office/drawing/2014/main" id="{2E828EA8-8926-E466-3E5C-72466F3CFC44}"/>
              </a:ext>
            </a:extLst>
          </p:cNvPr>
          <p:cNvSpPr>
            <a:spLocks noGrp="1"/>
          </p:cNvSpPr>
          <p:nvPr>
            <p:ph type="body" sz="quarter" idx="10" hasCustomPrompt="1"/>
          </p:nvPr>
        </p:nvSpPr>
        <p:spPr>
          <a:xfrm>
            <a:off x="494138" y="2780508"/>
            <a:ext cx="3041033" cy="3141663"/>
          </a:xfrm>
          <a:prstGeom prst="rect">
            <a:avLst/>
          </a:prstGeom>
        </p:spPr>
        <p:txBody>
          <a:bodyPr/>
          <a:lstStyle>
            <a:lvl1pPr marL="0" indent="0">
              <a:lnSpc>
                <a:spcPct val="140000"/>
              </a:lnSpc>
              <a:buClr>
                <a:schemeClr val="accent1"/>
              </a:buClr>
              <a:buFont typeface="System Font Regular"/>
              <a:buNone/>
              <a:defRPr sz="105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3" name="Text Placeholder 3">
            <a:extLst>
              <a:ext uri="{FF2B5EF4-FFF2-40B4-BE49-F238E27FC236}">
                <a16:creationId xmlns:a16="http://schemas.microsoft.com/office/drawing/2014/main" id="{EF16B9CC-ACEB-2595-C1F1-94E59F24E779}"/>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600081952"/>
      </p:ext>
    </p:extLst>
  </p:cSld>
  <p:clrMapOvr>
    <a:masterClrMapping/>
  </p:clrMapOvr>
  <p:extLst>
    <p:ext uri="{DCECCB84-F9BA-43D5-87BE-67443E8EF086}">
      <p15:sldGuideLst xmlns:p15="http://schemas.microsoft.com/office/powerpoint/2012/main">
        <p15:guide id="1" pos="5120">
          <p15:clr>
            <a:srgbClr val="FBAE40"/>
          </p15:clr>
        </p15:guide>
        <p15:guide id="2" pos="7025">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ulos + Texto + 3 Iconos + Fotos">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5788C53-BB6A-84C9-9F4D-00E18AFFCE77}"/>
              </a:ext>
            </a:extLst>
          </p:cNvPr>
          <p:cNvSpPr>
            <a:spLocks/>
          </p:cNvSpPr>
          <p:nvPr userDrawn="1"/>
        </p:nvSpPr>
        <p:spPr>
          <a:xfrm>
            <a:off x="3747813" y="549275"/>
            <a:ext cx="2691687" cy="5759450"/>
          </a:xfrm>
          <a:prstGeom prst="rect">
            <a:avLst/>
          </a:prstGeom>
          <a:solidFill>
            <a:schemeClr val="tx2">
              <a:lumMod val="20000"/>
              <a:lumOff val="80000"/>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8" name="Rectangle 7">
            <a:extLst>
              <a:ext uri="{FF2B5EF4-FFF2-40B4-BE49-F238E27FC236}">
                <a16:creationId xmlns:a16="http://schemas.microsoft.com/office/drawing/2014/main" id="{4819D177-0254-33BC-516B-DD6191B64342}"/>
              </a:ext>
            </a:extLst>
          </p:cNvPr>
          <p:cNvSpPr>
            <a:spLocks/>
          </p:cNvSpPr>
          <p:nvPr userDrawn="1"/>
        </p:nvSpPr>
        <p:spPr>
          <a:xfrm>
            <a:off x="9128834" y="549275"/>
            <a:ext cx="2691687" cy="5759450"/>
          </a:xfrm>
          <a:prstGeom prst="rect">
            <a:avLst/>
          </a:prstGeom>
          <a:solidFill>
            <a:schemeClr val="tx2">
              <a:lumMod val="20000"/>
              <a:lumOff val="80000"/>
              <a:alpha val="5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17" name="Picture Placeholder 8">
            <a:extLst>
              <a:ext uri="{FF2B5EF4-FFF2-40B4-BE49-F238E27FC236}">
                <a16:creationId xmlns:a16="http://schemas.microsoft.com/office/drawing/2014/main" id="{0A401B18-C838-FBAD-D6FA-B03855DFD336}"/>
              </a:ext>
            </a:extLst>
          </p:cNvPr>
          <p:cNvSpPr>
            <a:spLocks noGrp="1"/>
          </p:cNvSpPr>
          <p:nvPr>
            <p:ph type="pic" sz="quarter" idx="17" hasCustomPrompt="1"/>
          </p:nvPr>
        </p:nvSpPr>
        <p:spPr>
          <a:xfrm>
            <a:off x="3756733" y="3467144"/>
            <a:ext cx="2685115" cy="2841583"/>
          </a:xfrm>
          <a:prstGeom prst="rect">
            <a:avLst/>
          </a:prstGeom>
        </p:spPr>
        <p:txBody>
          <a:bodyPr/>
          <a:lstStyle>
            <a:lvl1pPr marL="0" indent="0">
              <a:buNone/>
              <a:defRPr sz="900"/>
            </a:lvl1pPr>
          </a:lstStyle>
          <a:p>
            <a:r>
              <a:rPr lang="en-CL"/>
              <a:t>Icon</a:t>
            </a:r>
          </a:p>
        </p:txBody>
      </p:sp>
      <p:sp>
        <p:nvSpPr>
          <p:cNvPr id="18" name="Text Placeholder 16">
            <a:extLst>
              <a:ext uri="{FF2B5EF4-FFF2-40B4-BE49-F238E27FC236}">
                <a16:creationId xmlns:a16="http://schemas.microsoft.com/office/drawing/2014/main" id="{3AD8DF89-57A7-DDCE-7F91-EB23E732229C}"/>
              </a:ext>
            </a:extLst>
          </p:cNvPr>
          <p:cNvSpPr>
            <a:spLocks noGrp="1"/>
          </p:cNvSpPr>
          <p:nvPr>
            <p:ph type="body" sz="quarter" idx="19" hasCustomPrompt="1"/>
          </p:nvPr>
        </p:nvSpPr>
        <p:spPr>
          <a:xfrm>
            <a:off x="4005941" y="760828"/>
            <a:ext cx="2306639" cy="2518247"/>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0" name="Text Placeholder 16">
            <a:extLst>
              <a:ext uri="{FF2B5EF4-FFF2-40B4-BE49-F238E27FC236}">
                <a16:creationId xmlns:a16="http://schemas.microsoft.com/office/drawing/2014/main" id="{65B1DAA3-1461-12F2-0E28-B90D4A1AFBC9}"/>
              </a:ext>
            </a:extLst>
          </p:cNvPr>
          <p:cNvSpPr>
            <a:spLocks noGrp="1"/>
          </p:cNvSpPr>
          <p:nvPr>
            <p:ph type="body" sz="quarter" idx="21" hasCustomPrompt="1"/>
          </p:nvPr>
        </p:nvSpPr>
        <p:spPr>
          <a:xfrm>
            <a:off x="6634840" y="3539654"/>
            <a:ext cx="2306639" cy="2518247"/>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2" name="Text Placeholder 16">
            <a:extLst>
              <a:ext uri="{FF2B5EF4-FFF2-40B4-BE49-F238E27FC236}">
                <a16:creationId xmlns:a16="http://schemas.microsoft.com/office/drawing/2014/main" id="{8A2CAA98-FD85-4CDD-BB4B-B0E2F8F21255}"/>
              </a:ext>
            </a:extLst>
          </p:cNvPr>
          <p:cNvSpPr>
            <a:spLocks noGrp="1"/>
          </p:cNvSpPr>
          <p:nvPr>
            <p:ph type="body" sz="quarter" idx="23" hasCustomPrompt="1"/>
          </p:nvPr>
        </p:nvSpPr>
        <p:spPr>
          <a:xfrm>
            <a:off x="9320890" y="760828"/>
            <a:ext cx="2306639" cy="2518247"/>
          </a:xfrm>
          <a:prstGeom prst="rect">
            <a:avLst/>
          </a:prstGeom>
        </p:spPr>
        <p:txBody>
          <a:bodyPr/>
          <a:lstStyle>
            <a:lvl1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2pPr>
            <a:lvl3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3pPr>
            <a:lvl4pPr marL="0" indent="0" algn="l" defTabSz="685800" rtl="0" eaLnBrk="1" latinLnBrk="0" hangingPunct="1">
              <a:lnSpc>
                <a:spcPct val="100000"/>
              </a:lnSpc>
              <a:spcBef>
                <a:spcPts val="750"/>
              </a:spcBef>
              <a:buClr>
                <a:schemeClr val="accent1"/>
              </a:buClr>
              <a:buFont typeface="Arial" panose="020B0604020202020204" pitchFamily="34" charset="0"/>
              <a:buNone/>
              <a:defRPr lang="en-US" sz="1050" kern="1200" dirty="0" smtClean="0">
                <a:solidFill>
                  <a:schemeClr val="tx1"/>
                </a:solidFill>
                <a:latin typeface="+mn-lt"/>
                <a:ea typeface="+mn-ea"/>
                <a:cs typeface="+mn-cs"/>
              </a:defRPr>
            </a:lvl4pPr>
            <a:lvl5pPr marL="0" indent="0" algn="l" defTabSz="685800" rtl="0" eaLnBrk="1" latinLnBrk="0" hangingPunct="1">
              <a:lnSpc>
                <a:spcPct val="100000"/>
              </a:lnSpc>
              <a:spcBef>
                <a:spcPts val="750"/>
              </a:spcBef>
              <a:buClr>
                <a:schemeClr val="accent1"/>
              </a:buClr>
              <a:buFont typeface="Arial" panose="020B0604020202020204" pitchFamily="34" charset="0"/>
              <a:buNone/>
              <a:defRPr lang="en-CL" sz="1050" kern="1200" dirty="0">
                <a:solidFill>
                  <a:schemeClr val="tx1"/>
                </a:solidFill>
                <a:latin typeface="+mn-lt"/>
                <a:ea typeface="+mn-ea"/>
                <a:cs typeface="+mn-cs"/>
              </a:defRPr>
            </a:lvl5pPr>
          </a:lstStyle>
          <a:p>
            <a:r>
              <a:rPr lang="es-ES_tradnl" sz="1050" err="1"/>
              <a:t>Insert</a:t>
            </a:r>
            <a:r>
              <a:rPr lang="es-ES_tradnl" sz="1050"/>
              <a:t> </a:t>
            </a:r>
            <a:r>
              <a:rPr lang="es-ES_tradnl" sz="1050" err="1"/>
              <a:t>text</a:t>
            </a:r>
            <a:r>
              <a:rPr lang="es-ES_tradnl" sz="1050"/>
              <a:t> </a:t>
            </a:r>
            <a:r>
              <a:rPr lang="es-ES_tradnl" sz="1050" err="1"/>
              <a:t>here</a:t>
            </a:r>
            <a:endParaRPr lang="es-ES_tradnl" sz="1050"/>
          </a:p>
        </p:txBody>
      </p:sp>
      <p:sp>
        <p:nvSpPr>
          <p:cNvPr id="2" name="Picture Placeholder 8">
            <a:extLst>
              <a:ext uri="{FF2B5EF4-FFF2-40B4-BE49-F238E27FC236}">
                <a16:creationId xmlns:a16="http://schemas.microsoft.com/office/drawing/2014/main" id="{812F1ED3-41F0-C27A-23B4-7AD26D6276DF}"/>
              </a:ext>
            </a:extLst>
          </p:cNvPr>
          <p:cNvSpPr>
            <a:spLocks noGrp="1"/>
          </p:cNvSpPr>
          <p:nvPr>
            <p:ph type="pic" sz="quarter" idx="24" hasCustomPrompt="1"/>
          </p:nvPr>
        </p:nvSpPr>
        <p:spPr>
          <a:xfrm>
            <a:off x="6464309" y="549276"/>
            <a:ext cx="2664527" cy="2897497"/>
          </a:xfrm>
          <a:prstGeom prst="rect">
            <a:avLst/>
          </a:prstGeom>
        </p:spPr>
        <p:txBody>
          <a:bodyPr/>
          <a:lstStyle>
            <a:lvl1pPr marL="0" indent="0">
              <a:buNone/>
              <a:defRPr sz="900"/>
            </a:lvl1pPr>
          </a:lstStyle>
          <a:p>
            <a:r>
              <a:rPr lang="en-CL"/>
              <a:t>Icon</a:t>
            </a:r>
          </a:p>
        </p:txBody>
      </p:sp>
      <p:sp>
        <p:nvSpPr>
          <p:cNvPr id="3" name="Picture Placeholder 8">
            <a:extLst>
              <a:ext uri="{FF2B5EF4-FFF2-40B4-BE49-F238E27FC236}">
                <a16:creationId xmlns:a16="http://schemas.microsoft.com/office/drawing/2014/main" id="{B20040FF-7E28-72D7-1323-2625C57436DB}"/>
              </a:ext>
            </a:extLst>
          </p:cNvPr>
          <p:cNvSpPr>
            <a:spLocks noGrp="1"/>
          </p:cNvSpPr>
          <p:nvPr>
            <p:ph type="pic" sz="quarter" idx="25" hasCustomPrompt="1"/>
          </p:nvPr>
        </p:nvSpPr>
        <p:spPr>
          <a:xfrm>
            <a:off x="9136256" y="3467144"/>
            <a:ext cx="2685115" cy="2841583"/>
          </a:xfrm>
          <a:prstGeom prst="rect">
            <a:avLst/>
          </a:prstGeom>
        </p:spPr>
        <p:txBody>
          <a:bodyPr/>
          <a:lstStyle>
            <a:lvl1pPr marL="0" indent="0">
              <a:buNone/>
              <a:defRPr sz="900"/>
            </a:lvl1pPr>
          </a:lstStyle>
          <a:p>
            <a:r>
              <a:rPr lang="en-CL"/>
              <a:t>Icon</a:t>
            </a:r>
          </a:p>
        </p:txBody>
      </p:sp>
      <p:cxnSp>
        <p:nvCxnSpPr>
          <p:cNvPr id="6" name="Straight Connector 5">
            <a:extLst>
              <a:ext uri="{FF2B5EF4-FFF2-40B4-BE49-F238E27FC236}">
                <a16:creationId xmlns:a16="http://schemas.microsoft.com/office/drawing/2014/main" id="{770F338F-71F0-40C9-E129-8C4D9F4E17BA}"/>
              </a:ext>
            </a:extLst>
          </p:cNvPr>
          <p:cNvCxnSpPr>
            <a:cxnSpLocks/>
          </p:cNvCxnSpPr>
          <p:nvPr userDrawn="1"/>
        </p:nvCxnSpPr>
        <p:spPr>
          <a:xfrm>
            <a:off x="382467" y="2780508"/>
            <a:ext cx="0" cy="3141663"/>
          </a:xfrm>
          <a:prstGeom prst="line">
            <a:avLst/>
          </a:prstGeom>
          <a:ln w="38100"/>
        </p:spPr>
        <p:style>
          <a:lnRef idx="2">
            <a:schemeClr val="accent1"/>
          </a:lnRef>
          <a:fillRef idx="0">
            <a:schemeClr val="accent1"/>
          </a:fillRef>
          <a:effectRef idx="1">
            <a:schemeClr val="accent1"/>
          </a:effectRef>
          <a:fontRef idx="minor">
            <a:schemeClr val="tx1"/>
          </a:fontRef>
        </p:style>
      </p:cxnSp>
      <p:sp>
        <p:nvSpPr>
          <p:cNvPr id="7" name="Text Placeholder 24">
            <a:extLst>
              <a:ext uri="{FF2B5EF4-FFF2-40B4-BE49-F238E27FC236}">
                <a16:creationId xmlns:a16="http://schemas.microsoft.com/office/drawing/2014/main" id="{E042F7BD-C7B9-3FB0-3CAC-35118E0C2113}"/>
              </a:ext>
            </a:extLst>
          </p:cNvPr>
          <p:cNvSpPr>
            <a:spLocks noGrp="1"/>
          </p:cNvSpPr>
          <p:nvPr>
            <p:ph type="body" sz="quarter" idx="36"/>
          </p:nvPr>
        </p:nvSpPr>
        <p:spPr>
          <a:xfrm>
            <a:off x="371475" y="2121967"/>
            <a:ext cx="3163888" cy="561739"/>
          </a:xfrm>
          <a:prstGeom prst="rect">
            <a:avLst/>
          </a:prstGeom>
        </p:spPr>
        <p:txBody>
          <a:bodyPr/>
          <a:lstStyle>
            <a:lvl1pPr marL="0" indent="0" algn="l" defTabSz="685800" rtl="0" eaLnBrk="1" latinLnBrk="0" hangingPunct="1">
              <a:lnSpc>
                <a:spcPct val="120000"/>
              </a:lnSpc>
              <a:spcBef>
                <a:spcPts val="750"/>
              </a:spcBef>
              <a:buFont typeface="Arial" panose="020B0604020202020204" pitchFamily="34" charset="0"/>
              <a:buNone/>
              <a:defRPr lang="en-US" sz="825"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stStyle>
          <a:p>
            <a:pPr lvl="0"/>
            <a:r>
              <a:rPr lang="en-US"/>
              <a:t>Click to edit Master text styles</a:t>
            </a:r>
          </a:p>
        </p:txBody>
      </p:sp>
      <p:sp>
        <p:nvSpPr>
          <p:cNvPr id="10" name="Content Placeholder 2">
            <a:extLst>
              <a:ext uri="{FF2B5EF4-FFF2-40B4-BE49-F238E27FC236}">
                <a16:creationId xmlns:a16="http://schemas.microsoft.com/office/drawing/2014/main" id="{4099FC57-3E01-A7C8-EE6A-E530273618E4}"/>
              </a:ext>
            </a:extLst>
          </p:cNvPr>
          <p:cNvSpPr>
            <a:spLocks noGrp="1"/>
          </p:cNvSpPr>
          <p:nvPr>
            <p:ph idx="26" hasCustomPrompt="1"/>
          </p:nvPr>
        </p:nvSpPr>
        <p:spPr>
          <a:xfrm>
            <a:off x="373720" y="560181"/>
            <a:ext cx="3161451" cy="1464983"/>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Tamaño</a:t>
            </a:r>
            <a:r>
              <a:rPr lang="en-US"/>
              <a:t> 28</a:t>
            </a:r>
          </a:p>
        </p:txBody>
      </p:sp>
      <p:sp>
        <p:nvSpPr>
          <p:cNvPr id="11" name="Text Placeholder 22">
            <a:extLst>
              <a:ext uri="{FF2B5EF4-FFF2-40B4-BE49-F238E27FC236}">
                <a16:creationId xmlns:a16="http://schemas.microsoft.com/office/drawing/2014/main" id="{041FCA65-FF67-3CFC-54B7-3872DB9032D2}"/>
              </a:ext>
            </a:extLst>
          </p:cNvPr>
          <p:cNvSpPr>
            <a:spLocks noGrp="1"/>
          </p:cNvSpPr>
          <p:nvPr>
            <p:ph type="body" sz="quarter" idx="10" hasCustomPrompt="1"/>
          </p:nvPr>
        </p:nvSpPr>
        <p:spPr>
          <a:xfrm>
            <a:off x="494138" y="2780508"/>
            <a:ext cx="3041033" cy="3141663"/>
          </a:xfrm>
          <a:prstGeom prst="rect">
            <a:avLst/>
          </a:prstGeom>
        </p:spPr>
        <p:txBody>
          <a:bodyPr/>
          <a:lstStyle>
            <a:lvl1pPr marL="0" indent="0">
              <a:lnSpc>
                <a:spcPct val="140000"/>
              </a:lnSpc>
              <a:buClr>
                <a:schemeClr val="accent1"/>
              </a:buClr>
              <a:buFont typeface="System Font Regular"/>
              <a:buNone/>
              <a:defRPr sz="105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5" name="Text Placeholder 3">
            <a:extLst>
              <a:ext uri="{FF2B5EF4-FFF2-40B4-BE49-F238E27FC236}">
                <a16:creationId xmlns:a16="http://schemas.microsoft.com/office/drawing/2014/main" id="{95FE22A1-4C5E-E5B8-7A75-FE31FD480CD2}"/>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798242037"/>
      </p:ext>
    </p:extLst>
  </p:cSld>
  <p:clrMapOvr>
    <a:masterClrMapping/>
  </p:clrMapOvr>
  <p:extLst>
    <p:ext uri="{DCECCB84-F9BA-43D5-87BE-67443E8EF086}">
      <p15:sldGuideLst xmlns:p15="http://schemas.microsoft.com/office/powerpoint/2012/main">
        <p15:guide id="1" pos="5120">
          <p15:clr>
            <a:srgbClr val="FBAE40"/>
          </p15:clr>
        </p15:guide>
        <p15:guide id="2" pos="4605">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Linea + Textos">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DBEFA26F-0D4F-F4C4-887D-B917E92E631F}"/>
              </a:ext>
            </a:extLst>
          </p:cNvPr>
          <p:cNvSpPr>
            <a:spLocks noGrp="1"/>
          </p:cNvSpPr>
          <p:nvPr>
            <p:ph sz="quarter" idx="11"/>
          </p:nvPr>
        </p:nvSpPr>
        <p:spPr>
          <a:xfrm>
            <a:off x="3757615" y="549277"/>
            <a:ext cx="8058148" cy="5580063"/>
          </a:xfrm>
          <a:prstGeom prst="rect">
            <a:avLst/>
          </a:prstGeom>
        </p:spPr>
        <p:txBody>
          <a:bodyPr/>
          <a:lstStyle>
            <a:lvl1pPr marL="0" indent="0">
              <a:buNone/>
              <a:defRPr sz="1200">
                <a:solidFill>
                  <a:schemeClr val="tx2"/>
                </a:solidFill>
              </a:defRPr>
            </a:lvl1pPr>
            <a:lvl2pPr>
              <a:defRPr sz="1050">
                <a:solidFill>
                  <a:schemeClr val="tx2"/>
                </a:solidFill>
              </a:defRPr>
            </a:lvl2pPr>
            <a:lvl3pPr>
              <a:defRPr sz="900">
                <a:solidFill>
                  <a:schemeClr val="tx2"/>
                </a:solidFill>
              </a:defRPr>
            </a:lvl3pPr>
            <a:lvl4pPr>
              <a:defRPr sz="825">
                <a:solidFill>
                  <a:schemeClr val="tx2"/>
                </a:solidFill>
              </a:defRPr>
            </a:lvl4pPr>
            <a:lvl5pPr>
              <a:defRPr sz="825">
                <a:solidFill>
                  <a:schemeClr val="tx2"/>
                </a:solidFill>
              </a:defRPr>
            </a:lvl5pPr>
          </a:lstStyle>
          <a:p>
            <a:pPr lvl="0"/>
            <a:endParaRPr lang="en-US"/>
          </a:p>
        </p:txBody>
      </p:sp>
      <p:cxnSp>
        <p:nvCxnSpPr>
          <p:cNvPr id="8" name="Straight Connector 7">
            <a:extLst>
              <a:ext uri="{FF2B5EF4-FFF2-40B4-BE49-F238E27FC236}">
                <a16:creationId xmlns:a16="http://schemas.microsoft.com/office/drawing/2014/main" id="{FBD096E8-A6C2-B302-9546-735558D7CC17}"/>
              </a:ext>
            </a:extLst>
          </p:cNvPr>
          <p:cNvCxnSpPr>
            <a:cxnSpLocks/>
          </p:cNvCxnSpPr>
          <p:nvPr userDrawn="1"/>
        </p:nvCxnSpPr>
        <p:spPr>
          <a:xfrm>
            <a:off x="382467" y="2780508"/>
            <a:ext cx="0" cy="3141663"/>
          </a:xfrm>
          <a:prstGeom prst="line">
            <a:avLst/>
          </a:prstGeom>
          <a:ln w="38100"/>
        </p:spPr>
        <p:style>
          <a:lnRef idx="2">
            <a:schemeClr val="accent1"/>
          </a:lnRef>
          <a:fillRef idx="0">
            <a:schemeClr val="accent1"/>
          </a:fillRef>
          <a:effectRef idx="1">
            <a:schemeClr val="accent1"/>
          </a:effectRef>
          <a:fontRef idx="minor">
            <a:schemeClr val="tx1"/>
          </a:fontRef>
        </p:style>
      </p:cxnSp>
      <p:sp>
        <p:nvSpPr>
          <p:cNvPr id="2" name="Text Placeholder 24">
            <a:extLst>
              <a:ext uri="{FF2B5EF4-FFF2-40B4-BE49-F238E27FC236}">
                <a16:creationId xmlns:a16="http://schemas.microsoft.com/office/drawing/2014/main" id="{259620B5-4837-944B-9859-E648F53255E7}"/>
              </a:ext>
            </a:extLst>
          </p:cNvPr>
          <p:cNvSpPr>
            <a:spLocks noGrp="1"/>
          </p:cNvSpPr>
          <p:nvPr>
            <p:ph type="body" sz="quarter" idx="36"/>
          </p:nvPr>
        </p:nvSpPr>
        <p:spPr>
          <a:xfrm>
            <a:off x="371475" y="2121967"/>
            <a:ext cx="3163888" cy="561739"/>
          </a:xfrm>
          <a:prstGeom prst="rect">
            <a:avLst/>
          </a:prstGeom>
        </p:spPr>
        <p:txBody>
          <a:bodyPr/>
          <a:lstStyle>
            <a:lvl1pPr marL="0" indent="0" algn="l" defTabSz="685800" rtl="0" eaLnBrk="1" latinLnBrk="0" hangingPunct="1">
              <a:lnSpc>
                <a:spcPct val="120000"/>
              </a:lnSpc>
              <a:spcBef>
                <a:spcPts val="750"/>
              </a:spcBef>
              <a:buFont typeface="Arial" panose="020B0604020202020204" pitchFamily="34" charset="0"/>
              <a:buNone/>
              <a:defRPr lang="en-US" sz="825"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2pPr>
            <a:lvl3pPr marL="0" indent="0" algn="l" defTabSz="685800" rtl="0" eaLnBrk="1" latinLnBrk="0" hangingPunct="1">
              <a:lnSpc>
                <a:spcPct val="120000"/>
              </a:lnSpc>
              <a:spcBef>
                <a:spcPts val="750"/>
              </a:spcBef>
              <a:buFont typeface="Arial" panose="020B0604020202020204" pitchFamily="34" charset="0"/>
              <a:buNone/>
              <a:defRPr lang="en-US" sz="900" kern="1200" dirty="0" smtClean="0">
                <a:solidFill>
                  <a:schemeClr val="tx2"/>
                </a:solidFill>
                <a:latin typeface="Open Sans" panose="020B0606030504020204" pitchFamily="34" charset="0"/>
                <a:ea typeface="Open Sans" panose="020B0606030504020204" pitchFamily="34" charset="0"/>
                <a:cs typeface="Open Sans" panose="020B0606030504020204" pitchFamily="34" charset="0"/>
              </a:defRPr>
            </a:lvl3pPr>
          </a:lstStyle>
          <a:p>
            <a:pPr lvl="0"/>
            <a:r>
              <a:rPr lang="en-US"/>
              <a:t>Click to edit Master text styles</a:t>
            </a:r>
          </a:p>
        </p:txBody>
      </p:sp>
      <p:sp>
        <p:nvSpPr>
          <p:cNvPr id="4" name="Content Placeholder 2">
            <a:extLst>
              <a:ext uri="{FF2B5EF4-FFF2-40B4-BE49-F238E27FC236}">
                <a16:creationId xmlns:a16="http://schemas.microsoft.com/office/drawing/2014/main" id="{4560B971-1B52-8A9C-E35F-93E91B110780}"/>
              </a:ext>
            </a:extLst>
          </p:cNvPr>
          <p:cNvSpPr>
            <a:spLocks noGrp="1"/>
          </p:cNvSpPr>
          <p:nvPr>
            <p:ph idx="26" hasCustomPrompt="1"/>
          </p:nvPr>
        </p:nvSpPr>
        <p:spPr>
          <a:xfrm>
            <a:off x="373720" y="560181"/>
            <a:ext cx="3161451" cy="1464983"/>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Tamaño</a:t>
            </a:r>
            <a:r>
              <a:rPr lang="en-US"/>
              <a:t> 28</a:t>
            </a:r>
          </a:p>
        </p:txBody>
      </p:sp>
      <p:sp>
        <p:nvSpPr>
          <p:cNvPr id="9" name="Text Placeholder 22">
            <a:extLst>
              <a:ext uri="{FF2B5EF4-FFF2-40B4-BE49-F238E27FC236}">
                <a16:creationId xmlns:a16="http://schemas.microsoft.com/office/drawing/2014/main" id="{3BB2CCED-45A4-A5D1-3E9B-CC895D51A3AC}"/>
              </a:ext>
            </a:extLst>
          </p:cNvPr>
          <p:cNvSpPr>
            <a:spLocks noGrp="1"/>
          </p:cNvSpPr>
          <p:nvPr>
            <p:ph type="body" sz="quarter" idx="10" hasCustomPrompt="1"/>
          </p:nvPr>
        </p:nvSpPr>
        <p:spPr>
          <a:xfrm>
            <a:off x="494138" y="2780508"/>
            <a:ext cx="3041033" cy="3141663"/>
          </a:xfrm>
          <a:prstGeom prst="rect">
            <a:avLst/>
          </a:prstGeom>
        </p:spPr>
        <p:txBody>
          <a:bodyPr/>
          <a:lstStyle>
            <a:lvl1pPr marL="0" indent="0">
              <a:lnSpc>
                <a:spcPct val="140000"/>
              </a:lnSpc>
              <a:buClr>
                <a:schemeClr val="accent1"/>
              </a:buClr>
              <a:buFont typeface="System Font Regular"/>
              <a:buNone/>
              <a:defRPr sz="1050" cap="none" baseline="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a:defRPr sz="900">
                <a:latin typeface="Open Sans" panose="020B0606030504020204" pitchFamily="34" charset="0"/>
                <a:ea typeface="Open Sans" panose="020B0606030504020204" pitchFamily="34" charset="0"/>
                <a:cs typeface="Open Sans" panose="020B0606030504020204" pitchFamily="34" charset="0"/>
              </a:defRPr>
            </a:lvl2pPr>
            <a:lvl3pPr>
              <a:defRPr sz="900">
                <a:latin typeface="Open Sans" panose="020B0606030504020204" pitchFamily="34" charset="0"/>
                <a:ea typeface="Open Sans" panose="020B0606030504020204" pitchFamily="34" charset="0"/>
                <a:cs typeface="Open Sans" panose="020B0606030504020204" pitchFamily="34" charset="0"/>
              </a:defRPr>
            </a:lvl3pPr>
            <a:lvl4pPr>
              <a:defRPr sz="900">
                <a:latin typeface="Open Sans" panose="020B0606030504020204" pitchFamily="34" charset="0"/>
                <a:ea typeface="Open Sans" panose="020B0606030504020204" pitchFamily="34" charset="0"/>
                <a:cs typeface="Open Sans" panose="020B0606030504020204" pitchFamily="34" charset="0"/>
              </a:defRPr>
            </a:lvl4pPr>
            <a:lvl5pPr>
              <a:defRPr sz="9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Cras </a:t>
            </a:r>
            <a:r>
              <a:rPr lang="en-US" err="1"/>
              <a:t>bibendum</a:t>
            </a:r>
            <a:r>
              <a:rPr lang="en-US"/>
              <a:t> </a:t>
            </a:r>
            <a:r>
              <a:rPr lang="en-US" err="1"/>
              <a:t>nisl</a:t>
            </a:r>
            <a:r>
              <a:rPr lang="en-US"/>
              <a:t> dui, </a:t>
            </a:r>
            <a:r>
              <a:rPr lang="en-US" err="1"/>
              <a:t>nec</a:t>
            </a:r>
            <a:r>
              <a:rPr lang="en-US"/>
              <a:t> </a:t>
            </a:r>
            <a:r>
              <a:rPr lang="en-US" err="1"/>
              <a:t>volutpat</a:t>
            </a:r>
            <a:r>
              <a:rPr lang="en-US"/>
              <a:t> </a:t>
            </a:r>
            <a:r>
              <a:rPr lang="en-US" err="1"/>
              <a:t>urna</a:t>
            </a:r>
            <a:r>
              <a:rPr lang="en-US"/>
              <a:t> </a:t>
            </a:r>
            <a:r>
              <a:rPr lang="en-US" err="1"/>
              <a:t>dapibus</a:t>
            </a:r>
            <a:r>
              <a:rPr lang="en-US"/>
              <a:t> vel</a:t>
            </a:r>
          </a:p>
        </p:txBody>
      </p:sp>
      <p:sp>
        <p:nvSpPr>
          <p:cNvPr id="3" name="Text Placeholder 3">
            <a:extLst>
              <a:ext uri="{FF2B5EF4-FFF2-40B4-BE49-F238E27FC236}">
                <a16:creationId xmlns:a16="http://schemas.microsoft.com/office/drawing/2014/main" id="{30934921-4DF4-2000-E3EF-0C42A088F45F}"/>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3837989156"/>
      </p:ext>
    </p:extLst>
  </p:cSld>
  <p:clrMapOvr>
    <a:masterClrMapping/>
  </p:clrMapOvr>
  <p:extLst>
    <p:ext uri="{DCECCB84-F9BA-43D5-87BE-67443E8EF086}">
      <p15:sldGuideLst xmlns:p15="http://schemas.microsoft.com/office/powerpoint/2012/main">
        <p15:guide id="1" pos="5120">
          <p15:clr>
            <a:srgbClr val="FBAE40"/>
          </p15:clr>
        </p15:guide>
        <p15:guide id="2" pos="4605">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conos 02">
    <p:spTree>
      <p:nvGrpSpPr>
        <p:cNvPr id="1" name=""/>
        <p:cNvGrpSpPr/>
        <p:nvPr/>
      </p:nvGrpSpPr>
      <p:grpSpPr>
        <a:xfrm>
          <a:off x="0" y="0"/>
          <a:ext cx="0" cy="0"/>
          <a:chOff x="0" y="0"/>
          <a:chExt cx="0" cy="0"/>
        </a:xfrm>
      </p:grpSpPr>
      <p:sp>
        <p:nvSpPr>
          <p:cNvPr id="2" name="Marcador de texto 2">
            <a:extLst>
              <a:ext uri="{FF2B5EF4-FFF2-40B4-BE49-F238E27FC236}">
                <a16:creationId xmlns:a16="http://schemas.microsoft.com/office/drawing/2014/main" id="{FDFBE053-EE83-7418-CA62-B055E057F661}"/>
              </a:ext>
            </a:extLst>
          </p:cNvPr>
          <p:cNvSpPr>
            <a:spLocks noGrp="1"/>
          </p:cNvSpPr>
          <p:nvPr>
            <p:ph type="body" idx="11"/>
          </p:nvPr>
        </p:nvSpPr>
        <p:spPr>
          <a:xfrm>
            <a:off x="375452" y="3650808"/>
            <a:ext cx="1900691" cy="774917"/>
          </a:xfrm>
          <a:prstGeom prst="rect">
            <a:avLst/>
          </a:prstGeom>
        </p:spPr>
        <p:txBody>
          <a:bodyPr anchor="t">
            <a:normAutofit/>
          </a:bodyPr>
          <a:lstStyle>
            <a:lvl1pPr marL="0" indent="0" algn="ctr">
              <a:lnSpc>
                <a:spcPts val="1440"/>
              </a:lnSpc>
              <a:spcBef>
                <a:spcPts val="0"/>
              </a:spcBef>
              <a:buNone/>
              <a:defRPr sz="1050" b="0" u="none">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Haga clic para modificar los estilos de texto del patrón</a:t>
            </a:r>
          </a:p>
        </p:txBody>
      </p:sp>
      <p:sp>
        <p:nvSpPr>
          <p:cNvPr id="4" name="Marcador de texto 2">
            <a:extLst>
              <a:ext uri="{FF2B5EF4-FFF2-40B4-BE49-F238E27FC236}">
                <a16:creationId xmlns:a16="http://schemas.microsoft.com/office/drawing/2014/main" id="{625D0F9C-3767-4D7A-81AE-9F98F35F713C}"/>
              </a:ext>
            </a:extLst>
          </p:cNvPr>
          <p:cNvSpPr>
            <a:spLocks noGrp="1"/>
          </p:cNvSpPr>
          <p:nvPr>
            <p:ph type="body" idx="12" hasCustomPrompt="1"/>
          </p:nvPr>
        </p:nvSpPr>
        <p:spPr>
          <a:xfrm>
            <a:off x="375449" y="3186101"/>
            <a:ext cx="1900691" cy="256737"/>
          </a:xfrm>
          <a:prstGeom prst="rect">
            <a:avLst/>
          </a:prstGeom>
        </p:spPr>
        <p:txBody>
          <a:bodyPr anchor="t">
            <a:spAutoFit/>
          </a:bodyPr>
          <a:lstStyle>
            <a:lvl1pPr marL="0" indent="0" algn="ctr">
              <a:lnSpc>
                <a:spcPts val="1440"/>
              </a:lnSpc>
              <a:spcBef>
                <a:spcPts val="0"/>
              </a:spcBef>
              <a:buNone/>
              <a:defRPr sz="900" b="1" u="none" spc="225">
                <a:solidFill>
                  <a:schemeClr val="accent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TITULO</a:t>
            </a:r>
          </a:p>
        </p:txBody>
      </p:sp>
      <p:sp>
        <p:nvSpPr>
          <p:cNvPr id="9" name="Marcador de texto 2">
            <a:extLst>
              <a:ext uri="{FF2B5EF4-FFF2-40B4-BE49-F238E27FC236}">
                <a16:creationId xmlns:a16="http://schemas.microsoft.com/office/drawing/2014/main" id="{CD06DC1A-8036-CC91-2A28-EEB257D0CD4B}"/>
              </a:ext>
            </a:extLst>
          </p:cNvPr>
          <p:cNvSpPr>
            <a:spLocks noGrp="1"/>
          </p:cNvSpPr>
          <p:nvPr>
            <p:ph type="body" idx="42"/>
          </p:nvPr>
        </p:nvSpPr>
        <p:spPr>
          <a:xfrm>
            <a:off x="371475" y="4964707"/>
            <a:ext cx="11449051" cy="774917"/>
          </a:xfrm>
          <a:prstGeom prst="rect">
            <a:avLst/>
          </a:prstGeom>
        </p:spPr>
        <p:txBody>
          <a:bodyPr anchor="t">
            <a:normAutofit/>
          </a:bodyPr>
          <a:lstStyle>
            <a:lvl1pPr marL="0" indent="0" algn="ctr">
              <a:lnSpc>
                <a:spcPts val="1440"/>
              </a:lnSpc>
              <a:spcBef>
                <a:spcPts val="0"/>
              </a:spcBef>
              <a:buNone/>
              <a:defRPr sz="1050" b="0" u="none">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Haga clic para modificar los estilos de texto del patrón</a:t>
            </a:r>
          </a:p>
        </p:txBody>
      </p:sp>
      <p:sp>
        <p:nvSpPr>
          <p:cNvPr id="10" name="Marcador de texto 2">
            <a:extLst>
              <a:ext uri="{FF2B5EF4-FFF2-40B4-BE49-F238E27FC236}">
                <a16:creationId xmlns:a16="http://schemas.microsoft.com/office/drawing/2014/main" id="{7671197D-B55B-C9B6-B010-9D9F7C235D33}"/>
              </a:ext>
            </a:extLst>
          </p:cNvPr>
          <p:cNvSpPr>
            <a:spLocks noGrp="1"/>
          </p:cNvSpPr>
          <p:nvPr>
            <p:ph type="body" idx="43"/>
          </p:nvPr>
        </p:nvSpPr>
        <p:spPr>
          <a:xfrm>
            <a:off x="371475" y="5794032"/>
            <a:ext cx="11449051" cy="328246"/>
          </a:xfrm>
          <a:prstGeom prst="rect">
            <a:avLst/>
          </a:prstGeom>
        </p:spPr>
        <p:txBody>
          <a:bodyPr anchor="t">
            <a:normAutofit/>
          </a:bodyPr>
          <a:lstStyle>
            <a:lvl1pPr marL="0" indent="0" algn="ctr">
              <a:lnSpc>
                <a:spcPts val="1440"/>
              </a:lnSpc>
              <a:spcBef>
                <a:spcPts val="0"/>
              </a:spcBef>
              <a:buNone/>
              <a:defRPr sz="788" b="0" u="none">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Haga clic para modificar los estilos de texto del patrón</a:t>
            </a:r>
          </a:p>
        </p:txBody>
      </p:sp>
      <p:sp>
        <p:nvSpPr>
          <p:cNvPr id="11" name="Marcador de texto 2">
            <a:extLst>
              <a:ext uri="{FF2B5EF4-FFF2-40B4-BE49-F238E27FC236}">
                <a16:creationId xmlns:a16="http://schemas.microsoft.com/office/drawing/2014/main" id="{A1BA680C-C94F-3CA6-2B9C-9401C3DE827A}"/>
              </a:ext>
            </a:extLst>
          </p:cNvPr>
          <p:cNvSpPr>
            <a:spLocks noGrp="1"/>
          </p:cNvSpPr>
          <p:nvPr>
            <p:ph type="body" idx="44"/>
          </p:nvPr>
        </p:nvSpPr>
        <p:spPr>
          <a:xfrm>
            <a:off x="2761548" y="3650808"/>
            <a:ext cx="1900691" cy="774917"/>
          </a:xfrm>
          <a:prstGeom prst="rect">
            <a:avLst/>
          </a:prstGeom>
        </p:spPr>
        <p:txBody>
          <a:bodyPr anchor="t">
            <a:normAutofit/>
          </a:bodyPr>
          <a:lstStyle>
            <a:lvl1pPr marL="0" indent="0" algn="ctr">
              <a:lnSpc>
                <a:spcPts val="1440"/>
              </a:lnSpc>
              <a:spcBef>
                <a:spcPts val="0"/>
              </a:spcBef>
              <a:buNone/>
              <a:defRPr sz="1050" b="0" u="none">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Haga clic para modificar los estilos de texto del patrón</a:t>
            </a:r>
          </a:p>
        </p:txBody>
      </p:sp>
      <p:sp>
        <p:nvSpPr>
          <p:cNvPr id="13" name="Marcador de texto 2">
            <a:extLst>
              <a:ext uri="{FF2B5EF4-FFF2-40B4-BE49-F238E27FC236}">
                <a16:creationId xmlns:a16="http://schemas.microsoft.com/office/drawing/2014/main" id="{F241C0AE-AED8-F734-875A-21D4FB5EF45F}"/>
              </a:ext>
            </a:extLst>
          </p:cNvPr>
          <p:cNvSpPr>
            <a:spLocks noGrp="1"/>
          </p:cNvSpPr>
          <p:nvPr>
            <p:ph type="body" idx="45" hasCustomPrompt="1"/>
          </p:nvPr>
        </p:nvSpPr>
        <p:spPr>
          <a:xfrm>
            <a:off x="2761548" y="3186101"/>
            <a:ext cx="1900691" cy="256737"/>
          </a:xfrm>
          <a:prstGeom prst="rect">
            <a:avLst/>
          </a:prstGeom>
        </p:spPr>
        <p:txBody>
          <a:bodyPr anchor="t">
            <a:spAutoFit/>
          </a:bodyPr>
          <a:lstStyle>
            <a:lvl1pPr marL="0" indent="0" algn="ctr">
              <a:lnSpc>
                <a:spcPts val="1440"/>
              </a:lnSpc>
              <a:spcBef>
                <a:spcPts val="0"/>
              </a:spcBef>
              <a:buNone/>
              <a:defRPr sz="900" b="1" u="none" spc="225">
                <a:solidFill>
                  <a:schemeClr val="accent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TITULO</a:t>
            </a:r>
          </a:p>
        </p:txBody>
      </p:sp>
      <p:sp>
        <p:nvSpPr>
          <p:cNvPr id="15" name="Marcador de texto 2">
            <a:extLst>
              <a:ext uri="{FF2B5EF4-FFF2-40B4-BE49-F238E27FC236}">
                <a16:creationId xmlns:a16="http://schemas.microsoft.com/office/drawing/2014/main" id="{78C6B1C8-48ED-FE2F-77C2-28181BBFCB2F}"/>
              </a:ext>
            </a:extLst>
          </p:cNvPr>
          <p:cNvSpPr>
            <a:spLocks noGrp="1"/>
          </p:cNvSpPr>
          <p:nvPr>
            <p:ph type="body" idx="47"/>
          </p:nvPr>
        </p:nvSpPr>
        <p:spPr>
          <a:xfrm>
            <a:off x="5147644" y="3650808"/>
            <a:ext cx="1900691" cy="774917"/>
          </a:xfrm>
          <a:prstGeom prst="rect">
            <a:avLst/>
          </a:prstGeom>
        </p:spPr>
        <p:txBody>
          <a:bodyPr anchor="t">
            <a:normAutofit/>
          </a:bodyPr>
          <a:lstStyle>
            <a:lvl1pPr marL="0" indent="0" algn="ctr">
              <a:lnSpc>
                <a:spcPts val="1440"/>
              </a:lnSpc>
              <a:spcBef>
                <a:spcPts val="0"/>
              </a:spcBef>
              <a:buNone/>
              <a:defRPr sz="1050" b="0" u="none">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Haga clic para modificar los estilos de texto del patrón</a:t>
            </a:r>
          </a:p>
        </p:txBody>
      </p:sp>
      <p:sp>
        <p:nvSpPr>
          <p:cNvPr id="16" name="Marcador de texto 2">
            <a:extLst>
              <a:ext uri="{FF2B5EF4-FFF2-40B4-BE49-F238E27FC236}">
                <a16:creationId xmlns:a16="http://schemas.microsoft.com/office/drawing/2014/main" id="{AB89E8F5-AF39-21B3-E81C-F798A91441E4}"/>
              </a:ext>
            </a:extLst>
          </p:cNvPr>
          <p:cNvSpPr>
            <a:spLocks noGrp="1"/>
          </p:cNvSpPr>
          <p:nvPr>
            <p:ph type="body" idx="48" hasCustomPrompt="1"/>
          </p:nvPr>
        </p:nvSpPr>
        <p:spPr>
          <a:xfrm>
            <a:off x="5147644" y="3186101"/>
            <a:ext cx="1900691" cy="256737"/>
          </a:xfrm>
          <a:prstGeom prst="rect">
            <a:avLst/>
          </a:prstGeom>
        </p:spPr>
        <p:txBody>
          <a:bodyPr anchor="t">
            <a:spAutoFit/>
          </a:bodyPr>
          <a:lstStyle>
            <a:lvl1pPr marL="0" indent="0" algn="ctr">
              <a:lnSpc>
                <a:spcPts val="1440"/>
              </a:lnSpc>
              <a:spcBef>
                <a:spcPts val="0"/>
              </a:spcBef>
              <a:buNone/>
              <a:defRPr sz="900" b="1" u="none" spc="225">
                <a:solidFill>
                  <a:schemeClr val="accent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TITULO</a:t>
            </a:r>
          </a:p>
        </p:txBody>
      </p:sp>
      <p:sp>
        <p:nvSpPr>
          <p:cNvPr id="18" name="Marcador de texto 2">
            <a:extLst>
              <a:ext uri="{FF2B5EF4-FFF2-40B4-BE49-F238E27FC236}">
                <a16:creationId xmlns:a16="http://schemas.microsoft.com/office/drawing/2014/main" id="{B1613735-F005-78A7-C350-49B027768F44}"/>
              </a:ext>
            </a:extLst>
          </p:cNvPr>
          <p:cNvSpPr>
            <a:spLocks noGrp="1"/>
          </p:cNvSpPr>
          <p:nvPr>
            <p:ph type="body" idx="50"/>
          </p:nvPr>
        </p:nvSpPr>
        <p:spPr>
          <a:xfrm>
            <a:off x="7533740" y="3650808"/>
            <a:ext cx="1900691" cy="774917"/>
          </a:xfrm>
          <a:prstGeom prst="rect">
            <a:avLst/>
          </a:prstGeom>
        </p:spPr>
        <p:txBody>
          <a:bodyPr anchor="t">
            <a:normAutofit/>
          </a:bodyPr>
          <a:lstStyle>
            <a:lvl1pPr marL="0" indent="0" algn="ctr">
              <a:lnSpc>
                <a:spcPts val="1440"/>
              </a:lnSpc>
              <a:spcBef>
                <a:spcPts val="0"/>
              </a:spcBef>
              <a:buNone/>
              <a:defRPr sz="1050" b="0" u="none">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Haga clic para modificar los estilos de texto del patrón</a:t>
            </a:r>
          </a:p>
        </p:txBody>
      </p:sp>
      <p:sp>
        <p:nvSpPr>
          <p:cNvPr id="19" name="Marcador de texto 2">
            <a:extLst>
              <a:ext uri="{FF2B5EF4-FFF2-40B4-BE49-F238E27FC236}">
                <a16:creationId xmlns:a16="http://schemas.microsoft.com/office/drawing/2014/main" id="{BEF7F1BA-B933-5CB5-07CC-DF25976689C0}"/>
              </a:ext>
            </a:extLst>
          </p:cNvPr>
          <p:cNvSpPr>
            <a:spLocks noGrp="1"/>
          </p:cNvSpPr>
          <p:nvPr>
            <p:ph type="body" idx="51" hasCustomPrompt="1"/>
          </p:nvPr>
        </p:nvSpPr>
        <p:spPr>
          <a:xfrm>
            <a:off x="7533740" y="3186101"/>
            <a:ext cx="1900691" cy="256737"/>
          </a:xfrm>
          <a:prstGeom prst="rect">
            <a:avLst/>
          </a:prstGeom>
        </p:spPr>
        <p:txBody>
          <a:bodyPr anchor="t">
            <a:spAutoFit/>
          </a:bodyPr>
          <a:lstStyle>
            <a:lvl1pPr marL="0" indent="0" algn="ctr">
              <a:lnSpc>
                <a:spcPts val="1440"/>
              </a:lnSpc>
              <a:spcBef>
                <a:spcPts val="0"/>
              </a:spcBef>
              <a:buNone/>
              <a:defRPr sz="900" b="1" u="none" spc="225">
                <a:solidFill>
                  <a:schemeClr val="accent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TITULO</a:t>
            </a:r>
          </a:p>
        </p:txBody>
      </p:sp>
      <p:sp>
        <p:nvSpPr>
          <p:cNvPr id="21" name="Marcador de texto 2">
            <a:extLst>
              <a:ext uri="{FF2B5EF4-FFF2-40B4-BE49-F238E27FC236}">
                <a16:creationId xmlns:a16="http://schemas.microsoft.com/office/drawing/2014/main" id="{69DD797D-8DD9-3D01-DBCE-D0A03F49D535}"/>
              </a:ext>
            </a:extLst>
          </p:cNvPr>
          <p:cNvSpPr>
            <a:spLocks noGrp="1"/>
          </p:cNvSpPr>
          <p:nvPr>
            <p:ph type="body" idx="53"/>
          </p:nvPr>
        </p:nvSpPr>
        <p:spPr>
          <a:xfrm>
            <a:off x="9919836" y="3650808"/>
            <a:ext cx="1900691" cy="774917"/>
          </a:xfrm>
          <a:prstGeom prst="rect">
            <a:avLst/>
          </a:prstGeom>
        </p:spPr>
        <p:txBody>
          <a:bodyPr anchor="t">
            <a:normAutofit/>
          </a:bodyPr>
          <a:lstStyle>
            <a:lvl1pPr marL="0" indent="0" algn="ctr">
              <a:lnSpc>
                <a:spcPts val="1440"/>
              </a:lnSpc>
              <a:spcBef>
                <a:spcPts val="0"/>
              </a:spcBef>
              <a:buNone/>
              <a:defRPr sz="1050" b="0" u="none">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Haga clic para modificar los estilos de texto del patrón</a:t>
            </a:r>
          </a:p>
        </p:txBody>
      </p:sp>
      <p:sp>
        <p:nvSpPr>
          <p:cNvPr id="22" name="Marcador de texto 2">
            <a:extLst>
              <a:ext uri="{FF2B5EF4-FFF2-40B4-BE49-F238E27FC236}">
                <a16:creationId xmlns:a16="http://schemas.microsoft.com/office/drawing/2014/main" id="{EB7E96A0-4CAF-B992-1E0C-2AD8D8561572}"/>
              </a:ext>
            </a:extLst>
          </p:cNvPr>
          <p:cNvSpPr>
            <a:spLocks noGrp="1"/>
          </p:cNvSpPr>
          <p:nvPr>
            <p:ph type="body" idx="54" hasCustomPrompt="1"/>
          </p:nvPr>
        </p:nvSpPr>
        <p:spPr>
          <a:xfrm>
            <a:off x="9919836" y="3186101"/>
            <a:ext cx="1900691" cy="256737"/>
          </a:xfrm>
          <a:prstGeom prst="rect">
            <a:avLst/>
          </a:prstGeom>
        </p:spPr>
        <p:txBody>
          <a:bodyPr anchor="t">
            <a:spAutoFit/>
          </a:bodyPr>
          <a:lstStyle>
            <a:lvl1pPr marL="0" indent="0" algn="ctr">
              <a:lnSpc>
                <a:spcPts val="1440"/>
              </a:lnSpc>
              <a:spcBef>
                <a:spcPts val="0"/>
              </a:spcBef>
              <a:buNone/>
              <a:defRPr sz="900" b="1" u="none" spc="225">
                <a:solidFill>
                  <a:schemeClr val="accent1"/>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s-MX"/>
              <a:t>TITULO</a:t>
            </a:r>
          </a:p>
        </p:txBody>
      </p:sp>
      <p:sp>
        <p:nvSpPr>
          <p:cNvPr id="28" name="Picture Placeholder 27">
            <a:extLst>
              <a:ext uri="{FF2B5EF4-FFF2-40B4-BE49-F238E27FC236}">
                <a16:creationId xmlns:a16="http://schemas.microsoft.com/office/drawing/2014/main" id="{884A804A-5672-C49B-6BEF-D620F55C3B55}"/>
              </a:ext>
            </a:extLst>
          </p:cNvPr>
          <p:cNvSpPr>
            <a:spLocks noGrp="1"/>
          </p:cNvSpPr>
          <p:nvPr>
            <p:ph type="pic" sz="quarter" idx="55"/>
          </p:nvPr>
        </p:nvSpPr>
        <p:spPr>
          <a:xfrm>
            <a:off x="1325796" y="2378003"/>
            <a:ext cx="690563" cy="690563"/>
          </a:xfrm>
          <a:prstGeom prst="rect">
            <a:avLst/>
          </a:prstGeom>
        </p:spPr>
        <p:txBody>
          <a:bodyPr/>
          <a:lstStyle>
            <a:lvl1pPr marL="0" indent="0">
              <a:buNone/>
              <a:defRPr sz="675"/>
            </a:lvl1pPr>
          </a:lstStyle>
          <a:p>
            <a:endParaRPr lang="en-CL"/>
          </a:p>
        </p:txBody>
      </p:sp>
      <p:sp>
        <p:nvSpPr>
          <p:cNvPr id="29" name="Picture Placeholder 27">
            <a:extLst>
              <a:ext uri="{FF2B5EF4-FFF2-40B4-BE49-F238E27FC236}">
                <a16:creationId xmlns:a16="http://schemas.microsoft.com/office/drawing/2014/main" id="{146059D9-719B-BDA6-BE57-F5525FA548B7}"/>
              </a:ext>
            </a:extLst>
          </p:cNvPr>
          <p:cNvSpPr>
            <a:spLocks noGrp="1"/>
          </p:cNvSpPr>
          <p:nvPr>
            <p:ph type="pic" sz="quarter" idx="56"/>
          </p:nvPr>
        </p:nvSpPr>
        <p:spPr>
          <a:xfrm>
            <a:off x="3366612" y="2378003"/>
            <a:ext cx="690563" cy="690563"/>
          </a:xfrm>
          <a:prstGeom prst="rect">
            <a:avLst/>
          </a:prstGeom>
        </p:spPr>
        <p:txBody>
          <a:bodyPr/>
          <a:lstStyle>
            <a:lvl1pPr marL="0" indent="0">
              <a:buNone/>
              <a:defRPr sz="675"/>
            </a:lvl1pPr>
          </a:lstStyle>
          <a:p>
            <a:endParaRPr lang="en-CL"/>
          </a:p>
        </p:txBody>
      </p:sp>
      <p:sp>
        <p:nvSpPr>
          <p:cNvPr id="30" name="Picture Placeholder 27">
            <a:extLst>
              <a:ext uri="{FF2B5EF4-FFF2-40B4-BE49-F238E27FC236}">
                <a16:creationId xmlns:a16="http://schemas.microsoft.com/office/drawing/2014/main" id="{DB590786-C7F5-95F0-7A77-E6AE38E00C8E}"/>
              </a:ext>
            </a:extLst>
          </p:cNvPr>
          <p:cNvSpPr>
            <a:spLocks noGrp="1"/>
          </p:cNvSpPr>
          <p:nvPr>
            <p:ph type="pic" sz="quarter" idx="57"/>
          </p:nvPr>
        </p:nvSpPr>
        <p:spPr>
          <a:xfrm>
            <a:off x="5752708" y="2378003"/>
            <a:ext cx="690563" cy="690563"/>
          </a:xfrm>
          <a:prstGeom prst="rect">
            <a:avLst/>
          </a:prstGeom>
        </p:spPr>
        <p:txBody>
          <a:bodyPr/>
          <a:lstStyle>
            <a:lvl1pPr marL="0" indent="0">
              <a:buNone/>
              <a:defRPr sz="675"/>
            </a:lvl1pPr>
          </a:lstStyle>
          <a:p>
            <a:endParaRPr lang="en-CL"/>
          </a:p>
        </p:txBody>
      </p:sp>
      <p:sp>
        <p:nvSpPr>
          <p:cNvPr id="31" name="Picture Placeholder 27">
            <a:extLst>
              <a:ext uri="{FF2B5EF4-FFF2-40B4-BE49-F238E27FC236}">
                <a16:creationId xmlns:a16="http://schemas.microsoft.com/office/drawing/2014/main" id="{750DA35B-1313-1A6D-FE34-7EDB6B1DB80D}"/>
              </a:ext>
            </a:extLst>
          </p:cNvPr>
          <p:cNvSpPr>
            <a:spLocks noGrp="1"/>
          </p:cNvSpPr>
          <p:nvPr>
            <p:ph type="pic" sz="quarter" idx="58"/>
          </p:nvPr>
        </p:nvSpPr>
        <p:spPr>
          <a:xfrm>
            <a:off x="8138804" y="2378003"/>
            <a:ext cx="690563" cy="690563"/>
          </a:xfrm>
          <a:prstGeom prst="rect">
            <a:avLst/>
          </a:prstGeom>
        </p:spPr>
        <p:txBody>
          <a:bodyPr/>
          <a:lstStyle>
            <a:lvl1pPr marL="0" indent="0">
              <a:buNone/>
              <a:defRPr sz="675"/>
            </a:lvl1pPr>
          </a:lstStyle>
          <a:p>
            <a:endParaRPr lang="en-CL"/>
          </a:p>
        </p:txBody>
      </p:sp>
      <p:sp>
        <p:nvSpPr>
          <p:cNvPr id="32" name="Picture Placeholder 27">
            <a:extLst>
              <a:ext uri="{FF2B5EF4-FFF2-40B4-BE49-F238E27FC236}">
                <a16:creationId xmlns:a16="http://schemas.microsoft.com/office/drawing/2014/main" id="{18ED6C43-86A2-958F-C881-B680EC99B64D}"/>
              </a:ext>
            </a:extLst>
          </p:cNvPr>
          <p:cNvSpPr>
            <a:spLocks noGrp="1"/>
          </p:cNvSpPr>
          <p:nvPr>
            <p:ph type="pic" sz="quarter" idx="59"/>
          </p:nvPr>
        </p:nvSpPr>
        <p:spPr>
          <a:xfrm>
            <a:off x="10524900" y="2378003"/>
            <a:ext cx="690563" cy="690563"/>
          </a:xfrm>
          <a:prstGeom prst="rect">
            <a:avLst/>
          </a:prstGeom>
        </p:spPr>
        <p:txBody>
          <a:bodyPr/>
          <a:lstStyle>
            <a:lvl1pPr marL="0" indent="0">
              <a:buNone/>
              <a:defRPr sz="675"/>
            </a:lvl1pPr>
          </a:lstStyle>
          <a:p>
            <a:endParaRPr lang="en-CL"/>
          </a:p>
        </p:txBody>
      </p:sp>
      <p:sp>
        <p:nvSpPr>
          <p:cNvPr id="5" name="Título 1">
            <a:extLst>
              <a:ext uri="{FF2B5EF4-FFF2-40B4-BE49-F238E27FC236}">
                <a16:creationId xmlns:a16="http://schemas.microsoft.com/office/drawing/2014/main" id="{A8B495B2-3312-FEDE-7CE5-EB87579FEFA2}"/>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12" name="Content Placeholder 2">
            <a:extLst>
              <a:ext uri="{FF2B5EF4-FFF2-40B4-BE49-F238E27FC236}">
                <a16:creationId xmlns:a16="http://schemas.microsoft.com/office/drawing/2014/main" id="{19C57021-DF46-D192-FEEE-83D64287B868}"/>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3" name="Text Placeholder 3">
            <a:extLst>
              <a:ext uri="{FF2B5EF4-FFF2-40B4-BE49-F238E27FC236}">
                <a16:creationId xmlns:a16="http://schemas.microsoft.com/office/drawing/2014/main" id="{393ABBE5-F023-4ED6-5955-C118BBA1682A}"/>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3870782950"/>
      </p:ext>
    </p:extLst>
  </p:cSld>
  <p:clrMapOvr>
    <a:masterClrMapping/>
  </p:clrMapOvr>
  <p:extLst>
    <p:ext uri="{DCECCB84-F9BA-43D5-87BE-67443E8EF086}">
      <p15:sldGuideLst xmlns:p15="http://schemas.microsoft.com/office/powerpoint/2012/main">
        <p15:guide id="1" pos="5120">
          <p15:clr>
            <a:srgbClr val="FBAE40"/>
          </p15:clr>
        </p15:guide>
        <p15:guide id="2" pos="4605">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olo títulos">
    <p:spTree>
      <p:nvGrpSpPr>
        <p:cNvPr id="1" name=""/>
        <p:cNvGrpSpPr/>
        <p:nvPr/>
      </p:nvGrpSpPr>
      <p:grpSpPr>
        <a:xfrm>
          <a:off x="0" y="0"/>
          <a:ext cx="0" cy="0"/>
          <a:chOff x="0" y="0"/>
          <a:chExt cx="0" cy="0"/>
        </a:xfrm>
      </p:grpSpPr>
      <p:sp>
        <p:nvSpPr>
          <p:cNvPr id="3" name="Título 1">
            <a:extLst>
              <a:ext uri="{FF2B5EF4-FFF2-40B4-BE49-F238E27FC236}">
                <a16:creationId xmlns:a16="http://schemas.microsoft.com/office/drawing/2014/main" id="{5EF85A29-3490-9140-2751-D5427D6CF96F}"/>
              </a:ext>
            </a:extLst>
          </p:cNvPr>
          <p:cNvSpPr>
            <a:spLocks noGrp="1"/>
          </p:cNvSpPr>
          <p:nvPr>
            <p:ph type="ctrTitle" hasCustomPrompt="1"/>
          </p:nvPr>
        </p:nvSpPr>
        <p:spPr>
          <a:xfrm>
            <a:off x="371473" y="1572297"/>
            <a:ext cx="11446803" cy="481474"/>
          </a:xfrm>
          <a:prstGeom prst="rect">
            <a:avLst/>
          </a:prstGeom>
        </p:spPr>
        <p:txBody>
          <a:bodyPr anchor="t"/>
          <a:lstStyle>
            <a:lvl1pPr>
              <a:defRPr lang="es-ES_tradnl" sz="7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pPr marL="0" lvl="0" indent="0">
              <a:lnSpc>
                <a:spcPct val="120000"/>
              </a:lnSpc>
              <a:spcBef>
                <a:spcPts val="750"/>
              </a:spcBef>
              <a:buFont typeface="Arial" panose="020B0604020202020204" pitchFamily="34" charset="0"/>
            </a:pPr>
            <a:r>
              <a:rPr lang="es-MX"/>
              <a:t>Insert text here</a:t>
            </a:r>
            <a:endParaRPr lang="es-ES_tradnl"/>
          </a:p>
        </p:txBody>
      </p:sp>
      <p:sp>
        <p:nvSpPr>
          <p:cNvPr id="4" name="Content Placeholder 2">
            <a:extLst>
              <a:ext uri="{FF2B5EF4-FFF2-40B4-BE49-F238E27FC236}">
                <a16:creationId xmlns:a16="http://schemas.microsoft.com/office/drawing/2014/main" id="{2CEBB014-9E01-3872-55CE-4AC8069BB106}"/>
              </a:ext>
            </a:extLst>
          </p:cNvPr>
          <p:cNvSpPr>
            <a:spLocks noGrp="1"/>
          </p:cNvSpPr>
          <p:nvPr>
            <p:ph idx="26" hasCustomPrompt="1"/>
          </p:nvPr>
        </p:nvSpPr>
        <p:spPr>
          <a:xfrm>
            <a:off x="373719" y="560180"/>
            <a:ext cx="11446807" cy="909136"/>
          </a:xfrm>
          <a:prstGeom prst="rect">
            <a:avLst/>
          </a:prstGeom>
        </p:spPr>
        <p:txBody>
          <a:bodyPr anchor="ctr"/>
          <a:lstStyle>
            <a:lvl1pPr marL="0" indent="0" algn="l">
              <a:lnSpc>
                <a:spcPct val="100000"/>
              </a:lnSpc>
              <a:buClr>
                <a:schemeClr val="accent1"/>
              </a:buClr>
              <a:buFont typeface="Arial" panose="020B0604020202020204" pitchFamily="34" charset="0"/>
              <a:buNone/>
              <a:defRPr sz="2100" b="1" spc="0" baseline="0">
                <a:solidFill>
                  <a:schemeClr val="tx2"/>
                </a:solidFill>
                <a:latin typeface="Open Sans Extrabold" panose="020B0606030504020204" pitchFamily="34" charset="0"/>
                <a:ea typeface="Open Sans Extrabold" panose="020B0606030504020204" pitchFamily="34" charset="0"/>
                <a:cs typeface="Open Sans Extrabold" panose="020B0606030504020204" pitchFamily="34" charset="0"/>
              </a:defRPr>
            </a:lvl1pPr>
            <a:lvl2pPr marL="514350" indent="-171450">
              <a:lnSpc>
                <a:spcPct val="140000"/>
              </a:lnSpc>
              <a:buClr>
                <a:schemeClr val="accent2"/>
              </a:buClr>
              <a:buFont typeface="System Font Regular"/>
              <a:buChar char="&gt;"/>
              <a:defRPr spc="8" baseline="0"/>
            </a:lvl2pPr>
            <a:lvl3pPr marL="857250" indent="-171450">
              <a:lnSpc>
                <a:spcPct val="140000"/>
              </a:lnSpc>
              <a:buClr>
                <a:schemeClr val="accent3"/>
              </a:buClr>
              <a:buFont typeface="Courier New" panose="02070309020205020404" pitchFamily="49" charset="0"/>
              <a:buChar char="o"/>
              <a:defRPr spc="8" baseline="0"/>
            </a:lvl3pPr>
            <a:lvl4pPr>
              <a:lnSpc>
                <a:spcPct val="140000"/>
              </a:lnSpc>
              <a:defRPr spc="8" baseline="0"/>
            </a:lvl4pPr>
            <a:lvl5pPr>
              <a:lnSpc>
                <a:spcPct val="140000"/>
              </a:lnSpc>
              <a:defRPr spc="8" baseline="0"/>
            </a:lvl5pPr>
          </a:lstStyle>
          <a:p>
            <a:pPr lvl="0"/>
            <a:r>
              <a:rPr lang="en-US" err="1"/>
              <a:t>Título</a:t>
            </a:r>
            <a:r>
              <a:rPr lang="en-US"/>
              <a:t> </a:t>
            </a:r>
            <a:r>
              <a:rPr lang="en-US" err="1"/>
              <a:t>en</a:t>
            </a:r>
            <a:r>
              <a:rPr lang="en-US"/>
              <a:t> </a:t>
            </a:r>
            <a:r>
              <a:rPr lang="en-US" err="1"/>
              <a:t>máximo</a:t>
            </a:r>
            <a:r>
              <a:rPr lang="en-US"/>
              <a:t> dos </a:t>
            </a:r>
            <a:r>
              <a:rPr lang="en-US" err="1"/>
              <a:t>lineas</a:t>
            </a:r>
            <a:r>
              <a:rPr lang="en-US"/>
              <a:t> </a:t>
            </a:r>
          </a:p>
          <a:p>
            <a:pPr lvl="0"/>
            <a:r>
              <a:rPr lang="en-US" err="1"/>
              <a:t>Tamaño</a:t>
            </a:r>
            <a:r>
              <a:rPr lang="en-US"/>
              <a:t> 28</a:t>
            </a:r>
          </a:p>
        </p:txBody>
      </p:sp>
      <p:sp>
        <p:nvSpPr>
          <p:cNvPr id="5" name="Text Placeholder 3">
            <a:extLst>
              <a:ext uri="{FF2B5EF4-FFF2-40B4-BE49-F238E27FC236}">
                <a16:creationId xmlns:a16="http://schemas.microsoft.com/office/drawing/2014/main" id="{A61A380B-2146-8900-7742-7F01CEC415BC}"/>
              </a:ext>
            </a:extLst>
          </p:cNvPr>
          <p:cNvSpPr>
            <a:spLocks noGrp="1"/>
          </p:cNvSpPr>
          <p:nvPr>
            <p:ph type="body" sz="quarter" idx="27" hasCustomPrompt="1"/>
          </p:nvPr>
        </p:nvSpPr>
        <p:spPr>
          <a:xfrm>
            <a:off x="6275389" y="114327"/>
            <a:ext cx="5542895" cy="211137"/>
          </a:xfrm>
          <a:prstGeom prst="rect">
            <a:avLst/>
          </a:prstGeom>
        </p:spPr>
        <p:txBody>
          <a:bodyPr/>
          <a:lstStyle>
            <a:lvl1pPr marL="0" indent="0" algn="r">
              <a:buNone/>
              <a:defRPr sz="600" b="0" i="0" spc="45" baseline="0">
                <a:solidFill>
                  <a:schemeClr val="tx1">
                    <a:lumMod val="65000"/>
                    <a:lumOff val="35000"/>
                  </a:schemeClr>
                </a:solidFill>
                <a:latin typeface="Open Sans" panose="020B0606030504020204" pitchFamily="34" charset="0"/>
                <a:ea typeface="Open Sans" panose="020B0606030504020204" pitchFamily="34" charset="0"/>
                <a:cs typeface="Open Sans" panose="020B0606030504020204" pitchFamily="34" charset="0"/>
              </a:defRPr>
            </a:lvl1pPr>
          </a:lstStyle>
          <a:p>
            <a:r>
              <a:rPr lang="es-CL"/>
              <a:t>INDICA ACÁ EN QUÉ PARTE DE LA PRESENTACIÓN ESTÁS</a:t>
            </a:r>
            <a:endParaRPr lang="en-CL"/>
          </a:p>
        </p:txBody>
      </p:sp>
    </p:spTree>
    <p:extLst>
      <p:ext uri="{BB962C8B-B14F-4D97-AF65-F5344CB8AC3E}">
        <p14:creationId xmlns:p14="http://schemas.microsoft.com/office/powerpoint/2010/main" val="3010402649"/>
      </p:ext>
    </p:extLst>
  </p:cSld>
  <p:clrMapOvr>
    <a:masterClrMapping/>
  </p:clrMapOvr>
  <p:extLst>
    <p:ext uri="{DCECCB84-F9BA-43D5-87BE-67443E8EF086}">
      <p15:sldGuideLst xmlns:p15="http://schemas.microsoft.com/office/powerpoint/2012/main">
        <p15:guide id="1" pos="5120">
          <p15:clr>
            <a:srgbClr val="FBAE40"/>
          </p15:clr>
        </p15:guide>
        <p15:guide id="2" pos="4605">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Final + Barra de negocios ">
    <p:bg>
      <p:bgPr>
        <a:solidFill>
          <a:schemeClr val="tx2"/>
        </a:solidFill>
        <a:effectLst/>
      </p:bgPr>
    </p:bg>
    <p:spTree>
      <p:nvGrpSpPr>
        <p:cNvPr id="1" name=""/>
        <p:cNvGrpSpPr/>
        <p:nvPr/>
      </p:nvGrpSpPr>
      <p:grpSpPr>
        <a:xfrm>
          <a:off x="0" y="0"/>
          <a:ext cx="0" cy="0"/>
          <a:chOff x="0" y="0"/>
          <a:chExt cx="0" cy="0"/>
        </a:xfrm>
      </p:grpSpPr>
      <p:pic>
        <p:nvPicPr>
          <p:cNvPr id="2" name="Imagen 11">
            <a:extLst>
              <a:ext uri="{FF2B5EF4-FFF2-40B4-BE49-F238E27FC236}">
                <a16:creationId xmlns:a16="http://schemas.microsoft.com/office/drawing/2014/main" id="{9993EEB6-6CE1-9AB9-AF41-406FBDB0A14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4256089" y="5866577"/>
            <a:ext cx="7772400" cy="525525"/>
          </a:xfrm>
          <a:prstGeom prst="rect">
            <a:avLst/>
          </a:prstGeom>
        </p:spPr>
      </p:pic>
    </p:spTree>
    <p:extLst>
      <p:ext uri="{BB962C8B-B14F-4D97-AF65-F5344CB8AC3E}">
        <p14:creationId xmlns:p14="http://schemas.microsoft.com/office/powerpoint/2010/main" val="1888039762"/>
      </p:ext>
    </p:extLst>
  </p:cSld>
  <p:clrMapOvr>
    <a:masterClrMapping/>
  </p:clrMapOvr>
  <p:extLst>
    <p:ext uri="{DCECCB84-F9BA-43D5-87BE-67443E8EF086}">
      <p15:sldGuideLst xmlns:p15="http://schemas.microsoft.com/office/powerpoint/2012/main">
        <p15:guide id="1" pos="5120">
          <p15:clr>
            <a:srgbClr val="FBAE40"/>
          </p15:clr>
        </p15:guide>
        <p15:guide id="2" pos="4605">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Final Logo Falabella">
    <p:bg>
      <p:bgPr>
        <a:solidFill>
          <a:schemeClr val="bg1"/>
        </a:solidFill>
        <a:effectLst/>
      </p:bgPr>
    </p:bg>
    <p:spTree>
      <p:nvGrpSpPr>
        <p:cNvPr id="1" name=""/>
        <p:cNvGrpSpPr/>
        <p:nvPr/>
      </p:nvGrpSpPr>
      <p:grpSpPr>
        <a:xfrm>
          <a:off x="0" y="0"/>
          <a:ext cx="0" cy="0"/>
          <a:chOff x="0" y="0"/>
          <a:chExt cx="0" cy="0"/>
        </a:xfrm>
      </p:grpSpPr>
      <p:pic>
        <p:nvPicPr>
          <p:cNvPr id="4" name="Imagen 9">
            <a:extLst>
              <a:ext uri="{FF2B5EF4-FFF2-40B4-BE49-F238E27FC236}">
                <a16:creationId xmlns:a16="http://schemas.microsoft.com/office/drawing/2014/main" id="{D50C5CAA-B15E-0061-CC43-7AB9621B44AA}"/>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l="-94" r="-94"/>
          <a:stretch/>
        </p:blipFill>
        <p:spPr>
          <a:xfrm>
            <a:off x="9446163" y="5947449"/>
            <a:ext cx="2374363" cy="363781"/>
          </a:xfrm>
          <a:prstGeom prst="rect">
            <a:avLst/>
          </a:prstGeom>
        </p:spPr>
      </p:pic>
    </p:spTree>
    <p:extLst>
      <p:ext uri="{BB962C8B-B14F-4D97-AF65-F5344CB8AC3E}">
        <p14:creationId xmlns:p14="http://schemas.microsoft.com/office/powerpoint/2010/main" val="3057346916"/>
      </p:ext>
    </p:extLst>
  </p:cSld>
  <p:clrMapOvr>
    <a:masterClrMapping/>
  </p:clrMapOvr>
  <p:extLst>
    <p:ext uri="{DCECCB84-F9BA-43D5-87BE-67443E8EF086}">
      <p15:sldGuideLst xmlns:p15="http://schemas.microsoft.com/office/powerpoint/2012/main">
        <p15:guide id="1" pos="5120">
          <p15:clr>
            <a:srgbClr val="FBAE40"/>
          </p15:clr>
        </p15:guide>
        <p15:guide id="2" pos="4605">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Indice 3 Temas">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B443AFD5-FA93-3D4C-1EDD-BF16B7CAE243}"/>
              </a:ext>
            </a:extLst>
          </p:cNvPr>
          <p:cNvSpPr>
            <a:spLocks noGrp="1"/>
          </p:cNvSpPr>
          <p:nvPr>
            <p:ph type="title" hasCustomPrompt="1"/>
          </p:nvPr>
        </p:nvSpPr>
        <p:spPr>
          <a:xfrm>
            <a:off x="363258" y="365513"/>
            <a:ext cx="3610031" cy="519916"/>
          </a:xfrm>
          <a:prstGeom prst="rect">
            <a:avLst/>
          </a:prstGeom>
        </p:spPr>
        <p:txBody>
          <a:bodyPr anchor="t"/>
          <a:lstStyle>
            <a:lvl1pPr>
              <a:defRPr sz="2700" b="0" spc="225">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CONTENIDOS</a:t>
            </a:r>
            <a:endParaRPr lang="en-CL"/>
          </a:p>
        </p:txBody>
      </p:sp>
      <p:sp>
        <p:nvSpPr>
          <p:cNvPr id="11" name="Text Placeholder 2">
            <a:extLst>
              <a:ext uri="{FF2B5EF4-FFF2-40B4-BE49-F238E27FC236}">
                <a16:creationId xmlns:a16="http://schemas.microsoft.com/office/drawing/2014/main" id="{BFD38140-5A0B-2EB2-B075-82A0C275500C}"/>
              </a:ext>
            </a:extLst>
          </p:cNvPr>
          <p:cNvSpPr>
            <a:spLocks noGrp="1"/>
          </p:cNvSpPr>
          <p:nvPr>
            <p:ph type="body" idx="12"/>
          </p:nvPr>
        </p:nvSpPr>
        <p:spPr>
          <a:xfrm>
            <a:off x="7359482" y="4680176"/>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12" name="Text Placeholder 2">
            <a:extLst>
              <a:ext uri="{FF2B5EF4-FFF2-40B4-BE49-F238E27FC236}">
                <a16:creationId xmlns:a16="http://schemas.microsoft.com/office/drawing/2014/main" id="{0BB6C6EA-A165-DDD8-E77F-D05EF096BC7E}"/>
              </a:ext>
            </a:extLst>
          </p:cNvPr>
          <p:cNvSpPr>
            <a:spLocks noGrp="1"/>
          </p:cNvSpPr>
          <p:nvPr>
            <p:ph type="body" idx="13"/>
          </p:nvPr>
        </p:nvSpPr>
        <p:spPr>
          <a:xfrm>
            <a:off x="7359482" y="5319938"/>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13" name="Text Placeholder 2">
            <a:extLst>
              <a:ext uri="{FF2B5EF4-FFF2-40B4-BE49-F238E27FC236}">
                <a16:creationId xmlns:a16="http://schemas.microsoft.com/office/drawing/2014/main" id="{4AB46377-12CC-CC7B-CABA-698F8B0CCFB7}"/>
              </a:ext>
            </a:extLst>
          </p:cNvPr>
          <p:cNvSpPr>
            <a:spLocks noGrp="1"/>
          </p:cNvSpPr>
          <p:nvPr>
            <p:ph type="body" idx="14"/>
          </p:nvPr>
        </p:nvSpPr>
        <p:spPr>
          <a:xfrm>
            <a:off x="7359482" y="5920677"/>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14" name="Rounded Rectangle 13">
            <a:extLst>
              <a:ext uri="{FF2B5EF4-FFF2-40B4-BE49-F238E27FC236}">
                <a16:creationId xmlns:a16="http://schemas.microsoft.com/office/drawing/2014/main" id="{73A6CD90-F4CE-71AB-5242-97D1DA859B6F}"/>
              </a:ext>
            </a:extLst>
          </p:cNvPr>
          <p:cNvSpPr/>
          <p:nvPr userDrawn="1"/>
        </p:nvSpPr>
        <p:spPr>
          <a:xfrm>
            <a:off x="6660244" y="4687301"/>
            <a:ext cx="350157" cy="1633204"/>
          </a:xfrm>
          <a:prstGeom prst="roundRect">
            <a:avLst>
              <a:gd name="adj" fmla="val 5000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pic>
        <p:nvPicPr>
          <p:cNvPr id="2" name="Imagen 3">
            <a:extLst>
              <a:ext uri="{FF2B5EF4-FFF2-40B4-BE49-F238E27FC236}">
                <a16:creationId xmlns:a16="http://schemas.microsoft.com/office/drawing/2014/main" id="{898853F5-789B-EA0D-3B1C-B36820400153}"/>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63257" y="6053268"/>
            <a:ext cx="1742635" cy="267237"/>
          </a:xfrm>
          <a:prstGeom prst="rect">
            <a:avLst/>
          </a:prstGeom>
        </p:spPr>
      </p:pic>
    </p:spTree>
    <p:extLst>
      <p:ext uri="{BB962C8B-B14F-4D97-AF65-F5344CB8AC3E}">
        <p14:creationId xmlns:p14="http://schemas.microsoft.com/office/powerpoint/2010/main" val="3543160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Indice 6 Temas">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E1621-FF1F-6E04-2FA5-1DD15E2E9402}"/>
              </a:ext>
            </a:extLst>
          </p:cNvPr>
          <p:cNvSpPr>
            <a:spLocks noGrp="1"/>
          </p:cNvSpPr>
          <p:nvPr>
            <p:ph type="title" hasCustomPrompt="1"/>
          </p:nvPr>
        </p:nvSpPr>
        <p:spPr>
          <a:xfrm>
            <a:off x="363258" y="365513"/>
            <a:ext cx="3610031" cy="519916"/>
          </a:xfrm>
          <a:prstGeom prst="rect">
            <a:avLst/>
          </a:prstGeom>
        </p:spPr>
        <p:txBody>
          <a:bodyPr anchor="t"/>
          <a:lstStyle>
            <a:lvl1pPr>
              <a:defRPr sz="2700" b="0" spc="225">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CONTENIDOS</a:t>
            </a:r>
            <a:endParaRPr lang="en-CL"/>
          </a:p>
        </p:txBody>
      </p:sp>
      <p:sp>
        <p:nvSpPr>
          <p:cNvPr id="3" name="Text Placeholder 2">
            <a:extLst>
              <a:ext uri="{FF2B5EF4-FFF2-40B4-BE49-F238E27FC236}">
                <a16:creationId xmlns:a16="http://schemas.microsoft.com/office/drawing/2014/main" id="{DA847C53-58F1-9A01-75D3-86C05BC547C5}"/>
              </a:ext>
            </a:extLst>
          </p:cNvPr>
          <p:cNvSpPr>
            <a:spLocks noGrp="1"/>
          </p:cNvSpPr>
          <p:nvPr>
            <p:ph type="body" idx="1"/>
          </p:nvPr>
        </p:nvSpPr>
        <p:spPr>
          <a:xfrm>
            <a:off x="7359482" y="2846061"/>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Text Placeholder 2">
            <a:extLst>
              <a:ext uri="{FF2B5EF4-FFF2-40B4-BE49-F238E27FC236}">
                <a16:creationId xmlns:a16="http://schemas.microsoft.com/office/drawing/2014/main" id="{47DB302D-5B7B-5464-9318-86C0141FC79A}"/>
              </a:ext>
            </a:extLst>
          </p:cNvPr>
          <p:cNvSpPr>
            <a:spLocks noGrp="1"/>
          </p:cNvSpPr>
          <p:nvPr>
            <p:ph type="body" idx="10"/>
          </p:nvPr>
        </p:nvSpPr>
        <p:spPr>
          <a:xfrm>
            <a:off x="7359482" y="3446800"/>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5" name="Text Placeholder 2">
            <a:extLst>
              <a:ext uri="{FF2B5EF4-FFF2-40B4-BE49-F238E27FC236}">
                <a16:creationId xmlns:a16="http://schemas.microsoft.com/office/drawing/2014/main" id="{F35278EE-86F3-6001-3F37-2FFC660395E3}"/>
              </a:ext>
            </a:extLst>
          </p:cNvPr>
          <p:cNvSpPr>
            <a:spLocks noGrp="1"/>
          </p:cNvSpPr>
          <p:nvPr>
            <p:ph type="body" idx="11"/>
          </p:nvPr>
        </p:nvSpPr>
        <p:spPr>
          <a:xfrm>
            <a:off x="7359482" y="4079437"/>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6" name="Text Placeholder 2">
            <a:extLst>
              <a:ext uri="{FF2B5EF4-FFF2-40B4-BE49-F238E27FC236}">
                <a16:creationId xmlns:a16="http://schemas.microsoft.com/office/drawing/2014/main" id="{6A965F36-919A-68DB-B0A5-5BAA49399D8E}"/>
              </a:ext>
            </a:extLst>
          </p:cNvPr>
          <p:cNvSpPr>
            <a:spLocks noGrp="1"/>
          </p:cNvSpPr>
          <p:nvPr>
            <p:ph type="body" idx="12"/>
          </p:nvPr>
        </p:nvSpPr>
        <p:spPr>
          <a:xfrm>
            <a:off x="7359482" y="4680176"/>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8" name="Text Placeholder 2">
            <a:extLst>
              <a:ext uri="{FF2B5EF4-FFF2-40B4-BE49-F238E27FC236}">
                <a16:creationId xmlns:a16="http://schemas.microsoft.com/office/drawing/2014/main" id="{906EA2B5-6ED8-C663-8043-F5DCE4805269}"/>
              </a:ext>
            </a:extLst>
          </p:cNvPr>
          <p:cNvSpPr>
            <a:spLocks noGrp="1"/>
          </p:cNvSpPr>
          <p:nvPr>
            <p:ph type="body" idx="13"/>
          </p:nvPr>
        </p:nvSpPr>
        <p:spPr>
          <a:xfrm>
            <a:off x="7359482" y="5319938"/>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27" name="Text Placeholder 2">
            <a:extLst>
              <a:ext uri="{FF2B5EF4-FFF2-40B4-BE49-F238E27FC236}">
                <a16:creationId xmlns:a16="http://schemas.microsoft.com/office/drawing/2014/main" id="{93D90AAD-98EB-D6D2-E2BA-9E12E1B4DD9D}"/>
              </a:ext>
            </a:extLst>
          </p:cNvPr>
          <p:cNvSpPr>
            <a:spLocks noGrp="1"/>
          </p:cNvSpPr>
          <p:nvPr>
            <p:ph type="body" idx="14"/>
          </p:nvPr>
        </p:nvSpPr>
        <p:spPr>
          <a:xfrm>
            <a:off x="7359482" y="5920677"/>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28" name="Rounded Rectangle 27">
            <a:extLst>
              <a:ext uri="{FF2B5EF4-FFF2-40B4-BE49-F238E27FC236}">
                <a16:creationId xmlns:a16="http://schemas.microsoft.com/office/drawing/2014/main" id="{AD3ABD04-F983-9339-E435-CDABB627FB55}"/>
              </a:ext>
            </a:extLst>
          </p:cNvPr>
          <p:cNvSpPr/>
          <p:nvPr userDrawn="1"/>
        </p:nvSpPr>
        <p:spPr>
          <a:xfrm>
            <a:off x="6660244" y="2846061"/>
            <a:ext cx="350157" cy="3474444"/>
          </a:xfrm>
          <a:prstGeom prst="roundRect">
            <a:avLst>
              <a:gd name="adj" fmla="val 5000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pic>
        <p:nvPicPr>
          <p:cNvPr id="7" name="Imagen 3">
            <a:extLst>
              <a:ext uri="{FF2B5EF4-FFF2-40B4-BE49-F238E27FC236}">
                <a16:creationId xmlns:a16="http://schemas.microsoft.com/office/drawing/2014/main" id="{F39AD164-99A6-35F4-3405-7B1538737F2E}"/>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63257" y="6053268"/>
            <a:ext cx="1742635" cy="267237"/>
          </a:xfrm>
          <a:prstGeom prst="rect">
            <a:avLst/>
          </a:prstGeom>
        </p:spPr>
      </p:pic>
    </p:spTree>
    <p:extLst>
      <p:ext uri="{BB962C8B-B14F-4D97-AF65-F5344CB8AC3E}">
        <p14:creationId xmlns:p14="http://schemas.microsoft.com/office/powerpoint/2010/main" val="9542562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Indice 9 Temas">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E1621-FF1F-6E04-2FA5-1DD15E2E9402}"/>
              </a:ext>
            </a:extLst>
          </p:cNvPr>
          <p:cNvSpPr>
            <a:spLocks noGrp="1"/>
          </p:cNvSpPr>
          <p:nvPr>
            <p:ph type="title" hasCustomPrompt="1"/>
          </p:nvPr>
        </p:nvSpPr>
        <p:spPr>
          <a:xfrm>
            <a:off x="363258" y="365513"/>
            <a:ext cx="3610031" cy="519916"/>
          </a:xfrm>
          <a:prstGeom prst="rect">
            <a:avLst/>
          </a:prstGeom>
        </p:spPr>
        <p:txBody>
          <a:bodyPr anchor="t"/>
          <a:lstStyle>
            <a:lvl1pPr>
              <a:defRPr sz="2700" b="0" spc="225">
                <a:solidFill>
                  <a:schemeClr val="bg1"/>
                </a:solidFill>
                <a:latin typeface="Open Sans" panose="020B0606030504020204" pitchFamily="34" charset="0"/>
                <a:ea typeface="Open Sans" panose="020B0606030504020204" pitchFamily="34" charset="0"/>
                <a:cs typeface="Open Sans" panose="020B0606030504020204" pitchFamily="34" charset="0"/>
              </a:defRPr>
            </a:lvl1pPr>
          </a:lstStyle>
          <a:p>
            <a:r>
              <a:rPr lang="en-US"/>
              <a:t>CONTENIDOS</a:t>
            </a:r>
            <a:endParaRPr lang="en-CL"/>
          </a:p>
        </p:txBody>
      </p:sp>
      <p:sp>
        <p:nvSpPr>
          <p:cNvPr id="3" name="Text Placeholder 2">
            <a:extLst>
              <a:ext uri="{FF2B5EF4-FFF2-40B4-BE49-F238E27FC236}">
                <a16:creationId xmlns:a16="http://schemas.microsoft.com/office/drawing/2014/main" id="{DA847C53-58F1-9A01-75D3-86C05BC547C5}"/>
              </a:ext>
            </a:extLst>
          </p:cNvPr>
          <p:cNvSpPr>
            <a:spLocks noGrp="1"/>
          </p:cNvSpPr>
          <p:nvPr>
            <p:ph type="body" idx="1"/>
          </p:nvPr>
        </p:nvSpPr>
        <p:spPr>
          <a:xfrm>
            <a:off x="7359482" y="2846061"/>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4" name="Text Placeholder 2">
            <a:extLst>
              <a:ext uri="{FF2B5EF4-FFF2-40B4-BE49-F238E27FC236}">
                <a16:creationId xmlns:a16="http://schemas.microsoft.com/office/drawing/2014/main" id="{47DB302D-5B7B-5464-9318-86C0141FC79A}"/>
              </a:ext>
            </a:extLst>
          </p:cNvPr>
          <p:cNvSpPr>
            <a:spLocks noGrp="1"/>
          </p:cNvSpPr>
          <p:nvPr>
            <p:ph type="body" idx="10"/>
          </p:nvPr>
        </p:nvSpPr>
        <p:spPr>
          <a:xfrm>
            <a:off x="7359482" y="3446800"/>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5" name="Text Placeholder 2">
            <a:extLst>
              <a:ext uri="{FF2B5EF4-FFF2-40B4-BE49-F238E27FC236}">
                <a16:creationId xmlns:a16="http://schemas.microsoft.com/office/drawing/2014/main" id="{F35278EE-86F3-6001-3F37-2FFC660395E3}"/>
              </a:ext>
            </a:extLst>
          </p:cNvPr>
          <p:cNvSpPr>
            <a:spLocks noGrp="1"/>
          </p:cNvSpPr>
          <p:nvPr>
            <p:ph type="body" idx="11"/>
          </p:nvPr>
        </p:nvSpPr>
        <p:spPr>
          <a:xfrm>
            <a:off x="7359482" y="4079437"/>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6" name="Text Placeholder 2">
            <a:extLst>
              <a:ext uri="{FF2B5EF4-FFF2-40B4-BE49-F238E27FC236}">
                <a16:creationId xmlns:a16="http://schemas.microsoft.com/office/drawing/2014/main" id="{6A965F36-919A-68DB-B0A5-5BAA49399D8E}"/>
              </a:ext>
            </a:extLst>
          </p:cNvPr>
          <p:cNvSpPr>
            <a:spLocks noGrp="1"/>
          </p:cNvSpPr>
          <p:nvPr>
            <p:ph type="body" idx="12"/>
          </p:nvPr>
        </p:nvSpPr>
        <p:spPr>
          <a:xfrm>
            <a:off x="7359482" y="4680176"/>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8" name="Text Placeholder 2">
            <a:extLst>
              <a:ext uri="{FF2B5EF4-FFF2-40B4-BE49-F238E27FC236}">
                <a16:creationId xmlns:a16="http://schemas.microsoft.com/office/drawing/2014/main" id="{906EA2B5-6ED8-C663-8043-F5DCE4805269}"/>
              </a:ext>
            </a:extLst>
          </p:cNvPr>
          <p:cNvSpPr>
            <a:spLocks noGrp="1"/>
          </p:cNvSpPr>
          <p:nvPr>
            <p:ph type="body" idx="13"/>
          </p:nvPr>
        </p:nvSpPr>
        <p:spPr>
          <a:xfrm>
            <a:off x="7359482" y="5319938"/>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27" name="Text Placeholder 2">
            <a:extLst>
              <a:ext uri="{FF2B5EF4-FFF2-40B4-BE49-F238E27FC236}">
                <a16:creationId xmlns:a16="http://schemas.microsoft.com/office/drawing/2014/main" id="{93D90AAD-98EB-D6D2-E2BA-9E12E1B4DD9D}"/>
              </a:ext>
            </a:extLst>
          </p:cNvPr>
          <p:cNvSpPr>
            <a:spLocks noGrp="1"/>
          </p:cNvSpPr>
          <p:nvPr>
            <p:ph type="body" idx="14"/>
          </p:nvPr>
        </p:nvSpPr>
        <p:spPr>
          <a:xfrm>
            <a:off x="7359482" y="5920677"/>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28" name="Rounded Rectangle 27">
            <a:extLst>
              <a:ext uri="{FF2B5EF4-FFF2-40B4-BE49-F238E27FC236}">
                <a16:creationId xmlns:a16="http://schemas.microsoft.com/office/drawing/2014/main" id="{AD3ABD04-F983-9339-E435-CDABB627FB55}"/>
              </a:ext>
            </a:extLst>
          </p:cNvPr>
          <p:cNvSpPr/>
          <p:nvPr userDrawn="1"/>
        </p:nvSpPr>
        <p:spPr>
          <a:xfrm>
            <a:off x="6660244" y="973043"/>
            <a:ext cx="350157" cy="5347463"/>
          </a:xfrm>
          <a:prstGeom prst="roundRect">
            <a:avLst>
              <a:gd name="adj" fmla="val 50000"/>
            </a:avLst>
          </a:prstGeom>
          <a:noFill/>
          <a:ln>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7" name="Text Placeholder 2">
            <a:extLst>
              <a:ext uri="{FF2B5EF4-FFF2-40B4-BE49-F238E27FC236}">
                <a16:creationId xmlns:a16="http://schemas.microsoft.com/office/drawing/2014/main" id="{7118FF23-ABB8-1DE8-5E7D-3F37A6A28A9E}"/>
              </a:ext>
            </a:extLst>
          </p:cNvPr>
          <p:cNvSpPr>
            <a:spLocks noGrp="1"/>
          </p:cNvSpPr>
          <p:nvPr>
            <p:ph type="body" idx="15"/>
          </p:nvPr>
        </p:nvSpPr>
        <p:spPr>
          <a:xfrm>
            <a:off x="7359482" y="973042"/>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9" name="Text Placeholder 2">
            <a:extLst>
              <a:ext uri="{FF2B5EF4-FFF2-40B4-BE49-F238E27FC236}">
                <a16:creationId xmlns:a16="http://schemas.microsoft.com/office/drawing/2014/main" id="{1BD6E678-9568-5824-3406-8167E9A7D352}"/>
              </a:ext>
            </a:extLst>
          </p:cNvPr>
          <p:cNvSpPr>
            <a:spLocks noGrp="1"/>
          </p:cNvSpPr>
          <p:nvPr>
            <p:ph type="body" idx="16"/>
          </p:nvPr>
        </p:nvSpPr>
        <p:spPr>
          <a:xfrm>
            <a:off x="7359482" y="1573781"/>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sp>
        <p:nvSpPr>
          <p:cNvPr id="10" name="Text Placeholder 2">
            <a:extLst>
              <a:ext uri="{FF2B5EF4-FFF2-40B4-BE49-F238E27FC236}">
                <a16:creationId xmlns:a16="http://schemas.microsoft.com/office/drawing/2014/main" id="{AB78C165-7665-DD8B-A026-92EF22DCA041}"/>
              </a:ext>
            </a:extLst>
          </p:cNvPr>
          <p:cNvSpPr>
            <a:spLocks noGrp="1"/>
          </p:cNvSpPr>
          <p:nvPr>
            <p:ph type="body" idx="17"/>
          </p:nvPr>
        </p:nvSpPr>
        <p:spPr>
          <a:xfrm>
            <a:off x="7359482" y="2206418"/>
            <a:ext cx="4266463" cy="399828"/>
          </a:xfrm>
          <a:prstGeom prst="rect">
            <a:avLst/>
          </a:prstGeom>
        </p:spPr>
        <p:txBody>
          <a:bodyPr/>
          <a:lstStyle>
            <a:lvl1pPr marL="0" indent="0">
              <a:buNone/>
              <a:defRPr sz="150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en-US"/>
              <a:t>Click to edit Master text styles</a:t>
            </a:r>
          </a:p>
        </p:txBody>
      </p:sp>
      <p:pic>
        <p:nvPicPr>
          <p:cNvPr id="11" name="Imagen 3">
            <a:extLst>
              <a:ext uri="{FF2B5EF4-FFF2-40B4-BE49-F238E27FC236}">
                <a16:creationId xmlns:a16="http://schemas.microsoft.com/office/drawing/2014/main" id="{0F2891B2-0AD7-CE8F-E640-22CD69D4E967}"/>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363257" y="6053268"/>
            <a:ext cx="1742635" cy="267237"/>
          </a:xfrm>
          <a:prstGeom prst="rect">
            <a:avLst/>
          </a:prstGeom>
        </p:spPr>
      </p:pic>
    </p:spTree>
    <p:extLst>
      <p:ext uri="{BB962C8B-B14F-4D97-AF65-F5344CB8AC3E}">
        <p14:creationId xmlns:p14="http://schemas.microsoft.com/office/powerpoint/2010/main" val="1298774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Portadilla + Foto">
    <p:bg>
      <p:bgPr>
        <a:solidFill>
          <a:schemeClr val="bg1"/>
        </a:solid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id="{C4103125-4F7B-01B9-557F-7EBD42B26D3C}"/>
              </a:ext>
            </a:extLst>
          </p:cNvPr>
          <p:cNvSpPr>
            <a:spLocks noGrp="1"/>
          </p:cNvSpPr>
          <p:nvPr>
            <p:ph type="pic" sz="quarter" idx="13"/>
          </p:nvPr>
        </p:nvSpPr>
        <p:spPr>
          <a:xfrm>
            <a:off x="6275389" y="0"/>
            <a:ext cx="5916612" cy="6858000"/>
          </a:xfrm>
          <a:prstGeom prst="rect">
            <a:avLst/>
          </a:prstGeom>
        </p:spPr>
        <p:txBody>
          <a:bodyPr/>
          <a:lstStyle>
            <a:lvl1pPr marL="0" indent="0">
              <a:buNone/>
              <a:defRPr/>
            </a:lvl1pPr>
          </a:lstStyle>
          <a:p>
            <a:endParaRPr lang="en-CL"/>
          </a:p>
        </p:txBody>
      </p:sp>
      <p:sp>
        <p:nvSpPr>
          <p:cNvPr id="3" name="Marcador de texto 5">
            <a:extLst>
              <a:ext uri="{FF2B5EF4-FFF2-40B4-BE49-F238E27FC236}">
                <a16:creationId xmlns:a16="http://schemas.microsoft.com/office/drawing/2014/main" id="{EDF76367-F24D-5208-AA9D-74231CB57963}"/>
              </a:ext>
            </a:extLst>
          </p:cNvPr>
          <p:cNvSpPr>
            <a:spLocks noGrp="1"/>
          </p:cNvSpPr>
          <p:nvPr>
            <p:ph type="body" sz="quarter" idx="10" hasCustomPrompt="1"/>
          </p:nvPr>
        </p:nvSpPr>
        <p:spPr>
          <a:xfrm>
            <a:off x="522515" y="1796375"/>
            <a:ext cx="3437960" cy="901612"/>
          </a:xfrm>
        </p:spPr>
        <p:txBody>
          <a:bodyPr>
            <a:noAutofit/>
          </a:bodyPr>
          <a:lstStyle>
            <a:lvl1pPr marL="0" indent="0">
              <a:buNone/>
              <a:defRPr sz="49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a:lvl2pPr>
            <a:lvl3pPr marL="685800" indent="0">
              <a:buNone/>
              <a:defRPr/>
            </a:lvl3pPr>
            <a:lvl4pPr marL="1028700" indent="0">
              <a:buNone/>
              <a:defRPr/>
            </a:lvl4pPr>
            <a:lvl5pPr marL="1371600" indent="0">
              <a:buNone/>
              <a:defRPr/>
            </a:lvl5pPr>
          </a:lstStyle>
          <a:p>
            <a:pPr lvl="0"/>
            <a:r>
              <a:rPr lang="es-MX"/>
              <a:t>#</a:t>
            </a:r>
            <a:endParaRPr lang="es-ES_tradnl"/>
          </a:p>
        </p:txBody>
      </p:sp>
      <p:sp>
        <p:nvSpPr>
          <p:cNvPr id="4" name="Marcador de texto 9">
            <a:extLst>
              <a:ext uri="{FF2B5EF4-FFF2-40B4-BE49-F238E27FC236}">
                <a16:creationId xmlns:a16="http://schemas.microsoft.com/office/drawing/2014/main" id="{8C2A2B0B-3D0B-11FA-FBAE-506B9D9D2972}"/>
              </a:ext>
            </a:extLst>
          </p:cNvPr>
          <p:cNvSpPr>
            <a:spLocks noGrp="1"/>
          </p:cNvSpPr>
          <p:nvPr>
            <p:ph type="body" sz="quarter" idx="12" hasCustomPrompt="1"/>
          </p:nvPr>
        </p:nvSpPr>
        <p:spPr>
          <a:xfrm>
            <a:off x="522515" y="2921186"/>
            <a:ext cx="5394099" cy="2996288"/>
          </a:xfrm>
        </p:spPr>
        <p:txBody>
          <a:bodyPr anchor="t"/>
          <a:lstStyle>
            <a:lvl1pPr>
              <a:defRPr lang="es-ES_tradnl" sz="3000" b="1" i="0" spc="0" baseline="0" dirty="0">
                <a:solidFill>
                  <a:schemeClr val="tx2"/>
                </a:solidFill>
                <a:effectLst/>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lvl="0">
              <a:lnSpc>
                <a:spcPct val="120000"/>
              </a:lnSpc>
              <a:spcBef>
                <a:spcPct val="0"/>
              </a:spcBef>
              <a:buNone/>
            </a:pPr>
            <a:r>
              <a:rPr lang="es-MX"/>
              <a:t>Subtítulo</a:t>
            </a:r>
            <a:endParaRPr lang="es-ES_tradnl"/>
          </a:p>
        </p:txBody>
      </p:sp>
    </p:spTree>
    <p:extLst>
      <p:ext uri="{BB962C8B-B14F-4D97-AF65-F5344CB8AC3E}">
        <p14:creationId xmlns:p14="http://schemas.microsoft.com/office/powerpoint/2010/main" val="24728958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Portadilla">
    <p:bg>
      <p:bgPr>
        <a:solidFill>
          <a:schemeClr val="bg1"/>
        </a:solidFill>
        <a:effectLst/>
      </p:bgPr>
    </p:bg>
    <p:spTree>
      <p:nvGrpSpPr>
        <p:cNvPr id="1" name=""/>
        <p:cNvGrpSpPr/>
        <p:nvPr/>
      </p:nvGrpSpPr>
      <p:grpSpPr>
        <a:xfrm>
          <a:off x="0" y="0"/>
          <a:ext cx="0" cy="0"/>
          <a:chOff x="0" y="0"/>
          <a:chExt cx="0" cy="0"/>
        </a:xfrm>
      </p:grpSpPr>
      <p:sp>
        <p:nvSpPr>
          <p:cNvPr id="2" name="Marcador de texto 5">
            <a:extLst>
              <a:ext uri="{FF2B5EF4-FFF2-40B4-BE49-F238E27FC236}">
                <a16:creationId xmlns:a16="http://schemas.microsoft.com/office/drawing/2014/main" id="{06FF3B03-73E8-2441-4023-B0377F6533A8}"/>
              </a:ext>
            </a:extLst>
          </p:cNvPr>
          <p:cNvSpPr>
            <a:spLocks noGrp="1"/>
          </p:cNvSpPr>
          <p:nvPr>
            <p:ph type="body" sz="quarter" idx="10" hasCustomPrompt="1"/>
          </p:nvPr>
        </p:nvSpPr>
        <p:spPr>
          <a:xfrm>
            <a:off x="522515" y="1796375"/>
            <a:ext cx="3437960" cy="901612"/>
          </a:xfrm>
        </p:spPr>
        <p:txBody>
          <a:bodyPr>
            <a:noAutofit/>
          </a:bodyPr>
          <a:lstStyle>
            <a:lvl1pPr marL="0" indent="0">
              <a:buNone/>
              <a:defRPr sz="4950">
                <a:solidFill>
                  <a:schemeClr val="tx2"/>
                </a:solidFill>
                <a:latin typeface="Open Sans" panose="020B0606030504020204" pitchFamily="34" charset="0"/>
                <a:ea typeface="Open Sans" panose="020B0606030504020204" pitchFamily="34" charset="0"/>
                <a:cs typeface="Open Sans" panose="020B0606030504020204" pitchFamily="34" charset="0"/>
              </a:defRPr>
            </a:lvl1pPr>
            <a:lvl2pPr marL="342900" indent="0">
              <a:buNone/>
              <a:defRPr/>
            </a:lvl2pPr>
            <a:lvl3pPr marL="685800" indent="0">
              <a:buNone/>
              <a:defRPr/>
            </a:lvl3pPr>
            <a:lvl4pPr marL="1028700" indent="0">
              <a:buNone/>
              <a:defRPr/>
            </a:lvl4pPr>
            <a:lvl5pPr marL="1371600" indent="0">
              <a:buNone/>
              <a:defRPr/>
            </a:lvl5pPr>
          </a:lstStyle>
          <a:p>
            <a:pPr lvl="0"/>
            <a:r>
              <a:rPr lang="es-MX"/>
              <a:t>#</a:t>
            </a:r>
            <a:endParaRPr lang="es-ES_tradnl"/>
          </a:p>
        </p:txBody>
      </p:sp>
      <p:sp>
        <p:nvSpPr>
          <p:cNvPr id="6" name="Marcador de texto 9">
            <a:extLst>
              <a:ext uri="{FF2B5EF4-FFF2-40B4-BE49-F238E27FC236}">
                <a16:creationId xmlns:a16="http://schemas.microsoft.com/office/drawing/2014/main" id="{D7127960-C074-4469-0CE5-241517B53B2C}"/>
              </a:ext>
            </a:extLst>
          </p:cNvPr>
          <p:cNvSpPr>
            <a:spLocks noGrp="1"/>
          </p:cNvSpPr>
          <p:nvPr>
            <p:ph type="body" sz="quarter" idx="12" hasCustomPrompt="1"/>
          </p:nvPr>
        </p:nvSpPr>
        <p:spPr>
          <a:xfrm>
            <a:off x="522515" y="2921186"/>
            <a:ext cx="5394099" cy="2996288"/>
          </a:xfrm>
        </p:spPr>
        <p:txBody>
          <a:bodyPr anchor="t"/>
          <a:lstStyle>
            <a:lvl1pPr>
              <a:defRPr lang="es-ES_tradnl" sz="3000" b="1" i="0" spc="0" baseline="0" dirty="0">
                <a:solidFill>
                  <a:schemeClr val="tx2"/>
                </a:solidFill>
                <a:effectLst/>
                <a:latin typeface="Open Sans Extrabold" panose="020B0606030504020204" pitchFamily="34" charset="0"/>
                <a:ea typeface="Open Sans Extrabold" panose="020B0606030504020204" pitchFamily="34" charset="0"/>
                <a:cs typeface="Open Sans Extrabold" panose="020B0606030504020204" pitchFamily="34" charset="0"/>
              </a:defRPr>
            </a:lvl1pPr>
          </a:lstStyle>
          <a:p>
            <a:pPr lvl="0">
              <a:lnSpc>
                <a:spcPct val="120000"/>
              </a:lnSpc>
              <a:spcBef>
                <a:spcPct val="0"/>
              </a:spcBef>
              <a:buNone/>
            </a:pPr>
            <a:r>
              <a:rPr lang="es-MX"/>
              <a:t>Subtítulo</a:t>
            </a:r>
            <a:endParaRPr lang="es-ES_tradnl"/>
          </a:p>
        </p:txBody>
      </p:sp>
    </p:spTree>
    <p:extLst>
      <p:ext uri="{BB962C8B-B14F-4D97-AF65-F5344CB8AC3E}">
        <p14:creationId xmlns:p14="http://schemas.microsoft.com/office/powerpoint/2010/main" val="2386932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dea Fuerza 01">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DFB405-8103-3D38-B01E-DD85CD1D4856}"/>
              </a:ext>
            </a:extLst>
          </p:cNvPr>
          <p:cNvPicPr/>
          <p:nvPr userDrawn="1"/>
        </p:nvPicPr>
        <p:blipFill rotWithShape="1">
          <a:blip r:embed="rId2" cstate="print">
            <a:extLst>
              <a:ext uri="{BEBA8EAE-BF5A-486C-A8C5-ECC9F3942E4B}">
                <a14:imgProps xmlns:a14="http://schemas.microsoft.com/office/drawing/2010/main">
                  <a14:imgLayer r:embed="rId3">
                    <a14:imgEffect>
                      <a14:brightnessContrast bright="-43000"/>
                    </a14:imgEffect>
                  </a14:imgLayer>
                </a14:imgProps>
              </a:ext>
              <a:ext uri="{28A0092B-C50C-407E-A947-70E740481C1C}">
                <a14:useLocalDpi xmlns:a14="http://schemas.microsoft.com/office/drawing/2010/main"/>
              </a:ext>
            </a:extLst>
          </a:blip>
          <a:srcRect/>
          <a:stretch/>
        </p:blipFill>
        <p:spPr bwMode="auto">
          <a:xfrm>
            <a:off x="0" y="2"/>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13" name="Text Placeholder 6">
            <a:extLst>
              <a:ext uri="{FF2B5EF4-FFF2-40B4-BE49-F238E27FC236}">
                <a16:creationId xmlns:a16="http://schemas.microsoft.com/office/drawing/2014/main" id="{1834DF43-F746-35A9-57AE-7B638CC369B8}"/>
              </a:ext>
            </a:extLst>
          </p:cNvPr>
          <p:cNvSpPr>
            <a:spLocks noGrp="1"/>
          </p:cNvSpPr>
          <p:nvPr>
            <p:ph type="body" sz="quarter" idx="12" hasCustomPrompt="1"/>
          </p:nvPr>
        </p:nvSpPr>
        <p:spPr>
          <a:xfrm>
            <a:off x="700019" y="2725654"/>
            <a:ext cx="6002339" cy="2878820"/>
          </a:xfrm>
          <a:prstGeom prst="rect">
            <a:avLst/>
          </a:prstGeom>
        </p:spPr>
        <p:txBody>
          <a:bodyPr/>
          <a:lstStyle>
            <a:lvl1pPr>
              <a:defRPr sz="3000" cap="none" baseline="0">
                <a:solidFill>
                  <a:schemeClr val="bg1"/>
                </a:solidFill>
                <a:latin typeface="Open Sans" panose="020B0606030504020204" pitchFamily="34" charset="0"/>
                <a:ea typeface="Open Sans" panose="020B0606030504020204" pitchFamily="34" charset="0"/>
                <a:cs typeface="Open Sans" panose="020B0606030504020204" pitchFamily="34" charset="0"/>
              </a:defRPr>
            </a:lvl1pPr>
            <a:lvl2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2pPr>
            <a:lvl3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3pPr>
            <a:lvl4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4pPr>
            <a:lvl5pPr>
              <a:defRPr>
                <a:solidFill>
                  <a:schemeClr val="bg1"/>
                </a:solidFill>
                <a:latin typeface="Open Sans" panose="020B0606030504020204" pitchFamily="34" charset="0"/>
                <a:ea typeface="Open Sans" panose="020B0606030504020204" pitchFamily="34" charset="0"/>
                <a:cs typeface="Open Sans" panose="020B0606030504020204" pitchFamily="34" charset="0"/>
              </a:defRPr>
            </a:lvl5pPr>
          </a:lstStyle>
          <a:p>
            <a:pPr marL="0" marR="0" lvl="0" indent="0" algn="l" defTabSz="685800" rtl="0" eaLnBrk="1" fontAlgn="auto" latinLnBrk="0" hangingPunct="1">
              <a:lnSpc>
                <a:spcPct val="90000"/>
              </a:lnSpc>
              <a:spcBef>
                <a:spcPts val="750"/>
              </a:spcBef>
              <a:spcAft>
                <a:spcPts val="0"/>
              </a:spcAft>
              <a:buClrTx/>
              <a:buSzTx/>
              <a:buFont typeface="Arial" panose="020B0604020202020204" pitchFamily="34" charset="0"/>
              <a:buNone/>
              <a:tabLst/>
              <a:defRPr/>
            </a:pPr>
            <a:r>
              <a:rPr lang="es-ES_tradnl" sz="2700"/>
              <a:t>Agrega una idea fuerza, cita o mensaje importante en este bloque de texto</a:t>
            </a:r>
          </a:p>
          <a:p>
            <a:pPr lvl="0"/>
            <a:endParaRPr lang="en-US"/>
          </a:p>
        </p:txBody>
      </p:sp>
    </p:spTree>
    <p:extLst>
      <p:ext uri="{BB962C8B-B14F-4D97-AF65-F5344CB8AC3E}">
        <p14:creationId xmlns:p14="http://schemas.microsoft.com/office/powerpoint/2010/main" val="3419657716"/>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CuadroTexto 9">
            <a:extLst>
              <a:ext uri="{FF2B5EF4-FFF2-40B4-BE49-F238E27FC236}">
                <a16:creationId xmlns:a16="http://schemas.microsoft.com/office/drawing/2014/main" id="{218A8EFC-392B-C2E4-5C7A-34E23CC4488F}"/>
              </a:ext>
            </a:extLst>
          </p:cNvPr>
          <p:cNvSpPr txBox="1"/>
          <p:nvPr userDrawn="1"/>
        </p:nvSpPr>
        <p:spPr>
          <a:xfrm>
            <a:off x="112894" y="6415907"/>
            <a:ext cx="744119" cy="207749"/>
          </a:xfrm>
          <a:prstGeom prst="rect">
            <a:avLst/>
          </a:prstGeom>
          <a:noFill/>
        </p:spPr>
        <p:txBody>
          <a:bodyPr wrap="square" rIns="0" rtlCol="0">
            <a:spAutoFit/>
          </a:bodyPr>
          <a:lstStyle/>
          <a:p>
            <a:pPr algn="l"/>
            <a:fld id="{CAF86F74-D07C-4B4B-8CE6-753271E88669}" type="slidenum">
              <a:rPr lang="es-ES_tradnl" sz="750" b="1" smtClean="0">
                <a:solidFill>
                  <a:schemeClr val="tx2"/>
                </a:solidFill>
              </a:rPr>
              <a:pPr algn="l"/>
              <a:t>‹#›</a:t>
            </a:fld>
            <a:endParaRPr lang="es-ES_tradnl" sz="750" b="1">
              <a:solidFill>
                <a:schemeClr val="tx2"/>
              </a:solidFill>
            </a:endParaRPr>
          </a:p>
        </p:txBody>
      </p:sp>
      <p:cxnSp>
        <p:nvCxnSpPr>
          <p:cNvPr id="8" name="Conector recto 6">
            <a:extLst>
              <a:ext uri="{FF2B5EF4-FFF2-40B4-BE49-F238E27FC236}">
                <a16:creationId xmlns:a16="http://schemas.microsoft.com/office/drawing/2014/main" id="{6EEEACE9-6089-7077-E618-7ECE4F151216}"/>
              </a:ext>
            </a:extLst>
          </p:cNvPr>
          <p:cNvCxnSpPr>
            <a:cxnSpLocks/>
          </p:cNvCxnSpPr>
          <p:nvPr userDrawn="1"/>
        </p:nvCxnSpPr>
        <p:spPr>
          <a:xfrm>
            <a:off x="500743" y="6539018"/>
            <a:ext cx="9479076" cy="12863"/>
          </a:xfrm>
          <a:prstGeom prst="line">
            <a:avLst/>
          </a:prstGeom>
          <a:ln w="6350">
            <a:solidFill>
              <a:schemeClr val="bg2"/>
            </a:solidFill>
          </a:ln>
        </p:spPr>
        <p:style>
          <a:lnRef idx="1">
            <a:schemeClr val="accent1"/>
          </a:lnRef>
          <a:fillRef idx="0">
            <a:schemeClr val="accent1"/>
          </a:fillRef>
          <a:effectRef idx="0">
            <a:schemeClr val="accent1"/>
          </a:effectRef>
          <a:fontRef idx="minor">
            <a:schemeClr val="tx1"/>
          </a:fontRef>
        </p:style>
      </p:cxnSp>
      <p:pic>
        <p:nvPicPr>
          <p:cNvPr id="9" name="Imagen 9">
            <a:extLst>
              <a:ext uri="{FF2B5EF4-FFF2-40B4-BE49-F238E27FC236}">
                <a16:creationId xmlns:a16="http://schemas.microsoft.com/office/drawing/2014/main" id="{A9C50420-0EBA-C4FD-759E-BF2211B06E13}"/>
              </a:ext>
            </a:extLst>
          </p:cNvPr>
          <p:cNvPicPr>
            <a:picLocks noChangeAspect="1"/>
          </p:cNvPicPr>
          <p:nvPr userDrawn="1"/>
        </p:nvPicPr>
        <p:blipFill rotWithShape="1">
          <a:blip r:embed="rId40" cstate="email">
            <a:extLst>
              <a:ext uri="{28A0092B-C50C-407E-A947-70E740481C1C}">
                <a14:useLocalDpi xmlns:a14="http://schemas.microsoft.com/office/drawing/2010/main"/>
              </a:ext>
            </a:extLst>
          </a:blip>
          <a:srcRect l="-94" r="-94"/>
          <a:stretch/>
        </p:blipFill>
        <p:spPr>
          <a:xfrm>
            <a:off x="10136416" y="6423051"/>
            <a:ext cx="1681728" cy="257661"/>
          </a:xfrm>
          <a:prstGeom prst="rect">
            <a:avLst/>
          </a:prstGeom>
        </p:spPr>
      </p:pic>
      <p:grpSp>
        <p:nvGrpSpPr>
          <p:cNvPr id="10" name="Group 9">
            <a:extLst>
              <a:ext uri="{FF2B5EF4-FFF2-40B4-BE49-F238E27FC236}">
                <a16:creationId xmlns:a16="http://schemas.microsoft.com/office/drawing/2014/main" id="{87434DB3-1549-C964-5FBA-CA1F43055CAB}"/>
              </a:ext>
            </a:extLst>
          </p:cNvPr>
          <p:cNvGrpSpPr/>
          <p:nvPr userDrawn="1"/>
        </p:nvGrpSpPr>
        <p:grpSpPr>
          <a:xfrm rot="10800000">
            <a:off x="379639" y="-2"/>
            <a:ext cx="5540648" cy="62145"/>
            <a:chOff x="0" y="0"/>
            <a:chExt cx="12192000" cy="71564"/>
          </a:xfrm>
        </p:grpSpPr>
        <p:sp>
          <p:nvSpPr>
            <p:cNvPr id="11" name="Rectangle 10">
              <a:extLst>
                <a:ext uri="{FF2B5EF4-FFF2-40B4-BE49-F238E27FC236}">
                  <a16:creationId xmlns:a16="http://schemas.microsoft.com/office/drawing/2014/main" id="{B0B799C3-DCB9-997C-E801-4693D75EE947}"/>
                </a:ext>
              </a:extLst>
            </p:cNvPr>
            <p:cNvSpPr/>
            <p:nvPr userDrawn="1"/>
          </p:nvSpPr>
          <p:spPr>
            <a:xfrm>
              <a:off x="0" y="0"/>
              <a:ext cx="3053300" cy="71563"/>
            </a:xfrm>
            <a:prstGeom prst="rect">
              <a:avLst/>
            </a:prstGeom>
            <a:solidFill>
              <a:schemeClr val="accent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12" name="Rectangle 11">
              <a:extLst>
                <a:ext uri="{FF2B5EF4-FFF2-40B4-BE49-F238E27FC236}">
                  <a16:creationId xmlns:a16="http://schemas.microsoft.com/office/drawing/2014/main" id="{947A345F-DF45-D42D-A917-08829ACAE248}"/>
                </a:ext>
              </a:extLst>
            </p:cNvPr>
            <p:cNvSpPr/>
            <p:nvPr userDrawn="1"/>
          </p:nvSpPr>
          <p:spPr>
            <a:xfrm>
              <a:off x="3042700" y="1"/>
              <a:ext cx="3053300" cy="71563"/>
            </a:xfrm>
            <a:prstGeom prst="rect">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13" name="Rectangle 12">
              <a:extLst>
                <a:ext uri="{FF2B5EF4-FFF2-40B4-BE49-F238E27FC236}">
                  <a16:creationId xmlns:a16="http://schemas.microsoft.com/office/drawing/2014/main" id="{A1F51FA6-E02B-9164-33DC-BA3A4EF81750}"/>
                </a:ext>
              </a:extLst>
            </p:cNvPr>
            <p:cNvSpPr/>
            <p:nvPr userDrawn="1"/>
          </p:nvSpPr>
          <p:spPr>
            <a:xfrm>
              <a:off x="6096000" y="0"/>
              <a:ext cx="3053300" cy="71563"/>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sp>
          <p:nvSpPr>
            <p:cNvPr id="14" name="Rectangle 13">
              <a:extLst>
                <a:ext uri="{FF2B5EF4-FFF2-40B4-BE49-F238E27FC236}">
                  <a16:creationId xmlns:a16="http://schemas.microsoft.com/office/drawing/2014/main" id="{DA9635A8-F201-665E-B1BB-5D3CE8B905A1}"/>
                </a:ext>
              </a:extLst>
            </p:cNvPr>
            <p:cNvSpPr/>
            <p:nvPr userDrawn="1"/>
          </p:nvSpPr>
          <p:spPr>
            <a:xfrm>
              <a:off x="9138700" y="1"/>
              <a:ext cx="3053300" cy="71563"/>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L" sz="1350"/>
            </a:p>
          </p:txBody>
        </p:sp>
      </p:grpSp>
    </p:spTree>
    <p:extLst>
      <p:ext uri="{BB962C8B-B14F-4D97-AF65-F5344CB8AC3E}">
        <p14:creationId xmlns:p14="http://schemas.microsoft.com/office/powerpoint/2010/main" val="254133502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CL"/>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5ACBF0"/>
          </p15:clr>
        </p15:guide>
        <p15:guide id="2" pos="161">
          <p15:clr>
            <a:srgbClr val="F26B43"/>
          </p15:clr>
        </p15:guide>
        <p15:guide id="3" orient="horz" pos="3974">
          <p15:clr>
            <a:srgbClr val="F26B43"/>
          </p15:clr>
        </p15:guide>
        <p15:guide id="4" pos="10109">
          <p15:clr>
            <a:srgbClr val="F26B43"/>
          </p15:clr>
        </p15:guide>
        <p15:guide id="5" pos="5120">
          <p15:clr>
            <a:srgbClr val="F26B43"/>
          </p15:clr>
        </p15:guide>
        <p15:guide id="6" orient="horz" pos="346">
          <p15:clr>
            <a:srgbClr val="F26B43"/>
          </p15:clr>
        </p15:guide>
        <p15:guide id="9" pos="312">
          <p15:clr>
            <a:srgbClr val="5ACBF0"/>
          </p15:clr>
        </p15:guide>
        <p15:guide id="10" pos="9928">
          <p15:clr>
            <a:srgbClr val="5ACBF0"/>
          </p15:clr>
        </p15:guide>
        <p15:guide id="11" pos="5271">
          <p15:clr>
            <a:srgbClr val="5ACBF0"/>
          </p15:clr>
        </p15:guide>
        <p15:guide id="12" pos="4969">
          <p15:clr>
            <a:srgbClr val="5ACBF0"/>
          </p15:clr>
        </p15:guide>
        <p15:guide id="13" orient="horz" pos="3861">
          <p15:clr>
            <a:srgbClr val="5ACBF0"/>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6.xml"/><Relationship Id="rId6" Type="http://schemas.openxmlformats.org/officeDocument/2006/relationships/image" Target="../media/image13.png"/><Relationship Id="rId5" Type="http://schemas.openxmlformats.org/officeDocument/2006/relationships/hyperlink" Target="https://www.google.com/url?sa=i&amp;url=https%3A%2F%2Fthenounproject.com%2Fbrowse%2Ficons%2Fterm%2Fstore%2F&amp;psig=AOvVaw2T8o4DYe1Mx90OMZT7Ob_m&amp;ust=1731076004795000&amp;source=images&amp;cd=vfe&amp;opi=89978449&amp;ved=0CBQQjRxqFwoTCOipiPy2yokDFQAAAAAdAAAAABAE" TargetMode="Externa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6.xml"/><Relationship Id="rId1" Type="http://schemas.openxmlformats.org/officeDocument/2006/relationships/themeOverride" Target="../theme/themeOverride1.xml"/><Relationship Id="rId4" Type="http://schemas.openxmlformats.org/officeDocument/2006/relationships/image" Target="../media/image11.png"/></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6.xml"/><Relationship Id="rId1" Type="http://schemas.openxmlformats.org/officeDocument/2006/relationships/themeOverride" Target="../theme/themeOverride2.xml"/><Relationship Id="rId4" Type="http://schemas.openxmlformats.org/officeDocument/2006/relationships/image" Target="../media/image11.png"/></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5.xml"/><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6.xml"/></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1.xml"/><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2.xml"/><Relationship Id="rId1" Type="http://schemas.openxmlformats.org/officeDocument/2006/relationships/slideLayout" Target="../slideLayouts/slideLayout16.xml"/><Relationship Id="rId5" Type="http://schemas.openxmlformats.org/officeDocument/2006/relationships/image" Target="../media/image20.png"/><Relationship Id="rId4" Type="http://schemas.openxmlformats.org/officeDocument/2006/relationships/image" Target="../media/image19.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6.xml"/></Relationships>
</file>

<file path=ppt/slides/_rels/slide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7.xml"/><Relationship Id="rId1" Type="http://schemas.openxmlformats.org/officeDocument/2006/relationships/slideLayout" Target="../slideLayouts/slideLayout16.xml"/></Relationships>
</file>

<file path=ppt/slides/_rels/slide5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8.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9.xml"/><Relationship Id="rId1" Type="http://schemas.openxmlformats.org/officeDocument/2006/relationships/slideLayout" Target="../slideLayouts/slideLayout1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6.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6.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6.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6.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6.xml"/></Relationships>
</file>

<file path=ppt/slides/_rels/slide7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0.xml"/><Relationship Id="rId1" Type="http://schemas.openxmlformats.org/officeDocument/2006/relationships/slideLayout" Target="../slideLayouts/slideLayout16.xml"/><Relationship Id="rId5" Type="http://schemas.openxmlformats.org/officeDocument/2006/relationships/image" Target="../media/image23.png"/><Relationship Id="rId4" Type="http://schemas.openxmlformats.org/officeDocument/2006/relationships/image" Target="../media/image22.png"/></Relationships>
</file>

<file path=ppt/slides/_rels/slide7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1.xml"/><Relationship Id="rId1" Type="http://schemas.openxmlformats.org/officeDocument/2006/relationships/slideLayout" Target="../slideLayouts/slideLayout16.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6.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6.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6.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6.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6.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6.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6.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6.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16.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16.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16.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16.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16.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7CCF067C-7CD5-602C-F1E2-FC2CCE39E73E}"/>
              </a:ext>
            </a:extLst>
          </p:cNvPr>
          <p:cNvSpPr>
            <a:spLocks noGrp="1"/>
          </p:cNvSpPr>
          <p:nvPr>
            <p:ph type="body" sz="quarter" idx="13"/>
          </p:nvPr>
        </p:nvSpPr>
        <p:spPr>
          <a:xfrm>
            <a:off x="4784436" y="2228850"/>
            <a:ext cx="7036089" cy="2046288"/>
          </a:xfrm>
        </p:spPr>
        <p:txBody>
          <a:bodyPr/>
          <a:lstStyle/>
          <a:p>
            <a:r>
              <a:rPr lang="es-CL" err="1"/>
              <a:t>Retail</a:t>
            </a:r>
            <a:r>
              <a:rPr lang="es-CL"/>
              <a:t> Business </a:t>
            </a:r>
            <a:r>
              <a:rPr lang="es-CL" err="1"/>
              <a:t>Insights</a:t>
            </a:r>
            <a:endParaRPr lang="en-CL"/>
          </a:p>
        </p:txBody>
      </p:sp>
      <p:sp>
        <p:nvSpPr>
          <p:cNvPr id="6" name="Text Placeholder 5">
            <a:extLst>
              <a:ext uri="{FF2B5EF4-FFF2-40B4-BE49-F238E27FC236}">
                <a16:creationId xmlns:a16="http://schemas.microsoft.com/office/drawing/2014/main" id="{98775F61-8A38-BF48-3DC5-20D12D193610}"/>
              </a:ext>
            </a:extLst>
          </p:cNvPr>
          <p:cNvSpPr>
            <a:spLocks noGrp="1"/>
          </p:cNvSpPr>
          <p:nvPr>
            <p:ph type="body" sz="quarter" idx="15"/>
          </p:nvPr>
        </p:nvSpPr>
        <p:spPr>
          <a:xfrm>
            <a:off x="8334375" y="5405438"/>
            <a:ext cx="3486150" cy="444500"/>
          </a:xfrm>
        </p:spPr>
        <p:txBody>
          <a:bodyPr/>
          <a:lstStyle/>
          <a:p>
            <a:pPr marL="0" indent="0">
              <a:buNone/>
            </a:pPr>
            <a:r>
              <a:rPr lang="es-ES"/>
              <a:t>07-2024</a:t>
            </a:r>
            <a:endParaRPr lang="en-CL"/>
          </a:p>
        </p:txBody>
      </p:sp>
    </p:spTree>
    <p:extLst>
      <p:ext uri="{BB962C8B-B14F-4D97-AF65-F5344CB8AC3E}">
        <p14:creationId xmlns:p14="http://schemas.microsoft.com/office/powerpoint/2010/main" val="20443381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12" name="Rectángulo redondeado 15411">
            <a:extLst>
              <a:ext uri="{FF2B5EF4-FFF2-40B4-BE49-F238E27FC236}">
                <a16:creationId xmlns:a16="http://schemas.microsoft.com/office/drawing/2014/main" id="{3DA4EB1F-C172-9658-9148-C93E1E1BEC5D}"/>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28" name="Rectángulo redondeado 27">
            <a:extLst>
              <a:ext uri="{FF2B5EF4-FFF2-40B4-BE49-F238E27FC236}">
                <a16:creationId xmlns:a16="http://schemas.microsoft.com/office/drawing/2014/main" id="{BADBC731-9215-A0C2-96C1-2765574C4830}"/>
              </a:ext>
            </a:extLst>
          </p:cNvPr>
          <p:cNvSpPr/>
          <p:nvPr/>
        </p:nvSpPr>
        <p:spPr>
          <a:xfrm>
            <a:off x="1183699" y="1776095"/>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29" name="Rectángulo redondeado 28">
            <a:extLst>
              <a:ext uri="{FF2B5EF4-FFF2-40B4-BE49-F238E27FC236}">
                <a16:creationId xmlns:a16="http://schemas.microsoft.com/office/drawing/2014/main" id="{20345E2C-97DD-027B-BF40-A1ABE95134CB}"/>
              </a:ext>
            </a:extLst>
          </p:cNvPr>
          <p:cNvSpPr/>
          <p:nvPr/>
        </p:nvSpPr>
        <p:spPr>
          <a:xfrm>
            <a:off x="1183699" y="2047270"/>
            <a:ext cx="1098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30" name="Rectángulo redondeado 29">
            <a:extLst>
              <a:ext uri="{FF2B5EF4-FFF2-40B4-BE49-F238E27FC236}">
                <a16:creationId xmlns:a16="http://schemas.microsoft.com/office/drawing/2014/main" id="{3076DFD8-8B9D-A57B-877D-E834F96EC930}"/>
              </a:ext>
            </a:extLst>
          </p:cNvPr>
          <p:cNvSpPr/>
          <p:nvPr/>
        </p:nvSpPr>
        <p:spPr>
          <a:xfrm>
            <a:off x="1183699" y="2318445"/>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&amp; LAYOUT</a:t>
            </a:r>
          </a:p>
        </p:txBody>
      </p:sp>
      <p:sp>
        <p:nvSpPr>
          <p:cNvPr id="31" name="Rectángulo redondeado 30">
            <a:extLst>
              <a:ext uri="{FF2B5EF4-FFF2-40B4-BE49-F238E27FC236}">
                <a16:creationId xmlns:a16="http://schemas.microsoft.com/office/drawing/2014/main" id="{0FCF9148-BF5A-36BB-D7D3-F25483348D55}"/>
              </a:ext>
            </a:extLst>
          </p:cNvPr>
          <p:cNvSpPr/>
          <p:nvPr/>
        </p:nvSpPr>
        <p:spPr>
          <a:xfrm>
            <a:off x="1182979" y="2589619"/>
            <a:ext cx="1098000" cy="281703"/>
          </a:xfrm>
          <a:prstGeom prst="roundRect">
            <a:avLst>
              <a:gd name="adj" fmla="val 10175"/>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33" name="Rectángulo redondeado 32">
            <a:extLst>
              <a:ext uri="{FF2B5EF4-FFF2-40B4-BE49-F238E27FC236}">
                <a16:creationId xmlns:a16="http://schemas.microsoft.com/office/drawing/2014/main" id="{8A714668-6E32-1C40-6ADD-61FBBE963E53}"/>
              </a:ext>
            </a:extLst>
          </p:cNvPr>
          <p:cNvSpPr/>
          <p:nvPr/>
        </p:nvSpPr>
        <p:spPr>
          <a:xfrm>
            <a:off x="1177196" y="1363506"/>
            <a:ext cx="1097280" cy="239873"/>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4" name="Rectángulo redondeado 3">
            <a:extLst>
              <a:ext uri="{FF2B5EF4-FFF2-40B4-BE49-F238E27FC236}">
                <a16:creationId xmlns:a16="http://schemas.microsoft.com/office/drawing/2014/main" id="{92E2AB56-350B-49ED-CDFE-ABEA38D27B89}"/>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5" name="Imagen 4">
            <a:extLst>
              <a:ext uri="{FF2B5EF4-FFF2-40B4-BE49-F238E27FC236}">
                <a16:creationId xmlns:a16="http://schemas.microsoft.com/office/drawing/2014/main" id="{C11CD5E3-63BE-D023-1DA3-A194C27281DE}"/>
              </a:ext>
            </a:extLst>
          </p:cNvPr>
          <p:cNvPicPr>
            <a:picLocks noChangeAspect="1"/>
          </p:cNvPicPr>
          <p:nvPr/>
        </p:nvPicPr>
        <p:blipFill>
          <a:blip r:embed="rId3"/>
          <a:stretch>
            <a:fillRect/>
          </a:stretch>
        </p:blipFill>
        <p:spPr>
          <a:xfrm>
            <a:off x="297471" y="1941907"/>
            <a:ext cx="531161" cy="531161"/>
          </a:xfrm>
          <a:prstGeom prst="rect">
            <a:avLst/>
          </a:prstGeom>
        </p:spPr>
      </p:pic>
      <p:sp>
        <p:nvSpPr>
          <p:cNvPr id="7" name="CuadroTexto 6">
            <a:extLst>
              <a:ext uri="{FF2B5EF4-FFF2-40B4-BE49-F238E27FC236}">
                <a16:creationId xmlns:a16="http://schemas.microsoft.com/office/drawing/2014/main" id="{BF6145A0-AAFC-AE87-3CC6-55D4E0E7A865}"/>
              </a:ext>
            </a:extLst>
          </p:cNvPr>
          <p:cNvSpPr txBox="1"/>
          <p:nvPr/>
        </p:nvSpPr>
        <p:spPr>
          <a:xfrm>
            <a:off x="2513031" y="1393527"/>
            <a:ext cx="4530319" cy="65374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a:t>
            </a:r>
            <a:r>
              <a:rPr lang="es-CL" sz="1000" err="1"/>
              <a:t>Assortment</a:t>
            </a:r>
            <a:r>
              <a:rPr lang="es-CL" sz="1000"/>
              <a:t> </a:t>
            </a:r>
            <a:r>
              <a:rPr lang="es-CL" sz="1000" err="1"/>
              <a:t>Planning</a:t>
            </a:r>
            <a:r>
              <a:rPr lang="es-CL" sz="1000"/>
              <a:t>” o Planificación del Surtido es el proceso de elegir qué “surtido” de productos vender durante un período de tiempo determinado y cómo asignar esos productos entre diferentes ubicaciones y/o canales de venta para maximizar las ganancias.</a:t>
            </a:r>
          </a:p>
        </p:txBody>
      </p:sp>
      <p:sp>
        <p:nvSpPr>
          <p:cNvPr id="11" name="CuadroTexto 10">
            <a:extLst>
              <a:ext uri="{FF2B5EF4-FFF2-40B4-BE49-F238E27FC236}">
                <a16:creationId xmlns:a16="http://schemas.microsoft.com/office/drawing/2014/main" id="{4F53B11F-2BEB-052B-E81B-D39B6BCDA322}"/>
              </a:ext>
            </a:extLst>
          </p:cNvPr>
          <p:cNvSpPr txBox="1"/>
          <p:nvPr/>
        </p:nvSpPr>
        <p:spPr>
          <a:xfrm>
            <a:off x="2513032" y="1661362"/>
            <a:ext cx="4530318" cy="80108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a:t>
            </a:r>
            <a:r>
              <a:rPr lang="es-CL" sz="1000" err="1"/>
              <a:t>Inventory</a:t>
            </a:r>
            <a:r>
              <a:rPr lang="es-CL" sz="1000"/>
              <a:t> </a:t>
            </a:r>
            <a:r>
              <a:rPr lang="es-CL" sz="1000" err="1"/>
              <a:t>Planning</a:t>
            </a:r>
            <a:r>
              <a:rPr lang="es-CL" sz="1000"/>
              <a:t>” o La planificación de inventarios es el proceso de determinar la cantidad y el momento óptimos de inventario con el fin de alinearlo con las ventas y la capacidad de producción. La planificación de inventarios afecta el flujo de efectivo y las ganancias de una empresa, al tiempo que contribuye a una cadena de suministro eficiente.</a:t>
            </a:r>
          </a:p>
        </p:txBody>
      </p:sp>
      <p:sp>
        <p:nvSpPr>
          <p:cNvPr id="12" name="CuadroTexto 11">
            <a:extLst>
              <a:ext uri="{FF2B5EF4-FFF2-40B4-BE49-F238E27FC236}">
                <a16:creationId xmlns:a16="http://schemas.microsoft.com/office/drawing/2014/main" id="{C14BDED7-6D0E-3FEC-B3A0-3A28717F2E2A}"/>
              </a:ext>
            </a:extLst>
          </p:cNvPr>
          <p:cNvSpPr txBox="1"/>
          <p:nvPr/>
        </p:nvSpPr>
        <p:spPr>
          <a:xfrm>
            <a:off x="2513031" y="1937474"/>
            <a:ext cx="4530317" cy="94314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Optimizar el espacio de la tienda, el inventario y la disponibilidad en el estante es fundamental para aumentar la rentabilidad y la satisfacción del cliente. Por lo cual el proceso de </a:t>
            </a:r>
            <a:r>
              <a:rPr lang="es-CL" err="1"/>
              <a:t>Space</a:t>
            </a:r>
            <a:r>
              <a:rPr lang="es-CL"/>
              <a:t> &amp; </a:t>
            </a:r>
            <a:r>
              <a:rPr lang="es-CL" err="1"/>
              <a:t>Layout</a:t>
            </a:r>
            <a:r>
              <a:rPr lang="es-CL"/>
              <a:t> </a:t>
            </a:r>
            <a:r>
              <a:rPr lang="es-CL" err="1"/>
              <a:t>Planning</a:t>
            </a:r>
            <a:r>
              <a:rPr lang="es-CL"/>
              <a:t> considera factores como la facilidad de navegación, la visibilidad de los productos y la comodidad del cliente. Los indicadores clave de rendimiento incluyen: puntajes de satisfacción del cliente, comentarios y sugerencias de los clientes.</a:t>
            </a:r>
          </a:p>
        </p:txBody>
      </p:sp>
      <p:sp>
        <p:nvSpPr>
          <p:cNvPr id="13" name="CuadroTexto 12">
            <a:extLst>
              <a:ext uri="{FF2B5EF4-FFF2-40B4-BE49-F238E27FC236}">
                <a16:creationId xmlns:a16="http://schemas.microsoft.com/office/drawing/2014/main" id="{8D0C24E1-520E-5E36-2F2D-217CA567B086}"/>
              </a:ext>
            </a:extLst>
          </p:cNvPr>
          <p:cNvSpPr txBox="1"/>
          <p:nvPr/>
        </p:nvSpPr>
        <p:spPr>
          <a:xfrm>
            <a:off x="2513032" y="2278908"/>
            <a:ext cx="4530316" cy="94314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Durante el “</a:t>
            </a:r>
            <a:r>
              <a:rPr lang="es-CL" err="1"/>
              <a:t>Demand</a:t>
            </a:r>
            <a:r>
              <a:rPr lang="es-CL"/>
              <a:t> </a:t>
            </a:r>
            <a:r>
              <a:rPr lang="es-CL" err="1"/>
              <a:t>Forecasting</a:t>
            </a:r>
            <a:r>
              <a:rPr lang="es-CL"/>
              <a:t>” o Previsión de la Demanda se intenta predecir cuántas unidades de un producto en particular es probable que compren los clientes durante un período específico. La previsión de la demanda ayuda a los </a:t>
            </a:r>
            <a:r>
              <a:rPr lang="es-CL" err="1"/>
              <a:t>Retailers</a:t>
            </a:r>
            <a:r>
              <a:rPr lang="es-CL"/>
              <a:t> a crear una gama de productos para garantizar que tengan la cantidad adecuada de inventario disponible para satisfacer las necesidades de los clientes sin </a:t>
            </a:r>
            <a:r>
              <a:rPr lang="es-CL" err="1"/>
              <a:t>sobreabastecerse</a:t>
            </a:r>
            <a:r>
              <a:rPr lang="es-CL"/>
              <a:t>.</a:t>
            </a:r>
          </a:p>
        </p:txBody>
      </p:sp>
    </p:spTree>
    <p:extLst>
      <p:ext uri="{BB962C8B-B14F-4D97-AF65-F5344CB8AC3E}">
        <p14:creationId xmlns:p14="http://schemas.microsoft.com/office/powerpoint/2010/main" val="3720050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7"/>
                                        </p:tgtEl>
                                      </p:cBhvr>
                                    </p:animEffect>
                                    <p:set>
                                      <p:cBhvr>
                                        <p:cTn id="16" dur="1" fill="hold">
                                          <p:stCondLst>
                                            <p:cond delay="499"/>
                                          </p:stCondLst>
                                        </p:cTn>
                                        <p:tgtEl>
                                          <p:spTgt spid="7"/>
                                        </p:tgtEl>
                                        <p:attrNameLst>
                                          <p:attrName>style.visibility</p:attrName>
                                        </p:attrNameLst>
                                      </p:cBhvr>
                                      <p:to>
                                        <p:strVal val="hidden"/>
                                      </p:to>
                                    </p:se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1000"/>
                                        <p:tgtEl>
                                          <p:spTgt spid="29"/>
                                        </p:tgtEl>
                                      </p:cBhvr>
                                    </p:animEffect>
                                  </p:childTnLst>
                                </p:cTn>
                              </p:par>
                            </p:childTnLst>
                          </p:cTn>
                        </p:par>
                        <p:par>
                          <p:cTn id="21" fill="hold">
                            <p:stCondLst>
                              <p:cond delay="1500"/>
                            </p:stCondLst>
                            <p:childTnLst>
                              <p:par>
                                <p:cTn id="22" presetID="10" presetClass="entr" presetSubtype="0" fill="hold" grpId="0" nodeType="after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1000"/>
                                        <p:tgtEl>
                                          <p:spTgt spid="1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grpId="1" nodeType="clickEffect">
                                  <p:stCondLst>
                                    <p:cond delay="0"/>
                                  </p:stCondLst>
                                  <p:childTnLst>
                                    <p:animEffect transition="out" filter="fade">
                                      <p:cBhvr>
                                        <p:cTn id="28" dur="500"/>
                                        <p:tgtEl>
                                          <p:spTgt spid="11"/>
                                        </p:tgtEl>
                                      </p:cBhvr>
                                    </p:animEffect>
                                    <p:set>
                                      <p:cBhvr>
                                        <p:cTn id="29" dur="1" fill="hold">
                                          <p:stCondLst>
                                            <p:cond delay="499"/>
                                          </p:stCondLst>
                                        </p:cTn>
                                        <p:tgtEl>
                                          <p:spTgt spid="11"/>
                                        </p:tgtEl>
                                        <p:attrNameLst>
                                          <p:attrName>style.visibility</p:attrName>
                                        </p:attrNameLst>
                                      </p:cBhvr>
                                      <p:to>
                                        <p:strVal val="hidden"/>
                                      </p:to>
                                    </p:se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fade">
                                      <p:cBhvr>
                                        <p:cTn id="33" dur="1000"/>
                                        <p:tgtEl>
                                          <p:spTgt spid="30"/>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10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12"/>
                                        </p:tgtEl>
                                      </p:cBhvr>
                                    </p:animEffect>
                                    <p:set>
                                      <p:cBhvr>
                                        <p:cTn id="42" dur="1" fill="hold">
                                          <p:stCondLst>
                                            <p:cond delay="499"/>
                                          </p:stCondLst>
                                        </p:cTn>
                                        <p:tgtEl>
                                          <p:spTgt spid="12"/>
                                        </p:tgtEl>
                                        <p:attrNameLst>
                                          <p:attrName>style.visibility</p:attrName>
                                        </p:attrNameLst>
                                      </p:cBhvr>
                                      <p:to>
                                        <p:strVal val="hidden"/>
                                      </p:to>
                                    </p:set>
                                  </p:childTnLst>
                                </p:cTn>
                              </p:par>
                            </p:childTnLst>
                          </p:cTn>
                        </p:par>
                        <p:par>
                          <p:cTn id="43" fill="hold">
                            <p:stCondLst>
                              <p:cond delay="500"/>
                            </p:stCondLst>
                            <p:childTnLst>
                              <p:par>
                                <p:cTn id="44" presetID="10" presetClass="entr" presetSubtype="0" fill="hold" grpId="0" nodeType="after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1000"/>
                                        <p:tgtEl>
                                          <p:spTgt spid="31"/>
                                        </p:tgtEl>
                                      </p:cBhvr>
                                    </p:animEffect>
                                  </p:childTnLst>
                                </p:cTn>
                              </p:par>
                            </p:childTnLst>
                          </p:cTn>
                        </p:par>
                        <p:par>
                          <p:cTn id="47" fill="hold">
                            <p:stCondLst>
                              <p:cond delay="1500"/>
                            </p:stCondLst>
                            <p:childTnLst>
                              <p:par>
                                <p:cTn id="48" presetID="10" presetClass="entr" presetSubtype="0"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1000"/>
                                        <p:tgtEl>
                                          <p:spTgt spid="13"/>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grpId="1" nodeType="clickEffect">
                                  <p:stCondLst>
                                    <p:cond delay="0"/>
                                  </p:stCondLst>
                                  <p:childTnLst>
                                    <p:animEffect transition="out" filter="fade">
                                      <p:cBhvr>
                                        <p:cTn id="54" dur="500"/>
                                        <p:tgtEl>
                                          <p:spTgt spid="13"/>
                                        </p:tgtEl>
                                      </p:cBhvr>
                                    </p:animEffect>
                                    <p:set>
                                      <p:cBhvr>
                                        <p:cTn id="55"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7" grpId="0" animBg="1"/>
      <p:bldP spid="7" grpId="1" animBg="1"/>
      <p:bldP spid="11" grpId="0" animBg="1"/>
      <p:bldP spid="11" grpId="1" animBg="1"/>
      <p:bldP spid="12" grpId="0" animBg="1"/>
      <p:bldP spid="12" grpId="1" animBg="1"/>
      <p:bldP spid="13" grpId="0" animBg="1"/>
      <p:bldP spid="13"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12" name="Rectángulo redondeado 15411">
            <a:extLst>
              <a:ext uri="{FF2B5EF4-FFF2-40B4-BE49-F238E27FC236}">
                <a16:creationId xmlns:a16="http://schemas.microsoft.com/office/drawing/2014/main" id="{3DA4EB1F-C172-9658-9148-C93E1E1BEC5D}"/>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28" name="Rectángulo redondeado 27">
            <a:extLst>
              <a:ext uri="{FF2B5EF4-FFF2-40B4-BE49-F238E27FC236}">
                <a16:creationId xmlns:a16="http://schemas.microsoft.com/office/drawing/2014/main" id="{BADBC731-9215-A0C2-96C1-2765574C4830}"/>
              </a:ext>
            </a:extLst>
          </p:cNvPr>
          <p:cNvSpPr/>
          <p:nvPr/>
        </p:nvSpPr>
        <p:spPr>
          <a:xfrm>
            <a:off x="1183699" y="1776095"/>
            <a:ext cx="1097280" cy="144000"/>
          </a:xfrm>
          <a:prstGeom prst="roundRect">
            <a:avLst/>
          </a:prstGeom>
          <a:solidFill>
            <a:srgbClr val="E25D6B">
              <a:alpha val="50333"/>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29" name="Rectángulo redondeado 28">
            <a:extLst>
              <a:ext uri="{FF2B5EF4-FFF2-40B4-BE49-F238E27FC236}">
                <a16:creationId xmlns:a16="http://schemas.microsoft.com/office/drawing/2014/main" id="{20345E2C-97DD-027B-BF40-A1ABE95134CB}"/>
              </a:ext>
            </a:extLst>
          </p:cNvPr>
          <p:cNvSpPr/>
          <p:nvPr/>
        </p:nvSpPr>
        <p:spPr>
          <a:xfrm>
            <a:off x="1183699" y="2047270"/>
            <a:ext cx="1098000" cy="144000"/>
          </a:xfrm>
          <a:prstGeom prst="roundRect">
            <a:avLst/>
          </a:prstGeom>
          <a:solidFill>
            <a:srgbClr val="E25D6B">
              <a:alpha val="50333"/>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30" name="Rectángulo redondeado 29">
            <a:extLst>
              <a:ext uri="{FF2B5EF4-FFF2-40B4-BE49-F238E27FC236}">
                <a16:creationId xmlns:a16="http://schemas.microsoft.com/office/drawing/2014/main" id="{3076DFD8-8B9D-A57B-877D-E834F96EC930}"/>
              </a:ext>
            </a:extLst>
          </p:cNvPr>
          <p:cNvSpPr/>
          <p:nvPr/>
        </p:nvSpPr>
        <p:spPr>
          <a:xfrm>
            <a:off x="1183699" y="2318445"/>
            <a:ext cx="1097280" cy="144000"/>
          </a:xfrm>
          <a:prstGeom prst="roundRect">
            <a:avLst/>
          </a:prstGeom>
          <a:solidFill>
            <a:srgbClr val="E25D6B">
              <a:alpha val="50333"/>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&amp; LAYOUT</a:t>
            </a:r>
          </a:p>
        </p:txBody>
      </p:sp>
      <p:sp>
        <p:nvSpPr>
          <p:cNvPr id="31" name="Rectángulo redondeado 30">
            <a:extLst>
              <a:ext uri="{FF2B5EF4-FFF2-40B4-BE49-F238E27FC236}">
                <a16:creationId xmlns:a16="http://schemas.microsoft.com/office/drawing/2014/main" id="{0FCF9148-BF5A-36BB-D7D3-F25483348D55}"/>
              </a:ext>
            </a:extLst>
          </p:cNvPr>
          <p:cNvSpPr/>
          <p:nvPr/>
        </p:nvSpPr>
        <p:spPr>
          <a:xfrm>
            <a:off x="1182979" y="2589619"/>
            <a:ext cx="1098000" cy="281703"/>
          </a:xfrm>
          <a:prstGeom prst="roundRect">
            <a:avLst>
              <a:gd name="adj" fmla="val 10175"/>
            </a:avLst>
          </a:prstGeom>
          <a:solidFill>
            <a:srgbClr val="E25D6B">
              <a:alpha val="50333"/>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33" name="Rectángulo redondeado 32">
            <a:extLst>
              <a:ext uri="{FF2B5EF4-FFF2-40B4-BE49-F238E27FC236}">
                <a16:creationId xmlns:a16="http://schemas.microsoft.com/office/drawing/2014/main" id="{8A714668-6E32-1C40-6ADD-61FBBE963E53}"/>
              </a:ext>
            </a:extLst>
          </p:cNvPr>
          <p:cNvSpPr/>
          <p:nvPr/>
        </p:nvSpPr>
        <p:spPr>
          <a:xfrm>
            <a:off x="1177196" y="1363506"/>
            <a:ext cx="1097280" cy="239873"/>
          </a:xfrm>
          <a:prstGeom prst="roundRect">
            <a:avLst/>
          </a:prstGeom>
          <a:solidFill>
            <a:srgbClr val="E25D6B">
              <a:alpha val="50333"/>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34" name="Rectángulo redondeado 33">
            <a:extLst>
              <a:ext uri="{FF2B5EF4-FFF2-40B4-BE49-F238E27FC236}">
                <a16:creationId xmlns:a16="http://schemas.microsoft.com/office/drawing/2014/main" id="{5B6F4BBE-F150-3661-326D-36CDB0EF122C}"/>
              </a:ext>
            </a:extLst>
          </p:cNvPr>
          <p:cNvSpPr/>
          <p:nvPr/>
        </p:nvSpPr>
        <p:spPr>
          <a:xfrm>
            <a:off x="2669150" y="2053366"/>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35" name="Rectángulo redondeado 34">
            <a:extLst>
              <a:ext uri="{FF2B5EF4-FFF2-40B4-BE49-F238E27FC236}">
                <a16:creationId xmlns:a16="http://schemas.microsoft.com/office/drawing/2014/main" id="{7D1F0FD2-E6D5-BDF6-8C48-248F3E9C63A4}"/>
              </a:ext>
            </a:extLst>
          </p:cNvPr>
          <p:cNvSpPr/>
          <p:nvPr/>
        </p:nvSpPr>
        <p:spPr>
          <a:xfrm>
            <a:off x="2669150" y="2239197"/>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7469" name="Rectángulo redondeado 17468">
            <a:extLst>
              <a:ext uri="{FF2B5EF4-FFF2-40B4-BE49-F238E27FC236}">
                <a16:creationId xmlns:a16="http://schemas.microsoft.com/office/drawing/2014/main" id="{173494FD-BF83-E48F-A9DB-35E4B433425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17471" name="Conector recto de flecha 17470">
            <a:extLst>
              <a:ext uri="{FF2B5EF4-FFF2-40B4-BE49-F238E27FC236}">
                <a16:creationId xmlns:a16="http://schemas.microsoft.com/office/drawing/2014/main" id="{943FC6A5-C60F-8979-CD55-43B5B67ED714}"/>
              </a:ext>
            </a:extLst>
          </p:cNvPr>
          <p:cNvCxnSpPr>
            <a:cxnSpLocks/>
            <a:endCxn id="17469" idx="1"/>
          </p:cNvCxnSpPr>
          <p:nvPr/>
        </p:nvCxnSpPr>
        <p:spPr>
          <a:xfrm flipV="1">
            <a:off x="2345264" y="2200546"/>
            <a:ext cx="245094"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4" name="Rectángulo redondeado 3">
            <a:extLst>
              <a:ext uri="{FF2B5EF4-FFF2-40B4-BE49-F238E27FC236}">
                <a16:creationId xmlns:a16="http://schemas.microsoft.com/office/drawing/2014/main" id="{F1D8346C-F496-F984-CD95-176A30E1D820}"/>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5" name="Imagen 4">
            <a:extLst>
              <a:ext uri="{FF2B5EF4-FFF2-40B4-BE49-F238E27FC236}">
                <a16:creationId xmlns:a16="http://schemas.microsoft.com/office/drawing/2014/main" id="{28D427DF-CEF6-09DF-0F60-02A945A69E6C}"/>
              </a:ext>
            </a:extLst>
          </p:cNvPr>
          <p:cNvPicPr>
            <a:picLocks noChangeAspect="1"/>
          </p:cNvPicPr>
          <p:nvPr/>
        </p:nvPicPr>
        <p:blipFill>
          <a:blip r:embed="rId3"/>
          <a:stretch>
            <a:fillRect/>
          </a:stretch>
        </p:blipFill>
        <p:spPr>
          <a:xfrm>
            <a:off x="297471" y="1941907"/>
            <a:ext cx="531161" cy="531161"/>
          </a:xfrm>
          <a:prstGeom prst="rect">
            <a:avLst/>
          </a:prstGeom>
        </p:spPr>
      </p:pic>
      <p:sp>
        <p:nvSpPr>
          <p:cNvPr id="7" name="CuadroTexto 6">
            <a:extLst>
              <a:ext uri="{FF2B5EF4-FFF2-40B4-BE49-F238E27FC236}">
                <a16:creationId xmlns:a16="http://schemas.microsoft.com/office/drawing/2014/main" id="{511FA033-526E-A223-6A34-91FCA73AE1AB}"/>
              </a:ext>
            </a:extLst>
          </p:cNvPr>
          <p:cNvSpPr txBox="1"/>
          <p:nvPr/>
        </p:nvSpPr>
        <p:spPr>
          <a:xfrm>
            <a:off x="4170880" y="1796744"/>
            <a:ext cx="3484821" cy="80760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Una de las posibles salidas de la etapa de </a:t>
            </a:r>
            <a:r>
              <a:rPr lang="es-CL" sz="1000" err="1"/>
              <a:t>Planning</a:t>
            </a:r>
            <a:r>
              <a:rPr lang="es-CL" sz="1000"/>
              <a:t> podría ser la necesidad de ejecutar procesos de desarrollo de productos para ampliar la oferta/</a:t>
            </a:r>
            <a:r>
              <a:rPr lang="es-CL" sz="1000" err="1"/>
              <a:t>assortment</a:t>
            </a:r>
            <a:r>
              <a:rPr lang="es-CL" sz="1000"/>
              <a:t> y/o el </a:t>
            </a:r>
            <a:r>
              <a:rPr lang="es-CL" sz="1000" err="1"/>
              <a:t>sourcing</a:t>
            </a:r>
            <a:r>
              <a:rPr lang="es-CL" sz="1000"/>
              <a:t> de nuevos proveedores, los cuales permitan ampliar las opciones para ejecutar las compras de mercadería</a:t>
            </a:r>
          </a:p>
        </p:txBody>
      </p:sp>
    </p:spTree>
    <p:extLst>
      <p:ext uri="{BB962C8B-B14F-4D97-AF65-F5344CB8AC3E}">
        <p14:creationId xmlns:p14="http://schemas.microsoft.com/office/powerpoint/2010/main" val="4140955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7471"/>
                                        </p:tgtEl>
                                        <p:attrNameLst>
                                          <p:attrName>style.visibility</p:attrName>
                                        </p:attrNameLst>
                                      </p:cBhvr>
                                      <p:to>
                                        <p:strVal val="visible"/>
                                      </p:to>
                                    </p:set>
                                    <p:animEffect transition="in" filter="wipe(left)">
                                      <p:cBhvr>
                                        <p:cTn id="7" dur="500"/>
                                        <p:tgtEl>
                                          <p:spTgt spid="17471"/>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dissolve">
                                      <p:cBhvr>
                                        <p:cTn id="11" dur="500"/>
                                        <p:tgtEl>
                                          <p:spTgt spid="34"/>
                                        </p:tgtEl>
                                      </p:cBhvr>
                                    </p:animEffect>
                                  </p:childTnLst>
                                </p:cTn>
                              </p:par>
                              <p:par>
                                <p:cTn id="12" presetID="9" presetClass="entr" presetSubtype="0" fill="hold" grpId="0" nodeType="with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dissolve">
                                      <p:cBhvr>
                                        <p:cTn id="14" dur="500"/>
                                        <p:tgtEl>
                                          <p:spTgt spid="35"/>
                                        </p:tgtEl>
                                      </p:cBhvr>
                                    </p:animEffect>
                                  </p:childTnLst>
                                </p:cTn>
                              </p:par>
                              <p:par>
                                <p:cTn id="15" presetID="9" presetClass="entr" presetSubtype="0" fill="hold" grpId="0" nodeType="withEffect">
                                  <p:stCondLst>
                                    <p:cond delay="0"/>
                                  </p:stCondLst>
                                  <p:childTnLst>
                                    <p:set>
                                      <p:cBhvr>
                                        <p:cTn id="16" dur="1" fill="hold">
                                          <p:stCondLst>
                                            <p:cond delay="0"/>
                                          </p:stCondLst>
                                        </p:cTn>
                                        <p:tgtEl>
                                          <p:spTgt spid="17469"/>
                                        </p:tgtEl>
                                        <p:attrNameLst>
                                          <p:attrName>style.visibility</p:attrName>
                                        </p:attrNameLst>
                                      </p:cBhvr>
                                      <p:to>
                                        <p:strVal val="visible"/>
                                      </p:to>
                                    </p:set>
                                    <p:animEffect transition="in" filter="dissolve">
                                      <p:cBhvr>
                                        <p:cTn id="17" dur="500"/>
                                        <p:tgtEl>
                                          <p:spTgt spid="17469"/>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dissolve">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grpId="1" nodeType="clickEffect">
                                  <p:stCondLst>
                                    <p:cond delay="0"/>
                                  </p:stCondLst>
                                  <p:childTnLst>
                                    <p:animEffect transition="out" filter="fade">
                                      <p:cBhvr>
                                        <p:cTn id="24" dur="500"/>
                                        <p:tgtEl>
                                          <p:spTgt spid="7"/>
                                        </p:tgtEl>
                                      </p:cBhvr>
                                    </p:animEffect>
                                    <p:set>
                                      <p:cBhvr>
                                        <p:cTn id="25"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17469" grpId="0" animBg="1"/>
      <p:bldP spid="7" grpId="0" animBg="1"/>
      <p:bldP spid="7"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12" name="Rectángulo redondeado 15411">
            <a:extLst>
              <a:ext uri="{FF2B5EF4-FFF2-40B4-BE49-F238E27FC236}">
                <a16:creationId xmlns:a16="http://schemas.microsoft.com/office/drawing/2014/main" id="{3DA4EB1F-C172-9658-9148-C93E1E1BEC5D}"/>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28" name="Rectángulo redondeado 27">
            <a:extLst>
              <a:ext uri="{FF2B5EF4-FFF2-40B4-BE49-F238E27FC236}">
                <a16:creationId xmlns:a16="http://schemas.microsoft.com/office/drawing/2014/main" id="{BADBC731-9215-A0C2-96C1-2765574C4830}"/>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29" name="Rectángulo redondeado 28">
            <a:extLst>
              <a:ext uri="{FF2B5EF4-FFF2-40B4-BE49-F238E27FC236}">
                <a16:creationId xmlns:a16="http://schemas.microsoft.com/office/drawing/2014/main" id="{20345E2C-97DD-027B-BF40-A1ABE95134CB}"/>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30" name="Rectángulo redondeado 29">
            <a:extLst>
              <a:ext uri="{FF2B5EF4-FFF2-40B4-BE49-F238E27FC236}">
                <a16:creationId xmlns:a16="http://schemas.microsoft.com/office/drawing/2014/main" id="{3076DFD8-8B9D-A57B-877D-E834F96EC930}"/>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&amp; LAYOUT</a:t>
            </a:r>
          </a:p>
        </p:txBody>
      </p:sp>
      <p:sp>
        <p:nvSpPr>
          <p:cNvPr id="31" name="Rectángulo redondeado 30">
            <a:extLst>
              <a:ext uri="{FF2B5EF4-FFF2-40B4-BE49-F238E27FC236}">
                <a16:creationId xmlns:a16="http://schemas.microsoft.com/office/drawing/2014/main" id="{0FCF9148-BF5A-36BB-D7D3-F25483348D55}"/>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33" name="Rectángulo redondeado 32">
            <a:extLst>
              <a:ext uri="{FF2B5EF4-FFF2-40B4-BE49-F238E27FC236}">
                <a16:creationId xmlns:a16="http://schemas.microsoft.com/office/drawing/2014/main" id="{8A714668-6E32-1C40-6ADD-61FBBE963E53}"/>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34" name="Rectángulo redondeado 33">
            <a:extLst>
              <a:ext uri="{FF2B5EF4-FFF2-40B4-BE49-F238E27FC236}">
                <a16:creationId xmlns:a16="http://schemas.microsoft.com/office/drawing/2014/main" id="{5B6F4BBE-F150-3661-326D-36CDB0EF122C}"/>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35" name="Rectángulo redondeado 34">
            <a:extLst>
              <a:ext uri="{FF2B5EF4-FFF2-40B4-BE49-F238E27FC236}">
                <a16:creationId xmlns:a16="http://schemas.microsoft.com/office/drawing/2014/main" id="{7D1F0FD2-E6D5-BDF6-8C48-248F3E9C63A4}"/>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7469" name="Rectángulo redondeado 17468">
            <a:extLst>
              <a:ext uri="{FF2B5EF4-FFF2-40B4-BE49-F238E27FC236}">
                <a16:creationId xmlns:a16="http://schemas.microsoft.com/office/drawing/2014/main" id="{173494FD-BF83-E48F-A9DB-35E4B433425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17471" name="Conector recto de flecha 17470">
            <a:extLst>
              <a:ext uri="{FF2B5EF4-FFF2-40B4-BE49-F238E27FC236}">
                <a16:creationId xmlns:a16="http://schemas.microsoft.com/office/drawing/2014/main" id="{943FC6A5-C60F-8979-CD55-43B5B67ED714}"/>
              </a:ext>
            </a:extLst>
          </p:cNvPr>
          <p:cNvCxnSpPr>
            <a:cxnSpLocks/>
            <a:endCxn id="17469"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4" name="Rectángulo redondeado 3">
            <a:extLst>
              <a:ext uri="{FF2B5EF4-FFF2-40B4-BE49-F238E27FC236}">
                <a16:creationId xmlns:a16="http://schemas.microsoft.com/office/drawing/2014/main" id="{F1D8346C-F496-F984-CD95-176A30E1D820}"/>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5" name="Imagen 4">
            <a:extLst>
              <a:ext uri="{FF2B5EF4-FFF2-40B4-BE49-F238E27FC236}">
                <a16:creationId xmlns:a16="http://schemas.microsoft.com/office/drawing/2014/main" id="{28D427DF-CEF6-09DF-0F60-02A945A69E6C}"/>
              </a:ext>
            </a:extLst>
          </p:cNvPr>
          <p:cNvPicPr>
            <a:picLocks noChangeAspect="1"/>
          </p:cNvPicPr>
          <p:nvPr/>
        </p:nvPicPr>
        <p:blipFill>
          <a:blip r:embed="rId3"/>
          <a:stretch>
            <a:fillRect/>
          </a:stretch>
        </p:blipFill>
        <p:spPr>
          <a:xfrm>
            <a:off x="297471" y="1941907"/>
            <a:ext cx="531161" cy="531161"/>
          </a:xfrm>
          <a:prstGeom prst="rect">
            <a:avLst/>
          </a:prstGeom>
        </p:spPr>
      </p:pic>
      <p:sp>
        <p:nvSpPr>
          <p:cNvPr id="2" name="Rectángulo redondeado 1">
            <a:extLst>
              <a:ext uri="{FF2B5EF4-FFF2-40B4-BE49-F238E27FC236}">
                <a16:creationId xmlns:a16="http://schemas.microsoft.com/office/drawing/2014/main" id="{5D84F2A8-CA28-5AB1-1EF0-AE8D920F19D7}"/>
              </a:ext>
            </a:extLst>
          </p:cNvPr>
          <p:cNvSpPr/>
          <p:nvPr/>
        </p:nvSpPr>
        <p:spPr>
          <a:xfrm>
            <a:off x="4153881" y="1948679"/>
            <a:ext cx="1152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3" name="Rectángulo redondeado 2">
            <a:extLst>
              <a:ext uri="{FF2B5EF4-FFF2-40B4-BE49-F238E27FC236}">
                <a16:creationId xmlns:a16="http://schemas.microsoft.com/office/drawing/2014/main" id="{E7F2B4F0-89A7-C4A9-7C71-F63E7DC701F3}"/>
              </a:ext>
            </a:extLst>
          </p:cNvPr>
          <p:cNvSpPr/>
          <p:nvPr/>
        </p:nvSpPr>
        <p:spPr>
          <a:xfrm>
            <a:off x="4153881" y="2134510"/>
            <a:ext cx="1152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6" name="Rectángulo redondeado 5">
            <a:extLst>
              <a:ext uri="{FF2B5EF4-FFF2-40B4-BE49-F238E27FC236}">
                <a16:creationId xmlns:a16="http://schemas.microsoft.com/office/drawing/2014/main" id="{DF4C214A-4600-E1C9-3A6C-E4A6C5B2DA3C}"/>
              </a:ext>
            </a:extLst>
          </p:cNvPr>
          <p:cNvSpPr/>
          <p:nvPr/>
        </p:nvSpPr>
        <p:spPr>
          <a:xfrm>
            <a:off x="4149935" y="2322683"/>
            <a:ext cx="1152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8" name="Rectángulo redondeado 7">
            <a:extLst>
              <a:ext uri="{FF2B5EF4-FFF2-40B4-BE49-F238E27FC236}">
                <a16:creationId xmlns:a16="http://schemas.microsoft.com/office/drawing/2014/main" id="{E712C84A-7530-97DB-A764-DE4AFA7EBAD0}"/>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9" name="Conector recto de flecha 8">
            <a:extLst>
              <a:ext uri="{FF2B5EF4-FFF2-40B4-BE49-F238E27FC236}">
                <a16:creationId xmlns:a16="http://schemas.microsoft.com/office/drawing/2014/main" id="{79BEE80C-85F7-6DA1-57D1-DB9E26DA62CC}"/>
              </a:ext>
            </a:extLst>
          </p:cNvPr>
          <p:cNvCxnSpPr>
            <a:cxnSpLocks/>
            <a:endCxn id="8" idx="1"/>
          </p:cNvCxnSpPr>
          <p:nvPr/>
        </p:nvCxnSpPr>
        <p:spPr>
          <a:xfrm>
            <a:off x="3829213" y="2200546"/>
            <a:ext cx="277777" cy="3817"/>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0" name="CuadroTexto 9">
            <a:extLst>
              <a:ext uri="{FF2B5EF4-FFF2-40B4-BE49-F238E27FC236}">
                <a16:creationId xmlns:a16="http://schemas.microsoft.com/office/drawing/2014/main" id="{E6CBBD79-51D0-C407-FE12-C7D8A20104FC}"/>
              </a:ext>
            </a:extLst>
          </p:cNvPr>
          <p:cNvSpPr txBox="1"/>
          <p:nvPr/>
        </p:nvSpPr>
        <p:spPr>
          <a:xfrm>
            <a:off x="5654829" y="1796744"/>
            <a:ext cx="4191907" cy="80760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Producto de esto, y a su vez como parte de la operación diaria y natural del </a:t>
            </a:r>
            <a:r>
              <a:rPr lang="es-CL" sz="1000" err="1"/>
              <a:t>retail</a:t>
            </a:r>
            <a:r>
              <a:rPr lang="es-CL" sz="1000"/>
              <a:t> constantemente se están actualizando y parametrizando los catálogos de Productos, Proveedores y Precios, como entidades maestras de datos sobre los cuales pivotan innumerables procesos.</a:t>
            </a:r>
          </a:p>
        </p:txBody>
      </p:sp>
      <p:sp>
        <p:nvSpPr>
          <p:cNvPr id="11" name="CuadroTexto 10">
            <a:extLst>
              <a:ext uri="{FF2B5EF4-FFF2-40B4-BE49-F238E27FC236}">
                <a16:creationId xmlns:a16="http://schemas.microsoft.com/office/drawing/2014/main" id="{928B388D-0879-3720-F26F-AF5D7DF493B5}"/>
              </a:ext>
            </a:extLst>
          </p:cNvPr>
          <p:cNvSpPr txBox="1"/>
          <p:nvPr/>
        </p:nvSpPr>
        <p:spPr>
          <a:xfrm>
            <a:off x="5654829" y="2668583"/>
            <a:ext cx="4191907" cy="80760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el caso de los proveedores, éstos deben -en primera instancia- pasar por un proceso de </a:t>
            </a:r>
            <a:r>
              <a:rPr lang="es-CL" sz="1000" err="1"/>
              <a:t>onboarding</a:t>
            </a:r>
            <a:r>
              <a:rPr lang="es-CL" sz="1000"/>
              <a:t>, en el cual suministrarán información de tipo comercial, logística, legal y financiera requerida para poder ser validados y aprobados como </a:t>
            </a:r>
            <a:r>
              <a:rPr lang="es-CL" sz="1000" err="1"/>
              <a:t>partners</a:t>
            </a:r>
            <a:r>
              <a:rPr lang="es-CL" sz="1000"/>
              <a:t> comerciales de Falabella.</a:t>
            </a:r>
          </a:p>
        </p:txBody>
      </p:sp>
      <p:sp>
        <p:nvSpPr>
          <p:cNvPr id="12" name="CuadroTexto 11">
            <a:extLst>
              <a:ext uri="{FF2B5EF4-FFF2-40B4-BE49-F238E27FC236}">
                <a16:creationId xmlns:a16="http://schemas.microsoft.com/office/drawing/2014/main" id="{1A70CAC7-59D1-BEF2-E135-B5E4CCC981AB}"/>
              </a:ext>
            </a:extLst>
          </p:cNvPr>
          <p:cNvSpPr txBox="1"/>
          <p:nvPr/>
        </p:nvSpPr>
        <p:spPr>
          <a:xfrm>
            <a:off x="5654829" y="3540422"/>
            <a:ext cx="4191907" cy="80760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Asimismo, se deben registrar los productos asociados a dichos proveedores, con el fin de incorporarlos al catálogo de la compañía y así,  puedan estar disponibles para compra y posterior venta.</a:t>
            </a:r>
          </a:p>
        </p:txBody>
      </p:sp>
      <p:sp>
        <p:nvSpPr>
          <p:cNvPr id="13" name="CuadroTexto 12">
            <a:extLst>
              <a:ext uri="{FF2B5EF4-FFF2-40B4-BE49-F238E27FC236}">
                <a16:creationId xmlns:a16="http://schemas.microsoft.com/office/drawing/2014/main" id="{D9FDF24E-BA8C-039E-0EEF-CA8287153207}"/>
              </a:ext>
            </a:extLst>
          </p:cNvPr>
          <p:cNvSpPr txBox="1"/>
          <p:nvPr/>
        </p:nvSpPr>
        <p:spPr>
          <a:xfrm>
            <a:off x="5654828" y="4412261"/>
            <a:ext cx="4191907" cy="102471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Naturalmente cada producto tiene un costo y un precio, en el caso del precio, un </a:t>
            </a:r>
            <a:r>
              <a:rPr lang="es-CL" sz="1000" err="1"/>
              <a:t>retail</a:t>
            </a:r>
            <a:r>
              <a:rPr lang="es-CL" sz="1000"/>
              <a:t> puede manejar distintos tipos de precios para un mismo producto, el cual debe listarse correctamente a la hora de su adquisición por parte del cliente. Un producto puede tener precio normal, promocional, colaborador, especial por método de pago, etc.</a:t>
            </a:r>
          </a:p>
        </p:txBody>
      </p:sp>
    </p:spTree>
    <p:extLst>
      <p:ext uri="{BB962C8B-B14F-4D97-AF65-F5344CB8AC3E}">
        <p14:creationId xmlns:p14="http://schemas.microsoft.com/office/powerpoint/2010/main" val="692387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500"/>
                                        <p:tgtEl>
                                          <p:spTgt spid="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1000"/>
                                        <p:tgtEl>
                                          <p:spTgt spid="10"/>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1000"/>
                                        <p:tgtEl>
                                          <p:spTgt spid="11"/>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1000"/>
                                        <p:tgtEl>
                                          <p:spTgt spid="12"/>
                                        </p:tgtEl>
                                      </p:cBhvr>
                                    </p:animEffect>
                                  </p:childTnLst>
                                </p:cTn>
                              </p:par>
                            </p:childTnLst>
                          </p:cTn>
                        </p:par>
                        <p:par>
                          <p:cTn id="33" fill="hold">
                            <p:stCondLst>
                              <p:cond delay="4000"/>
                            </p:stCondLst>
                            <p:childTnLst>
                              <p:par>
                                <p:cTn id="34" presetID="10" presetClass="entr" presetSubtype="0" fill="hold" grpId="0"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1000"/>
                                        <p:tgtEl>
                                          <p:spTgt spid="13"/>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10"/>
                                        </p:tgtEl>
                                      </p:cBhvr>
                                    </p:animEffect>
                                    <p:set>
                                      <p:cBhvr>
                                        <p:cTn id="41" dur="1" fill="hold">
                                          <p:stCondLst>
                                            <p:cond delay="499"/>
                                          </p:stCondLst>
                                        </p:cTn>
                                        <p:tgtEl>
                                          <p:spTgt spid="10"/>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1"/>
                                        </p:tgtEl>
                                      </p:cBhvr>
                                    </p:animEffect>
                                    <p:set>
                                      <p:cBhvr>
                                        <p:cTn id="44" dur="1" fill="hold">
                                          <p:stCondLst>
                                            <p:cond delay="499"/>
                                          </p:stCondLst>
                                        </p:cTn>
                                        <p:tgtEl>
                                          <p:spTgt spid="11"/>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12"/>
                                        </p:tgtEl>
                                      </p:cBhvr>
                                    </p:animEffect>
                                    <p:set>
                                      <p:cBhvr>
                                        <p:cTn id="47" dur="1" fill="hold">
                                          <p:stCondLst>
                                            <p:cond delay="499"/>
                                          </p:stCondLst>
                                        </p:cTn>
                                        <p:tgtEl>
                                          <p:spTgt spid="12"/>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13"/>
                                        </p:tgtEl>
                                      </p:cBhvr>
                                    </p:animEffect>
                                    <p:set>
                                      <p:cBhvr>
                                        <p:cTn id="50"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6" grpId="0" animBg="1"/>
      <p:bldP spid="8" grpId="0" animBg="1"/>
      <p:bldP spid="10" grpId="0" animBg="1"/>
      <p:bldP spid="10" grpId="1" animBg="1"/>
      <p:bldP spid="11" grpId="0" animBg="1"/>
      <p:bldP spid="11" grpId="1" animBg="1"/>
      <p:bldP spid="12" grpId="0" animBg="1"/>
      <p:bldP spid="12" grpId="1" animBg="1"/>
      <p:bldP spid="13" grpId="0" animBg="1"/>
      <p:bldP spid="13"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7253938" y="1776095"/>
            <a:ext cx="4140000" cy="80760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etapa de Compra comprende el proceso de adquisición de productos, esto se realiza a través de la generación de órdenes de compra (</a:t>
            </a:r>
            <a:r>
              <a:rPr lang="es-CL" sz="1000" err="1"/>
              <a:t>Purchase</a:t>
            </a:r>
            <a:r>
              <a:rPr lang="es-CL" sz="1000"/>
              <a:t> </a:t>
            </a:r>
            <a:r>
              <a:rPr lang="es-CL" sz="1000" err="1"/>
              <a:t>Orders</a:t>
            </a:r>
            <a:r>
              <a:rPr lang="es-CL" sz="1000"/>
              <a:t>) que se colocan a los proveedores.</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39" name="CuadroTexto 38">
            <a:extLst>
              <a:ext uri="{FF2B5EF4-FFF2-40B4-BE49-F238E27FC236}">
                <a16:creationId xmlns:a16="http://schemas.microsoft.com/office/drawing/2014/main" id="{3CB6C776-951E-FC2B-EDBD-70209B9F326F}"/>
              </a:ext>
            </a:extLst>
          </p:cNvPr>
          <p:cNvSpPr txBox="1"/>
          <p:nvPr/>
        </p:nvSpPr>
        <p:spPr>
          <a:xfrm>
            <a:off x="7253937" y="2643870"/>
            <a:ext cx="4140000" cy="119908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Con base en una buena planeación, cada organización puede decidir si mantener sus inventarios en sus centros de distribución o cumplir con la demanda de sus productos bajo pedido.</a:t>
            </a:r>
          </a:p>
          <a:p>
            <a:pPr algn="just"/>
            <a:endParaRPr lang="es-CL" sz="1000"/>
          </a:p>
          <a:p>
            <a:pPr algn="just"/>
            <a:r>
              <a:rPr lang="es-CL" sz="1000"/>
              <a:t>En el </a:t>
            </a:r>
            <a:r>
              <a:rPr lang="es-CL" sz="1000" err="1"/>
              <a:t>retail</a:t>
            </a:r>
            <a:r>
              <a:rPr lang="es-CL" sz="1000"/>
              <a:t> existen múltiples estrategias de compra, siendo las principales:</a:t>
            </a:r>
          </a:p>
        </p:txBody>
      </p:sp>
    </p:spTree>
    <p:extLst>
      <p:ext uri="{BB962C8B-B14F-4D97-AF65-F5344CB8AC3E}">
        <p14:creationId xmlns:p14="http://schemas.microsoft.com/office/powerpoint/2010/main" val="467259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1000"/>
                                        <p:tgtEl>
                                          <p:spTgt spid="7"/>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39"/>
                                        </p:tgtEl>
                                        <p:attrNameLst>
                                          <p:attrName>style.visibility</p:attrName>
                                        </p:attrNameLst>
                                      </p:cBhvr>
                                      <p:to>
                                        <p:strVal val="visible"/>
                                      </p:to>
                                    </p:set>
                                    <p:animEffect transition="in" filter="fade">
                                      <p:cBhvr>
                                        <p:cTn id="19" dur="10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7" grpId="0" animBg="1"/>
      <p:bldP spid="3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7253938" y="1776095"/>
            <a:ext cx="4140000" cy="80760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etapa de Compra comprende el proceso de adquisición de productos, esto se realiza a través de la generación de órdenes de compra (</a:t>
            </a:r>
            <a:r>
              <a:rPr lang="es-CL" sz="1000" err="1"/>
              <a:t>Purchase</a:t>
            </a:r>
            <a:r>
              <a:rPr lang="es-CL" sz="1000"/>
              <a:t> </a:t>
            </a:r>
            <a:r>
              <a:rPr lang="es-CL" sz="1000" err="1"/>
              <a:t>Orders</a:t>
            </a:r>
            <a:r>
              <a:rPr lang="es-CL" sz="1000"/>
              <a:t>) que se colocan a los proveedores.</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39" name="CuadroTexto 38">
            <a:extLst>
              <a:ext uri="{FF2B5EF4-FFF2-40B4-BE49-F238E27FC236}">
                <a16:creationId xmlns:a16="http://schemas.microsoft.com/office/drawing/2014/main" id="{3CB6C776-951E-FC2B-EDBD-70209B9F326F}"/>
              </a:ext>
            </a:extLst>
          </p:cNvPr>
          <p:cNvSpPr txBox="1"/>
          <p:nvPr/>
        </p:nvSpPr>
        <p:spPr>
          <a:xfrm>
            <a:off x="7253937" y="2643870"/>
            <a:ext cx="4140000" cy="119908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Con base en una buena planeación, cada organización puede decidir si mantener sus inventarios en sus centros de distribución o cumplir con la demanda de sus productos bajo pedido.</a:t>
            </a:r>
          </a:p>
          <a:p>
            <a:pPr algn="just"/>
            <a:endParaRPr lang="es-CL" sz="1000"/>
          </a:p>
          <a:p>
            <a:pPr algn="just"/>
            <a:r>
              <a:rPr lang="es-CL" sz="1000"/>
              <a:t>En el </a:t>
            </a:r>
            <a:r>
              <a:rPr lang="es-CL" sz="1000" err="1"/>
              <a:t>retail</a:t>
            </a:r>
            <a:r>
              <a:rPr lang="es-CL" sz="1000"/>
              <a:t> existen múltiples estrategias de compra, siendo las principales:</a:t>
            </a:r>
          </a:p>
        </p:txBody>
      </p:sp>
      <p:sp>
        <p:nvSpPr>
          <p:cNvPr id="42" name="CuadroTexto 41">
            <a:extLst>
              <a:ext uri="{FF2B5EF4-FFF2-40B4-BE49-F238E27FC236}">
                <a16:creationId xmlns:a16="http://schemas.microsoft.com/office/drawing/2014/main" id="{C56DFC2A-B2BF-B567-B49F-A207C1FA1985}"/>
              </a:ext>
            </a:extLst>
          </p:cNvPr>
          <p:cNvSpPr txBox="1"/>
          <p:nvPr/>
        </p:nvSpPr>
        <p:spPr>
          <a:xfrm>
            <a:off x="7253937" y="3903126"/>
            <a:ext cx="4140000" cy="71418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marL="171450" indent="-171450" algn="just">
              <a:buFont typeface="Arial" panose="020B0604020202020204" pitchFamily="34" charset="0"/>
              <a:buChar char="•"/>
            </a:pPr>
            <a:r>
              <a:rPr lang="es-CL" sz="1000" u="sng" err="1"/>
              <a:t>Pull</a:t>
            </a:r>
            <a:r>
              <a:rPr lang="es-CL" sz="1000"/>
              <a:t>: Basada en evaluación de niveles de stock, con ciclos definidos, esencialmente para productos con continuidad / demanda / comportamiento constante. En general son sugeridas por sistemas de </a:t>
            </a:r>
            <a:r>
              <a:rPr lang="es-CL" sz="1000" err="1"/>
              <a:t>Demand</a:t>
            </a:r>
            <a:r>
              <a:rPr lang="es-CL" sz="1000"/>
              <a:t> / </a:t>
            </a:r>
            <a:r>
              <a:rPr lang="es-CL" sz="1000" err="1"/>
              <a:t>Forecasting</a:t>
            </a:r>
            <a:r>
              <a:rPr lang="es-CL" sz="1000"/>
              <a:t>.</a:t>
            </a:r>
          </a:p>
        </p:txBody>
      </p:sp>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stCxn id="46" idx="3"/>
            <a:endCxn id="43" idx="1"/>
          </p:cNvCxnSpPr>
          <p:nvPr/>
        </p:nvCxnSpPr>
        <p:spPr>
          <a:xfrm>
            <a:off x="2281699" y="2734948"/>
            <a:ext cx="3411633" cy="4121"/>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6" name="Rectángulo redondeado 45">
            <a:extLst>
              <a:ext uri="{FF2B5EF4-FFF2-40B4-BE49-F238E27FC236}">
                <a16:creationId xmlns:a16="http://schemas.microsoft.com/office/drawing/2014/main" id="{E1482694-A1F3-2B1F-6CDE-14EE33F9D9A6}"/>
              </a:ext>
            </a:extLst>
          </p:cNvPr>
          <p:cNvSpPr/>
          <p:nvPr/>
        </p:nvSpPr>
        <p:spPr>
          <a:xfrm>
            <a:off x="1183699" y="2594096"/>
            <a:ext cx="1098000" cy="281703"/>
          </a:xfrm>
          <a:prstGeom prst="roundRect">
            <a:avLst>
              <a:gd name="adj" fmla="val 10175"/>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Tree>
    <p:extLst>
      <p:ext uri="{BB962C8B-B14F-4D97-AF65-F5344CB8AC3E}">
        <p14:creationId xmlns:p14="http://schemas.microsoft.com/office/powerpoint/2010/main" val="3543927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500"/>
                                        <p:tgtEl>
                                          <p:spTgt spid="46"/>
                                        </p:tgtEl>
                                      </p:cBhvr>
                                    </p:animEffect>
                                  </p:childTnLst>
                                </p:cTn>
                              </p:par>
                              <p:par>
                                <p:cTn id="11" presetID="22" presetClass="entr" presetSubtype="8" fill="hold" nodeType="withEffect">
                                  <p:stCondLst>
                                    <p:cond delay="0"/>
                                  </p:stCondLst>
                                  <p:childTnLst>
                                    <p:set>
                                      <p:cBhvr>
                                        <p:cTn id="12" dur="1" fill="hold">
                                          <p:stCondLst>
                                            <p:cond delay="0"/>
                                          </p:stCondLst>
                                        </p:cTn>
                                        <p:tgtEl>
                                          <p:spTgt spid="44"/>
                                        </p:tgtEl>
                                        <p:attrNameLst>
                                          <p:attrName>style.visibility</p:attrName>
                                        </p:attrNameLst>
                                      </p:cBhvr>
                                      <p:to>
                                        <p:strVal val="visible"/>
                                      </p:to>
                                    </p:set>
                                    <p:animEffect transition="in" filter="wipe(left)">
                                      <p:cBhvr>
                                        <p:cTn id="13" dur="1000"/>
                                        <p:tgtEl>
                                          <p:spTgt spid="44"/>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par>
                          <p:cTn id="18" fill="hold">
                            <p:stCondLst>
                              <p:cond delay="1500"/>
                            </p:stCondLst>
                            <p:childTnLst>
                              <p:par>
                                <p:cTn id="19" presetID="22" presetClass="entr" presetSubtype="4" fill="hold" nodeType="after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wipe(down)">
                                      <p:cBhvr>
                                        <p:cTn id="21" dur="10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7253938" y="1776095"/>
            <a:ext cx="4140000" cy="80760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etapa de Compra comprende el proceso de adquisición de productos, esto se realiza a través de la generación de órdenes de compra (</a:t>
            </a:r>
            <a:r>
              <a:rPr lang="es-CL" sz="1000" err="1"/>
              <a:t>Purchase</a:t>
            </a:r>
            <a:r>
              <a:rPr lang="es-CL" sz="1000"/>
              <a:t> </a:t>
            </a:r>
            <a:r>
              <a:rPr lang="es-CL" sz="1000" err="1"/>
              <a:t>Orders</a:t>
            </a:r>
            <a:r>
              <a:rPr lang="es-CL" sz="1000"/>
              <a:t>) que se colocan a los proveedores.</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39" name="CuadroTexto 38">
            <a:extLst>
              <a:ext uri="{FF2B5EF4-FFF2-40B4-BE49-F238E27FC236}">
                <a16:creationId xmlns:a16="http://schemas.microsoft.com/office/drawing/2014/main" id="{3CB6C776-951E-FC2B-EDBD-70209B9F326F}"/>
              </a:ext>
            </a:extLst>
          </p:cNvPr>
          <p:cNvSpPr txBox="1"/>
          <p:nvPr/>
        </p:nvSpPr>
        <p:spPr>
          <a:xfrm>
            <a:off x="7253937" y="2643870"/>
            <a:ext cx="4140000" cy="119908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Con base en una buena planeación, cada organización puede decidir si mantener sus inventarios en sus centros de distribución o cumplir con la demanda de sus productos bajo pedido.</a:t>
            </a:r>
          </a:p>
          <a:p>
            <a:pPr algn="just"/>
            <a:endParaRPr lang="es-CL" sz="1000"/>
          </a:p>
          <a:p>
            <a:pPr algn="just"/>
            <a:r>
              <a:rPr lang="es-CL" sz="1000"/>
              <a:t>En el </a:t>
            </a:r>
            <a:r>
              <a:rPr lang="es-CL" sz="1000" err="1"/>
              <a:t>retail</a:t>
            </a:r>
            <a:r>
              <a:rPr lang="es-CL" sz="1000"/>
              <a:t> existen múltiples estrategias de compra, siendo las principales:</a:t>
            </a:r>
          </a:p>
        </p:txBody>
      </p:sp>
      <p:sp>
        <p:nvSpPr>
          <p:cNvPr id="40" name="CuadroTexto 39">
            <a:extLst>
              <a:ext uri="{FF2B5EF4-FFF2-40B4-BE49-F238E27FC236}">
                <a16:creationId xmlns:a16="http://schemas.microsoft.com/office/drawing/2014/main" id="{B1968232-B522-1D7A-7706-EB78868381ED}"/>
              </a:ext>
            </a:extLst>
          </p:cNvPr>
          <p:cNvSpPr txBox="1"/>
          <p:nvPr/>
        </p:nvSpPr>
        <p:spPr>
          <a:xfrm>
            <a:off x="7253937" y="4677483"/>
            <a:ext cx="4140000" cy="71418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marL="171450" indent="-171450" algn="just">
              <a:buFont typeface="Arial" panose="020B0604020202020204" pitchFamily="34" charset="0"/>
              <a:buChar char="•"/>
            </a:pPr>
            <a:r>
              <a:rPr lang="es-CL" sz="1000" u="sng" err="1"/>
              <a:t>Push</a:t>
            </a:r>
            <a:r>
              <a:rPr lang="es-CL" sz="1000"/>
              <a:t>: Más relacionado a campañas y/o productos de temporada con una expectativa de demanda más basada en la parametrización manual, por parte del área de planificación.</a:t>
            </a:r>
          </a:p>
        </p:txBody>
      </p:sp>
      <p:sp>
        <p:nvSpPr>
          <p:cNvPr id="42" name="CuadroTexto 41">
            <a:extLst>
              <a:ext uri="{FF2B5EF4-FFF2-40B4-BE49-F238E27FC236}">
                <a16:creationId xmlns:a16="http://schemas.microsoft.com/office/drawing/2014/main" id="{C56DFC2A-B2BF-B567-B49F-A207C1FA1985}"/>
              </a:ext>
            </a:extLst>
          </p:cNvPr>
          <p:cNvSpPr txBox="1"/>
          <p:nvPr/>
        </p:nvSpPr>
        <p:spPr>
          <a:xfrm>
            <a:off x="7253937" y="3903126"/>
            <a:ext cx="4140000" cy="71418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marL="171450" indent="-171450" algn="just">
              <a:buFont typeface="Arial" panose="020B0604020202020204" pitchFamily="34" charset="0"/>
              <a:buChar char="•"/>
            </a:pPr>
            <a:r>
              <a:rPr lang="es-CL" sz="1000" u="sng" err="1"/>
              <a:t>Pull</a:t>
            </a:r>
            <a:r>
              <a:rPr lang="es-CL" sz="1000"/>
              <a:t>: Basada en evaluación de niveles de stock, con ciclos definidos, esencialmente para productos con continuidad / demanda / comportamiento constante. En general son sugeridas por sistemas de </a:t>
            </a:r>
            <a:r>
              <a:rPr lang="es-CL" sz="1000" err="1"/>
              <a:t>Demand</a:t>
            </a:r>
            <a:r>
              <a:rPr lang="es-CL" sz="1000"/>
              <a:t> / </a:t>
            </a:r>
            <a:r>
              <a:rPr lang="es-CL" sz="1000" err="1"/>
              <a:t>Forecasting</a:t>
            </a:r>
            <a:r>
              <a:rPr lang="es-CL" sz="1000"/>
              <a:t>.</a:t>
            </a:r>
          </a:p>
        </p:txBody>
      </p:sp>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stCxn id="46" idx="3"/>
            <a:endCxn id="43" idx="1"/>
          </p:cNvCxnSpPr>
          <p:nvPr/>
        </p:nvCxnSpPr>
        <p:spPr>
          <a:xfrm>
            <a:off x="2281699" y="2734948"/>
            <a:ext cx="3411633" cy="4121"/>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6" name="Rectángulo redondeado 45">
            <a:extLst>
              <a:ext uri="{FF2B5EF4-FFF2-40B4-BE49-F238E27FC236}">
                <a16:creationId xmlns:a16="http://schemas.microsoft.com/office/drawing/2014/main" id="{E1482694-A1F3-2B1F-6CDE-14EE33F9D9A6}"/>
              </a:ext>
            </a:extLst>
          </p:cNvPr>
          <p:cNvSpPr/>
          <p:nvPr/>
        </p:nvSpPr>
        <p:spPr>
          <a:xfrm>
            <a:off x="1183699" y="2594096"/>
            <a:ext cx="1098000" cy="281703"/>
          </a:xfrm>
          <a:prstGeom prst="roundRect">
            <a:avLst>
              <a:gd name="adj" fmla="val 10175"/>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4" name="Rectángulo redondeado 3">
            <a:extLst>
              <a:ext uri="{FF2B5EF4-FFF2-40B4-BE49-F238E27FC236}">
                <a16:creationId xmlns:a16="http://schemas.microsoft.com/office/drawing/2014/main" id="{A8F324F5-A8DC-4415-3065-18005AB4D762}"/>
              </a:ext>
            </a:extLst>
          </p:cNvPr>
          <p:cNvSpPr/>
          <p:nvPr/>
        </p:nvSpPr>
        <p:spPr>
          <a:xfrm>
            <a:off x="1196889" y="1353366"/>
            <a:ext cx="1097280" cy="239873"/>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cxnSp>
        <p:nvCxnSpPr>
          <p:cNvPr id="5" name="Conector angular 4">
            <a:extLst>
              <a:ext uri="{FF2B5EF4-FFF2-40B4-BE49-F238E27FC236}">
                <a16:creationId xmlns:a16="http://schemas.microsoft.com/office/drawing/2014/main" id="{112AEF43-0438-79A3-54AB-B7836C0572AC}"/>
              </a:ext>
            </a:extLst>
          </p:cNvPr>
          <p:cNvCxnSpPr>
            <a:cxnSpLocks/>
            <a:stCxn id="4" idx="3"/>
            <a:endCxn id="17" idx="0"/>
          </p:cNvCxnSpPr>
          <p:nvPr/>
        </p:nvCxnSpPr>
        <p:spPr>
          <a:xfrm>
            <a:off x="2294169" y="1473303"/>
            <a:ext cx="3947803" cy="661207"/>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13955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2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10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0"/>
                                        </p:tgtEl>
                                        <p:attrNameLst>
                                          <p:attrName>style.visibility</p:attrName>
                                        </p:attrNameLst>
                                      </p:cBhvr>
                                      <p:to>
                                        <p:strVal val="visible"/>
                                      </p:to>
                                    </p:set>
                                    <p:animEffect transition="in" filter="fade">
                                      <p:cBhvr>
                                        <p:cTn id="13" dur="500"/>
                                        <p:tgtEl>
                                          <p:spTgt spid="40"/>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0" nodeType="clickEffect">
                                  <p:stCondLst>
                                    <p:cond delay="0"/>
                                  </p:stCondLst>
                                  <p:childTnLst>
                                    <p:animEffect transition="out" filter="fade">
                                      <p:cBhvr>
                                        <p:cTn id="17" dur="500"/>
                                        <p:tgtEl>
                                          <p:spTgt spid="7"/>
                                        </p:tgtEl>
                                      </p:cBhvr>
                                    </p:animEffect>
                                    <p:set>
                                      <p:cBhvr>
                                        <p:cTn id="18" dur="1" fill="hold">
                                          <p:stCondLst>
                                            <p:cond delay="499"/>
                                          </p:stCondLst>
                                        </p:cTn>
                                        <p:tgtEl>
                                          <p:spTgt spid="7"/>
                                        </p:tgtEl>
                                        <p:attrNameLst>
                                          <p:attrName>style.visibility</p:attrName>
                                        </p:attrNameLst>
                                      </p:cBhvr>
                                      <p:to>
                                        <p:strVal val="hidden"/>
                                      </p:to>
                                    </p:set>
                                  </p:childTnLst>
                                </p:cTn>
                              </p:par>
                              <p:par>
                                <p:cTn id="19" presetID="10" presetClass="exit" presetSubtype="0" fill="hold" grpId="0" nodeType="withEffect">
                                  <p:stCondLst>
                                    <p:cond delay="0"/>
                                  </p:stCondLst>
                                  <p:childTnLst>
                                    <p:animEffect transition="out" filter="fade">
                                      <p:cBhvr>
                                        <p:cTn id="20" dur="500"/>
                                        <p:tgtEl>
                                          <p:spTgt spid="39"/>
                                        </p:tgtEl>
                                      </p:cBhvr>
                                    </p:animEffect>
                                    <p:set>
                                      <p:cBhvr>
                                        <p:cTn id="21" dur="1" fill="hold">
                                          <p:stCondLst>
                                            <p:cond delay="499"/>
                                          </p:stCondLst>
                                        </p:cTn>
                                        <p:tgtEl>
                                          <p:spTgt spid="39"/>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40"/>
                                        </p:tgtEl>
                                      </p:cBhvr>
                                    </p:animEffect>
                                    <p:set>
                                      <p:cBhvr>
                                        <p:cTn id="24" dur="1" fill="hold">
                                          <p:stCondLst>
                                            <p:cond delay="499"/>
                                          </p:stCondLst>
                                        </p:cTn>
                                        <p:tgtEl>
                                          <p:spTgt spid="40"/>
                                        </p:tgtEl>
                                        <p:attrNameLst>
                                          <p:attrName>style.visibility</p:attrName>
                                        </p:attrNameLst>
                                      </p:cBhvr>
                                      <p:to>
                                        <p:strVal val="hidden"/>
                                      </p:to>
                                    </p:set>
                                  </p:childTnLst>
                                </p:cTn>
                              </p:par>
                              <p:par>
                                <p:cTn id="25" presetID="10" presetClass="exit" presetSubtype="0" fill="hold" grpId="0" nodeType="withEffect">
                                  <p:stCondLst>
                                    <p:cond delay="0"/>
                                  </p:stCondLst>
                                  <p:childTnLst>
                                    <p:animEffect transition="out" filter="fade">
                                      <p:cBhvr>
                                        <p:cTn id="26" dur="500"/>
                                        <p:tgtEl>
                                          <p:spTgt spid="42"/>
                                        </p:tgtEl>
                                      </p:cBhvr>
                                    </p:animEffect>
                                    <p:set>
                                      <p:cBhvr>
                                        <p:cTn id="27" dur="1" fill="hold">
                                          <p:stCondLst>
                                            <p:cond delay="499"/>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9" grpId="0" animBg="1"/>
      <p:bldP spid="40" grpId="0" animBg="1"/>
      <p:bldP spid="40" grpId="1" animBg="1"/>
      <p:bldP spid="42" grpId="0" animBg="1"/>
      <p:bldP spid="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7339254" y="1728244"/>
            <a:ext cx="3484821" cy="54235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Naturalmente la compra puede realizarse tanto a proveedores nacionales como a proveedores cuya sede se encuentra en el extranjero. </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8" name="CuadroTexto 17">
            <a:extLst>
              <a:ext uri="{FF2B5EF4-FFF2-40B4-BE49-F238E27FC236}">
                <a16:creationId xmlns:a16="http://schemas.microsoft.com/office/drawing/2014/main" id="{C0618ED7-FD03-3A3D-2462-724FAFF3BAA8}"/>
              </a:ext>
            </a:extLst>
          </p:cNvPr>
          <p:cNvSpPr txBox="1"/>
          <p:nvPr/>
        </p:nvSpPr>
        <p:spPr>
          <a:xfrm>
            <a:off x="7339252" y="2334790"/>
            <a:ext cx="3484821" cy="48867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función del producto, cada mercado ofrece distintas ventajas de costos, las cuales el </a:t>
            </a:r>
            <a:r>
              <a:rPr lang="es-CL" sz="1000" err="1"/>
              <a:t>retail</a:t>
            </a:r>
            <a:r>
              <a:rPr lang="es-CL" sz="1000"/>
              <a:t> aprovecha para optimizar sus márgenes. </a:t>
            </a:r>
          </a:p>
        </p:txBody>
      </p:sp>
    </p:spTree>
    <p:extLst>
      <p:ext uri="{BB962C8B-B14F-4D97-AF65-F5344CB8AC3E}">
        <p14:creationId xmlns:p14="http://schemas.microsoft.com/office/powerpoint/2010/main" val="1212781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10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7"/>
                                        </p:tgtEl>
                                      </p:cBhvr>
                                    </p:animEffect>
                                    <p:set>
                                      <p:cBhvr>
                                        <p:cTn id="16" dur="1" fill="hold">
                                          <p:stCondLst>
                                            <p:cond delay="499"/>
                                          </p:stCondLst>
                                        </p:cTn>
                                        <p:tgtEl>
                                          <p:spTgt spid="7"/>
                                        </p:tgtEl>
                                        <p:attrNameLst>
                                          <p:attrName>style.visibility</p:attrName>
                                        </p:attrNameLst>
                                      </p:cBhvr>
                                      <p:to>
                                        <p:strVal val="hidden"/>
                                      </p:to>
                                    </p:set>
                                  </p:childTnLst>
                                </p:cTn>
                              </p:par>
                              <p:par>
                                <p:cTn id="17" presetID="10" presetClass="exit" presetSubtype="0" fill="hold" grpId="1" nodeType="withEffect">
                                  <p:stCondLst>
                                    <p:cond delay="0"/>
                                  </p:stCondLst>
                                  <p:childTnLst>
                                    <p:animEffect transition="out" filter="fade">
                                      <p:cBhvr>
                                        <p:cTn id="18" dur="500"/>
                                        <p:tgtEl>
                                          <p:spTgt spid="18"/>
                                        </p:tgtEl>
                                      </p:cBhvr>
                                    </p:animEffect>
                                    <p:set>
                                      <p:cBhvr>
                                        <p:cTn id="19"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8" grpId="0" animBg="1"/>
      <p:bldP spid="18"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7216868" y="3320690"/>
            <a:ext cx="4140000" cy="104972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el caso del abastecimiento local, una vez aceptada la orden de compra, comienza un subproceso de </a:t>
            </a:r>
            <a:r>
              <a:rPr lang="es-CL" sz="1000" err="1"/>
              <a:t>fulfilment</a:t>
            </a:r>
            <a:r>
              <a:rPr lang="es-CL" sz="1000"/>
              <a:t> de la mercadería, en el cual el proveedor –en conjunto con el </a:t>
            </a:r>
            <a:r>
              <a:rPr lang="es-CL" sz="1000" err="1"/>
              <a:t>retail</a:t>
            </a:r>
            <a:r>
              <a:rPr lang="es-CL" sz="1000"/>
              <a:t>- coordina los parámetros de la entrega y luego prepara y transporta la mercadería hacia el punto de recepción acordado.</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8" name="CuadroTexto 17">
            <a:extLst>
              <a:ext uri="{FF2B5EF4-FFF2-40B4-BE49-F238E27FC236}">
                <a16:creationId xmlns:a16="http://schemas.microsoft.com/office/drawing/2014/main" id="{C0618ED7-FD03-3A3D-2462-724FAFF3BAA8}"/>
              </a:ext>
            </a:extLst>
          </p:cNvPr>
          <p:cNvSpPr txBox="1"/>
          <p:nvPr/>
        </p:nvSpPr>
        <p:spPr>
          <a:xfrm>
            <a:off x="7216867" y="4457144"/>
            <a:ext cx="4140000" cy="124853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Existen distintos flujos de entrega por parte de proveedores, ésta podría realizarse en tienda (1), pero generalmente se entregan en las bodegas, ya sea para ser recibida y almacenada directamente (2) o usando la bodega como punto inicial de recepción para posteriormente distribuirla a otras bodegas o tiendas (3). </a:t>
            </a:r>
          </a:p>
        </p:txBody>
      </p: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026" name="Picture 2" descr="Delivery truck icon | Freepik">
            <a:extLst>
              <a:ext uri="{FF2B5EF4-FFF2-40B4-BE49-F238E27FC236}">
                <a16:creationId xmlns:a16="http://schemas.microsoft.com/office/drawing/2014/main" id="{EFDCD8F7-CD93-1815-F4D7-A69D2206C84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303" y="3634327"/>
            <a:ext cx="544676" cy="544676"/>
          </a:xfrm>
          <a:prstGeom prst="rect">
            <a:avLst/>
          </a:prstGeom>
          <a:noFill/>
          <a:extLst>
            <a:ext uri="{909E8E84-426E-40DD-AFC4-6F175D3DCCD1}">
              <a14:hiddenFill xmlns:a14="http://schemas.microsoft.com/office/drawing/2010/main">
                <a:solidFill>
                  <a:srgbClr val="FFFFFF"/>
                </a:solidFill>
              </a14:hiddenFill>
            </a:ext>
          </a:extLst>
        </p:spPr>
      </p:pic>
      <p:sp>
        <p:nvSpPr>
          <p:cNvPr id="27" name="Flecha derecha 26">
            <a:extLst>
              <a:ext uri="{FF2B5EF4-FFF2-40B4-BE49-F238E27FC236}">
                <a16:creationId xmlns:a16="http://schemas.microsoft.com/office/drawing/2014/main" id="{B5A9F791-1C15-15CA-B00A-8588413C427D}"/>
              </a:ext>
            </a:extLst>
          </p:cNvPr>
          <p:cNvSpPr/>
          <p:nvPr/>
        </p:nvSpPr>
        <p:spPr>
          <a:xfrm>
            <a:off x="1481501" y="3820889"/>
            <a:ext cx="344963" cy="126182"/>
          </a:xfrm>
          <a:prstGeom prst="rightArrow">
            <a:avLst/>
          </a:prstGeom>
          <a:solidFill>
            <a:schemeClr val="accent4"/>
          </a:solidFill>
          <a:ln w="12700" cap="flat" cmpd="sng" algn="ctr">
            <a:noFill/>
            <a:prstDash val="solid"/>
            <a:miter lim="800000"/>
          </a:ln>
          <a:effectLst/>
        </p:spPr>
        <p:txBody>
          <a:bodyPr rtlCol="0" anchor="ctr"/>
          <a:lstStyle/>
          <a:p>
            <a:pPr algn="just"/>
            <a:endParaRPr lang="es-CL" sz="1000" b="1" kern="0">
              <a:solidFill>
                <a:srgbClr val="454A51"/>
              </a:solidFill>
              <a:latin typeface="Calibri" panose="020F0502020204030204"/>
            </a:endParaRPr>
          </a:p>
        </p:txBody>
      </p:sp>
      <p:pic>
        <p:nvPicPr>
          <p:cNvPr id="1028" name="Picture 4" descr="Store Icons - Free SVG &amp; PNG Store Images - Noun Project">
            <a:hlinkClick r:id="rId5"/>
            <a:extLst>
              <a:ext uri="{FF2B5EF4-FFF2-40B4-BE49-F238E27FC236}">
                <a16:creationId xmlns:a16="http://schemas.microsoft.com/office/drawing/2014/main" id="{7AD48416-08A6-D78B-F2B5-5806A69F9DB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025025" y="3651290"/>
            <a:ext cx="473286" cy="473286"/>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Delivery truck icon | Freepik">
            <a:extLst>
              <a:ext uri="{FF2B5EF4-FFF2-40B4-BE49-F238E27FC236}">
                <a16:creationId xmlns:a16="http://schemas.microsoft.com/office/drawing/2014/main" id="{B5FB001B-C8C3-3817-1151-58C4553E44D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303" y="4245058"/>
            <a:ext cx="544676" cy="544676"/>
          </a:xfrm>
          <a:prstGeom prst="rect">
            <a:avLst/>
          </a:prstGeom>
          <a:noFill/>
          <a:extLst>
            <a:ext uri="{909E8E84-426E-40DD-AFC4-6F175D3DCCD1}">
              <a14:hiddenFill xmlns:a14="http://schemas.microsoft.com/office/drawing/2010/main">
                <a:solidFill>
                  <a:srgbClr val="FFFFFF"/>
                </a:solidFill>
              </a14:hiddenFill>
            </a:ext>
          </a:extLst>
        </p:spPr>
      </p:pic>
      <p:sp>
        <p:nvSpPr>
          <p:cNvPr id="30" name="Flecha derecha 29">
            <a:extLst>
              <a:ext uri="{FF2B5EF4-FFF2-40B4-BE49-F238E27FC236}">
                <a16:creationId xmlns:a16="http://schemas.microsoft.com/office/drawing/2014/main" id="{1DCB081D-0382-11F7-DC19-8AC02C5A2DFC}"/>
              </a:ext>
            </a:extLst>
          </p:cNvPr>
          <p:cNvSpPr/>
          <p:nvPr/>
        </p:nvSpPr>
        <p:spPr>
          <a:xfrm>
            <a:off x="1481501" y="4454305"/>
            <a:ext cx="344963" cy="126182"/>
          </a:xfrm>
          <a:prstGeom prst="rightArrow">
            <a:avLst/>
          </a:prstGeom>
          <a:solidFill>
            <a:schemeClr val="accent4"/>
          </a:solidFill>
          <a:ln w="12700" cap="flat" cmpd="sng" algn="ctr">
            <a:noFill/>
            <a:prstDash val="solid"/>
            <a:miter lim="800000"/>
          </a:ln>
          <a:effectLst/>
        </p:spPr>
        <p:txBody>
          <a:bodyPr rtlCol="0" anchor="ctr"/>
          <a:lstStyle/>
          <a:p>
            <a:pPr algn="just"/>
            <a:endParaRPr lang="es-CL" sz="1000" b="1" kern="0">
              <a:solidFill>
                <a:srgbClr val="454A51"/>
              </a:solidFill>
              <a:latin typeface="Calibri" panose="020F0502020204030204"/>
            </a:endParaRPr>
          </a:p>
        </p:txBody>
      </p:sp>
      <p:sp>
        <p:nvSpPr>
          <p:cNvPr id="34" name="Flecha derecha 33">
            <a:extLst>
              <a:ext uri="{FF2B5EF4-FFF2-40B4-BE49-F238E27FC236}">
                <a16:creationId xmlns:a16="http://schemas.microsoft.com/office/drawing/2014/main" id="{338E6C25-2231-AC96-DAE3-6AFC05385CE7}"/>
              </a:ext>
            </a:extLst>
          </p:cNvPr>
          <p:cNvSpPr/>
          <p:nvPr/>
        </p:nvSpPr>
        <p:spPr>
          <a:xfrm>
            <a:off x="3037186" y="5142169"/>
            <a:ext cx="344963" cy="126182"/>
          </a:xfrm>
          <a:prstGeom prst="rightArrow">
            <a:avLst/>
          </a:prstGeom>
          <a:solidFill>
            <a:schemeClr val="accent4"/>
          </a:solidFill>
          <a:ln w="12700" cap="flat" cmpd="sng" algn="ctr">
            <a:noFill/>
            <a:prstDash val="solid"/>
            <a:miter lim="800000"/>
          </a:ln>
          <a:effectLst/>
        </p:spPr>
        <p:txBody>
          <a:bodyPr rtlCol="0" anchor="ctr"/>
          <a:lstStyle/>
          <a:p>
            <a:pPr algn="just"/>
            <a:endParaRPr lang="es-CL" sz="1000" b="1" kern="0">
              <a:solidFill>
                <a:srgbClr val="454A51"/>
              </a:solidFill>
              <a:latin typeface="Calibri" panose="020F0502020204030204"/>
            </a:endParaRPr>
          </a:p>
        </p:txBody>
      </p:sp>
      <p:pic>
        <p:nvPicPr>
          <p:cNvPr id="35" name="Picture 4" descr="Store Icons - Free SVG &amp; PNG Store Images - Noun Project">
            <a:hlinkClick r:id="rId5"/>
            <a:extLst>
              <a:ext uri="{FF2B5EF4-FFF2-40B4-BE49-F238E27FC236}">
                <a16:creationId xmlns:a16="http://schemas.microsoft.com/office/drawing/2014/main" id="{17E301D7-21BB-41D3-84F6-CD91837E337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70771" y="4968617"/>
            <a:ext cx="473286" cy="47328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4" descr="Store Icons - Free SVG &amp; PNG Store Images - Noun Project">
            <a:hlinkClick r:id="rId5"/>
            <a:extLst>
              <a:ext uri="{FF2B5EF4-FFF2-40B4-BE49-F238E27FC236}">
                <a16:creationId xmlns:a16="http://schemas.microsoft.com/office/drawing/2014/main" id="{AC7E8545-5542-821A-B14A-2B3239E0D3F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03143" y="4968617"/>
            <a:ext cx="473286" cy="473286"/>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2" descr="Delivery truck icon | Freepik">
            <a:extLst>
              <a:ext uri="{FF2B5EF4-FFF2-40B4-BE49-F238E27FC236}">
                <a16:creationId xmlns:a16="http://schemas.microsoft.com/office/drawing/2014/main" id="{D381C96C-A128-6A64-10D5-283AFA433F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303" y="4932922"/>
            <a:ext cx="544676" cy="544676"/>
          </a:xfrm>
          <a:prstGeom prst="rect">
            <a:avLst/>
          </a:prstGeom>
          <a:noFill/>
          <a:extLst>
            <a:ext uri="{909E8E84-426E-40DD-AFC4-6F175D3DCCD1}">
              <a14:hiddenFill xmlns:a14="http://schemas.microsoft.com/office/drawing/2010/main">
                <a:solidFill>
                  <a:srgbClr val="FFFFFF"/>
                </a:solidFill>
              </a14:hiddenFill>
            </a:ext>
          </a:extLst>
        </p:spPr>
      </p:pic>
      <p:sp>
        <p:nvSpPr>
          <p:cNvPr id="46" name="Flecha derecha 45">
            <a:extLst>
              <a:ext uri="{FF2B5EF4-FFF2-40B4-BE49-F238E27FC236}">
                <a16:creationId xmlns:a16="http://schemas.microsoft.com/office/drawing/2014/main" id="{0F9120E3-C46E-1371-2D49-5BFC84B0B813}"/>
              </a:ext>
            </a:extLst>
          </p:cNvPr>
          <p:cNvSpPr/>
          <p:nvPr/>
        </p:nvSpPr>
        <p:spPr>
          <a:xfrm>
            <a:off x="1481501" y="5142169"/>
            <a:ext cx="344963" cy="126182"/>
          </a:xfrm>
          <a:prstGeom prst="rightArrow">
            <a:avLst/>
          </a:prstGeom>
          <a:solidFill>
            <a:schemeClr val="accent4"/>
          </a:solidFill>
          <a:ln w="12700" cap="flat" cmpd="sng" algn="ctr">
            <a:noFill/>
            <a:prstDash val="solid"/>
            <a:miter lim="800000"/>
          </a:ln>
          <a:effectLst/>
        </p:spPr>
        <p:txBody>
          <a:bodyPr rtlCol="0" anchor="ctr"/>
          <a:lstStyle/>
          <a:p>
            <a:pPr algn="just"/>
            <a:endParaRPr lang="es-CL" sz="1000" b="1" kern="0">
              <a:solidFill>
                <a:srgbClr val="454A51"/>
              </a:solidFill>
              <a:latin typeface="Calibri" panose="020F0502020204030204"/>
            </a:endParaRPr>
          </a:p>
        </p:txBody>
      </p:sp>
      <p:pic>
        <p:nvPicPr>
          <p:cNvPr id="1035" name="Picture 11" descr="Distribution Warehouse Icons - Free SVG &amp; PNG Distribution ...">
            <a:extLst>
              <a:ext uri="{FF2B5EF4-FFF2-40B4-BE49-F238E27FC236}">
                <a16:creationId xmlns:a16="http://schemas.microsoft.com/office/drawing/2014/main" id="{F948D7E3-970C-D61C-A817-72C2DC96923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74619" y="4083730"/>
            <a:ext cx="867332" cy="867332"/>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11" descr="Distribution Warehouse Icons - Free SVG &amp; PNG Distribution ...">
            <a:extLst>
              <a:ext uri="{FF2B5EF4-FFF2-40B4-BE49-F238E27FC236}">
                <a16:creationId xmlns:a16="http://schemas.microsoft.com/office/drawing/2014/main" id="{62DD041C-F5A5-CCC6-A3FA-D122D79705E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74619" y="4759424"/>
            <a:ext cx="867332" cy="867332"/>
          </a:xfrm>
          <a:prstGeom prst="rect">
            <a:avLst/>
          </a:prstGeom>
          <a:noFill/>
          <a:extLst>
            <a:ext uri="{909E8E84-426E-40DD-AFC4-6F175D3DCCD1}">
              <a14:hiddenFill xmlns:a14="http://schemas.microsoft.com/office/drawing/2010/main">
                <a:solidFill>
                  <a:srgbClr val="FFFFFF"/>
                </a:solidFill>
              </a14:hiddenFill>
            </a:ext>
          </a:extLst>
        </p:spPr>
      </p:pic>
      <p:sp>
        <p:nvSpPr>
          <p:cNvPr id="50" name="CuadroTexto 49">
            <a:extLst>
              <a:ext uri="{FF2B5EF4-FFF2-40B4-BE49-F238E27FC236}">
                <a16:creationId xmlns:a16="http://schemas.microsoft.com/office/drawing/2014/main" id="{81016D2C-04C6-1490-99DA-54636E80006B}"/>
              </a:ext>
            </a:extLst>
          </p:cNvPr>
          <p:cNvSpPr txBox="1"/>
          <p:nvPr/>
        </p:nvSpPr>
        <p:spPr>
          <a:xfrm>
            <a:off x="3005206" y="3796778"/>
            <a:ext cx="1207780" cy="17440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1) </a:t>
            </a:r>
            <a:r>
              <a:rPr lang="es-CL" sz="1000" err="1"/>
              <a:t>Ship</a:t>
            </a:r>
            <a:r>
              <a:rPr lang="es-CL" sz="1000"/>
              <a:t> </a:t>
            </a:r>
            <a:r>
              <a:rPr lang="es-CL" sz="1000" err="1"/>
              <a:t>to</a:t>
            </a:r>
            <a:r>
              <a:rPr lang="es-CL" sz="1000"/>
              <a:t> Store</a:t>
            </a:r>
          </a:p>
        </p:txBody>
      </p:sp>
      <p:sp>
        <p:nvSpPr>
          <p:cNvPr id="51" name="CuadroTexto 50">
            <a:extLst>
              <a:ext uri="{FF2B5EF4-FFF2-40B4-BE49-F238E27FC236}">
                <a16:creationId xmlns:a16="http://schemas.microsoft.com/office/drawing/2014/main" id="{A72DA86A-2AC0-6FCC-52DF-2103593F30E9}"/>
              </a:ext>
            </a:extLst>
          </p:cNvPr>
          <p:cNvSpPr txBox="1"/>
          <p:nvPr/>
        </p:nvSpPr>
        <p:spPr>
          <a:xfrm>
            <a:off x="3005206" y="4380688"/>
            <a:ext cx="1207780" cy="17440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2) </a:t>
            </a:r>
            <a:r>
              <a:rPr lang="es-CL" sz="1000" err="1"/>
              <a:t>Receive</a:t>
            </a:r>
            <a:r>
              <a:rPr lang="es-CL" sz="1000"/>
              <a:t> &amp; Store</a:t>
            </a:r>
          </a:p>
        </p:txBody>
      </p:sp>
      <p:sp>
        <p:nvSpPr>
          <p:cNvPr id="52" name="CuadroTexto 51">
            <a:extLst>
              <a:ext uri="{FF2B5EF4-FFF2-40B4-BE49-F238E27FC236}">
                <a16:creationId xmlns:a16="http://schemas.microsoft.com/office/drawing/2014/main" id="{D7B2F614-EDA0-D1C6-20B7-9BEDC7C66D1F}"/>
              </a:ext>
            </a:extLst>
          </p:cNvPr>
          <p:cNvSpPr txBox="1"/>
          <p:nvPr/>
        </p:nvSpPr>
        <p:spPr>
          <a:xfrm>
            <a:off x="4758825" y="5124167"/>
            <a:ext cx="1207780" cy="17440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3) Cross </a:t>
            </a:r>
            <a:r>
              <a:rPr lang="es-CL" sz="1000" err="1"/>
              <a:t>docking</a:t>
            </a:r>
            <a:endParaRPr lang="es-CL" sz="1000"/>
          </a:p>
        </p:txBody>
      </p:sp>
    </p:spTree>
    <p:extLst>
      <p:ext uri="{BB962C8B-B14F-4D97-AF65-F5344CB8AC3E}">
        <p14:creationId xmlns:p14="http://schemas.microsoft.com/office/powerpoint/2010/main" val="1807486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1000"/>
                                        <p:tgtEl>
                                          <p:spTgt spid="20"/>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left)">
                                      <p:cBhvr>
                                        <p:cTn id="11" dur="1000"/>
                                        <p:tgtEl>
                                          <p:spTgt spid="4"/>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ipe(left)">
                                      <p:cBhvr>
                                        <p:cTn id="15" dur="1000"/>
                                        <p:tgtEl>
                                          <p:spTgt spid="21"/>
                                        </p:tgtEl>
                                      </p:cBhvr>
                                    </p:animEffect>
                                  </p:childTnLst>
                                </p:cTn>
                              </p:par>
                            </p:childTnLst>
                          </p:cTn>
                        </p:par>
                        <p:par>
                          <p:cTn id="16" fill="hold">
                            <p:stCondLst>
                              <p:cond delay="3000"/>
                            </p:stCondLst>
                            <p:childTnLst>
                              <p:par>
                                <p:cTn id="17" presetID="22" presetClass="entr" presetSubtype="8"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wipe(left)">
                                      <p:cBhvr>
                                        <p:cTn id="19" dur="1000"/>
                                        <p:tgtEl>
                                          <p:spTgt spid="19"/>
                                        </p:tgtEl>
                                      </p:cBhvr>
                                    </p:animEffect>
                                  </p:childTnLst>
                                </p:cTn>
                              </p:par>
                            </p:childTnLst>
                          </p:cTn>
                        </p:par>
                        <p:par>
                          <p:cTn id="20" fill="hold">
                            <p:stCondLst>
                              <p:cond delay="4000"/>
                            </p:stCondLst>
                            <p:childTnLst>
                              <p:par>
                                <p:cTn id="21" presetID="10"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childTnLst>
                                </p:cTn>
                              </p:par>
                            </p:childTnLst>
                          </p:cTn>
                        </p:par>
                        <p:par>
                          <p:cTn id="24" fill="hold">
                            <p:stCondLst>
                              <p:cond delay="5000"/>
                            </p:stCondLst>
                            <p:childTnLst>
                              <p:par>
                                <p:cTn id="25" presetID="10" presetClass="entr" presetSubtype="0"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childTnLst>
                                </p:cTn>
                              </p:par>
                            </p:childTnLst>
                          </p:cTn>
                        </p:par>
                        <p:par>
                          <p:cTn id="28" fill="hold">
                            <p:stCondLst>
                              <p:cond delay="6000"/>
                            </p:stCondLst>
                            <p:childTnLst>
                              <p:par>
                                <p:cTn id="29" presetID="10" presetClass="entr" presetSubtype="0" fill="hold" nodeType="afterEffect">
                                  <p:stCondLst>
                                    <p:cond delay="0"/>
                                  </p:stCondLst>
                                  <p:childTnLst>
                                    <p:set>
                                      <p:cBhvr>
                                        <p:cTn id="30" dur="1" fill="hold">
                                          <p:stCondLst>
                                            <p:cond delay="0"/>
                                          </p:stCondLst>
                                        </p:cTn>
                                        <p:tgtEl>
                                          <p:spTgt spid="1026"/>
                                        </p:tgtEl>
                                        <p:attrNameLst>
                                          <p:attrName>style.visibility</p:attrName>
                                        </p:attrNameLst>
                                      </p:cBhvr>
                                      <p:to>
                                        <p:strVal val="visible"/>
                                      </p:to>
                                    </p:set>
                                    <p:animEffect transition="in" filter="fade">
                                      <p:cBhvr>
                                        <p:cTn id="31" dur="1000"/>
                                        <p:tgtEl>
                                          <p:spTgt spid="1026"/>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1000"/>
                                        <p:tgtEl>
                                          <p:spTgt spid="27"/>
                                        </p:tgtEl>
                                      </p:cBhvr>
                                    </p:animEffect>
                                  </p:childTnLst>
                                </p:cTn>
                              </p:par>
                              <p:par>
                                <p:cTn id="35" presetID="10" presetClass="entr" presetSubtype="0" fill="hold" nodeType="withEffect">
                                  <p:stCondLst>
                                    <p:cond delay="0"/>
                                  </p:stCondLst>
                                  <p:childTnLst>
                                    <p:set>
                                      <p:cBhvr>
                                        <p:cTn id="36" dur="1" fill="hold">
                                          <p:stCondLst>
                                            <p:cond delay="0"/>
                                          </p:stCondLst>
                                        </p:cTn>
                                        <p:tgtEl>
                                          <p:spTgt spid="1028"/>
                                        </p:tgtEl>
                                        <p:attrNameLst>
                                          <p:attrName>style.visibility</p:attrName>
                                        </p:attrNameLst>
                                      </p:cBhvr>
                                      <p:to>
                                        <p:strVal val="visible"/>
                                      </p:to>
                                    </p:set>
                                    <p:animEffect transition="in" filter="fade">
                                      <p:cBhvr>
                                        <p:cTn id="37" dur="1000"/>
                                        <p:tgtEl>
                                          <p:spTgt spid="1028"/>
                                        </p:tgtEl>
                                      </p:cBhvr>
                                    </p:animEffect>
                                  </p:childTnLst>
                                </p:cTn>
                              </p:par>
                              <p:par>
                                <p:cTn id="38" presetID="10" presetClass="entr" presetSubtype="0" fill="hold"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1000"/>
                                        <p:tgtEl>
                                          <p:spTgt spid="2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1000"/>
                                        <p:tgtEl>
                                          <p:spTgt spid="3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fade">
                                      <p:cBhvr>
                                        <p:cTn id="46" dur="1000"/>
                                        <p:tgtEl>
                                          <p:spTgt spid="34"/>
                                        </p:tgtEl>
                                      </p:cBhvr>
                                    </p:animEffect>
                                  </p:childTnLst>
                                </p:cTn>
                              </p:par>
                              <p:par>
                                <p:cTn id="47" presetID="10" presetClass="entr" presetSubtype="0" fill="hold" nodeType="withEffect">
                                  <p:stCondLst>
                                    <p:cond delay="0"/>
                                  </p:stCondLst>
                                  <p:childTnLst>
                                    <p:set>
                                      <p:cBhvr>
                                        <p:cTn id="48" dur="1" fill="hold">
                                          <p:stCondLst>
                                            <p:cond delay="0"/>
                                          </p:stCondLst>
                                        </p:cTn>
                                        <p:tgtEl>
                                          <p:spTgt spid="35"/>
                                        </p:tgtEl>
                                        <p:attrNameLst>
                                          <p:attrName>style.visibility</p:attrName>
                                        </p:attrNameLst>
                                      </p:cBhvr>
                                      <p:to>
                                        <p:strVal val="visible"/>
                                      </p:to>
                                    </p:set>
                                    <p:animEffect transition="in" filter="fade">
                                      <p:cBhvr>
                                        <p:cTn id="49" dur="1000"/>
                                        <p:tgtEl>
                                          <p:spTgt spid="35"/>
                                        </p:tgtEl>
                                      </p:cBhvr>
                                    </p:animEffect>
                                  </p:childTnLst>
                                </p:cTn>
                              </p:par>
                              <p:par>
                                <p:cTn id="50" presetID="10" presetClass="entr" presetSubtype="0" fill="hold" nodeType="withEffect">
                                  <p:stCondLst>
                                    <p:cond delay="0"/>
                                  </p:stCondLst>
                                  <p:childTnLst>
                                    <p:set>
                                      <p:cBhvr>
                                        <p:cTn id="51" dur="1" fill="hold">
                                          <p:stCondLst>
                                            <p:cond delay="0"/>
                                          </p:stCondLst>
                                        </p:cTn>
                                        <p:tgtEl>
                                          <p:spTgt spid="41"/>
                                        </p:tgtEl>
                                        <p:attrNameLst>
                                          <p:attrName>style.visibility</p:attrName>
                                        </p:attrNameLst>
                                      </p:cBhvr>
                                      <p:to>
                                        <p:strVal val="visible"/>
                                      </p:to>
                                    </p:set>
                                    <p:animEffect transition="in" filter="fade">
                                      <p:cBhvr>
                                        <p:cTn id="52" dur="1000"/>
                                        <p:tgtEl>
                                          <p:spTgt spid="41"/>
                                        </p:tgtEl>
                                      </p:cBhvr>
                                    </p:animEffect>
                                  </p:childTnLst>
                                </p:cTn>
                              </p:par>
                              <p:par>
                                <p:cTn id="53" presetID="10" presetClass="entr" presetSubtype="0" fill="hold" nodeType="with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fade">
                                      <p:cBhvr>
                                        <p:cTn id="55" dur="1000"/>
                                        <p:tgtEl>
                                          <p:spTgt spid="42"/>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6"/>
                                        </p:tgtEl>
                                        <p:attrNameLst>
                                          <p:attrName>style.visibility</p:attrName>
                                        </p:attrNameLst>
                                      </p:cBhvr>
                                      <p:to>
                                        <p:strVal val="visible"/>
                                      </p:to>
                                    </p:set>
                                    <p:animEffect transition="in" filter="fade">
                                      <p:cBhvr>
                                        <p:cTn id="58" dur="1000"/>
                                        <p:tgtEl>
                                          <p:spTgt spid="46"/>
                                        </p:tgtEl>
                                      </p:cBhvr>
                                    </p:animEffect>
                                  </p:childTnLst>
                                </p:cTn>
                              </p:par>
                              <p:par>
                                <p:cTn id="59" presetID="10" presetClass="entr" presetSubtype="0" fill="hold" nodeType="withEffect">
                                  <p:stCondLst>
                                    <p:cond delay="0"/>
                                  </p:stCondLst>
                                  <p:childTnLst>
                                    <p:set>
                                      <p:cBhvr>
                                        <p:cTn id="60" dur="1" fill="hold">
                                          <p:stCondLst>
                                            <p:cond delay="0"/>
                                          </p:stCondLst>
                                        </p:cTn>
                                        <p:tgtEl>
                                          <p:spTgt spid="1035"/>
                                        </p:tgtEl>
                                        <p:attrNameLst>
                                          <p:attrName>style.visibility</p:attrName>
                                        </p:attrNameLst>
                                      </p:cBhvr>
                                      <p:to>
                                        <p:strVal val="visible"/>
                                      </p:to>
                                    </p:set>
                                    <p:animEffect transition="in" filter="fade">
                                      <p:cBhvr>
                                        <p:cTn id="61" dur="1000"/>
                                        <p:tgtEl>
                                          <p:spTgt spid="1035"/>
                                        </p:tgtEl>
                                      </p:cBhvr>
                                    </p:animEffect>
                                  </p:childTnLst>
                                </p:cTn>
                              </p:par>
                              <p:par>
                                <p:cTn id="62" presetID="10" presetClass="entr" presetSubtype="0" fill="hold" nodeType="withEffect">
                                  <p:stCondLst>
                                    <p:cond delay="0"/>
                                  </p:stCondLst>
                                  <p:childTnLst>
                                    <p:set>
                                      <p:cBhvr>
                                        <p:cTn id="63" dur="1" fill="hold">
                                          <p:stCondLst>
                                            <p:cond delay="0"/>
                                          </p:stCondLst>
                                        </p:cTn>
                                        <p:tgtEl>
                                          <p:spTgt spid="48"/>
                                        </p:tgtEl>
                                        <p:attrNameLst>
                                          <p:attrName>style.visibility</p:attrName>
                                        </p:attrNameLst>
                                      </p:cBhvr>
                                      <p:to>
                                        <p:strVal val="visible"/>
                                      </p:to>
                                    </p:set>
                                    <p:animEffect transition="in" filter="fade">
                                      <p:cBhvr>
                                        <p:cTn id="64" dur="1000"/>
                                        <p:tgtEl>
                                          <p:spTgt spid="48"/>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0"/>
                                        </p:tgtEl>
                                        <p:attrNameLst>
                                          <p:attrName>style.visibility</p:attrName>
                                        </p:attrNameLst>
                                      </p:cBhvr>
                                      <p:to>
                                        <p:strVal val="visible"/>
                                      </p:to>
                                    </p:set>
                                    <p:animEffect transition="in" filter="fade">
                                      <p:cBhvr>
                                        <p:cTn id="67" dur="1000"/>
                                        <p:tgtEl>
                                          <p:spTgt spid="5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1"/>
                                        </p:tgtEl>
                                        <p:attrNameLst>
                                          <p:attrName>style.visibility</p:attrName>
                                        </p:attrNameLst>
                                      </p:cBhvr>
                                      <p:to>
                                        <p:strVal val="visible"/>
                                      </p:to>
                                    </p:set>
                                    <p:animEffect transition="in" filter="fade">
                                      <p:cBhvr>
                                        <p:cTn id="70" dur="1000"/>
                                        <p:tgtEl>
                                          <p:spTgt spid="5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52"/>
                                        </p:tgtEl>
                                        <p:attrNameLst>
                                          <p:attrName>style.visibility</p:attrName>
                                        </p:attrNameLst>
                                      </p:cBhvr>
                                      <p:to>
                                        <p:strVal val="visible"/>
                                      </p:to>
                                    </p:set>
                                    <p:animEffect transition="in" filter="fade">
                                      <p:cBhvr>
                                        <p:cTn id="73" dur="1000"/>
                                        <p:tgtEl>
                                          <p:spTgt spid="52"/>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xit" presetSubtype="0" fill="hold" grpId="1" nodeType="clickEffect">
                                  <p:stCondLst>
                                    <p:cond delay="0"/>
                                  </p:stCondLst>
                                  <p:childTnLst>
                                    <p:animEffect transition="out" filter="fade">
                                      <p:cBhvr>
                                        <p:cTn id="77" dur="1000"/>
                                        <p:tgtEl>
                                          <p:spTgt spid="7"/>
                                        </p:tgtEl>
                                      </p:cBhvr>
                                    </p:animEffect>
                                    <p:set>
                                      <p:cBhvr>
                                        <p:cTn id="78" dur="1" fill="hold">
                                          <p:stCondLst>
                                            <p:cond delay="999"/>
                                          </p:stCondLst>
                                        </p:cTn>
                                        <p:tgtEl>
                                          <p:spTgt spid="7"/>
                                        </p:tgtEl>
                                        <p:attrNameLst>
                                          <p:attrName>style.visibility</p:attrName>
                                        </p:attrNameLst>
                                      </p:cBhvr>
                                      <p:to>
                                        <p:strVal val="hidden"/>
                                      </p:to>
                                    </p:set>
                                  </p:childTnLst>
                                </p:cTn>
                              </p:par>
                              <p:par>
                                <p:cTn id="79" presetID="10" presetClass="exit" presetSubtype="0" fill="hold" grpId="1" nodeType="withEffect">
                                  <p:stCondLst>
                                    <p:cond delay="0"/>
                                  </p:stCondLst>
                                  <p:childTnLst>
                                    <p:animEffect transition="out" filter="fade">
                                      <p:cBhvr>
                                        <p:cTn id="80" dur="500"/>
                                        <p:tgtEl>
                                          <p:spTgt spid="18"/>
                                        </p:tgtEl>
                                      </p:cBhvr>
                                    </p:animEffect>
                                    <p:set>
                                      <p:cBhvr>
                                        <p:cTn id="81" dur="1" fill="hold">
                                          <p:stCondLst>
                                            <p:cond delay="499"/>
                                          </p:stCondLst>
                                        </p:cTn>
                                        <p:tgtEl>
                                          <p:spTgt spid="18"/>
                                        </p:tgtEl>
                                        <p:attrNameLst>
                                          <p:attrName>style.visibility</p:attrName>
                                        </p:attrNameLst>
                                      </p:cBhvr>
                                      <p:to>
                                        <p:strVal val="hidden"/>
                                      </p:to>
                                    </p:set>
                                  </p:childTnLst>
                                </p:cTn>
                              </p:par>
                              <p:par>
                                <p:cTn id="82" presetID="10" presetClass="exit" presetSubtype="0" fill="hold" nodeType="withEffect">
                                  <p:stCondLst>
                                    <p:cond delay="0"/>
                                  </p:stCondLst>
                                  <p:childTnLst>
                                    <p:animEffect transition="out" filter="fade">
                                      <p:cBhvr>
                                        <p:cTn id="83" dur="500"/>
                                        <p:tgtEl>
                                          <p:spTgt spid="1026"/>
                                        </p:tgtEl>
                                      </p:cBhvr>
                                    </p:animEffect>
                                    <p:set>
                                      <p:cBhvr>
                                        <p:cTn id="84" dur="1" fill="hold">
                                          <p:stCondLst>
                                            <p:cond delay="499"/>
                                          </p:stCondLst>
                                        </p:cTn>
                                        <p:tgtEl>
                                          <p:spTgt spid="1026"/>
                                        </p:tgtEl>
                                        <p:attrNameLst>
                                          <p:attrName>style.visibility</p:attrName>
                                        </p:attrNameLst>
                                      </p:cBhvr>
                                      <p:to>
                                        <p:strVal val="hidden"/>
                                      </p:to>
                                    </p:set>
                                  </p:childTnLst>
                                </p:cTn>
                              </p:par>
                              <p:par>
                                <p:cTn id="85" presetID="10" presetClass="exit" presetSubtype="0" fill="hold" grpId="1" nodeType="withEffect">
                                  <p:stCondLst>
                                    <p:cond delay="0"/>
                                  </p:stCondLst>
                                  <p:childTnLst>
                                    <p:animEffect transition="out" filter="fade">
                                      <p:cBhvr>
                                        <p:cTn id="86" dur="500"/>
                                        <p:tgtEl>
                                          <p:spTgt spid="27"/>
                                        </p:tgtEl>
                                      </p:cBhvr>
                                    </p:animEffect>
                                    <p:set>
                                      <p:cBhvr>
                                        <p:cTn id="87" dur="1" fill="hold">
                                          <p:stCondLst>
                                            <p:cond delay="499"/>
                                          </p:stCondLst>
                                        </p:cTn>
                                        <p:tgtEl>
                                          <p:spTgt spid="27"/>
                                        </p:tgtEl>
                                        <p:attrNameLst>
                                          <p:attrName>style.visibility</p:attrName>
                                        </p:attrNameLst>
                                      </p:cBhvr>
                                      <p:to>
                                        <p:strVal val="hidden"/>
                                      </p:to>
                                    </p:set>
                                  </p:childTnLst>
                                </p:cTn>
                              </p:par>
                              <p:par>
                                <p:cTn id="88" presetID="10" presetClass="exit" presetSubtype="0" fill="hold" nodeType="withEffect">
                                  <p:stCondLst>
                                    <p:cond delay="0"/>
                                  </p:stCondLst>
                                  <p:childTnLst>
                                    <p:animEffect transition="out" filter="fade">
                                      <p:cBhvr>
                                        <p:cTn id="89" dur="500"/>
                                        <p:tgtEl>
                                          <p:spTgt spid="1028"/>
                                        </p:tgtEl>
                                      </p:cBhvr>
                                    </p:animEffect>
                                    <p:set>
                                      <p:cBhvr>
                                        <p:cTn id="90" dur="1" fill="hold">
                                          <p:stCondLst>
                                            <p:cond delay="499"/>
                                          </p:stCondLst>
                                        </p:cTn>
                                        <p:tgtEl>
                                          <p:spTgt spid="1028"/>
                                        </p:tgtEl>
                                        <p:attrNameLst>
                                          <p:attrName>style.visibility</p:attrName>
                                        </p:attrNameLst>
                                      </p:cBhvr>
                                      <p:to>
                                        <p:strVal val="hidden"/>
                                      </p:to>
                                    </p:set>
                                  </p:childTnLst>
                                </p:cTn>
                              </p:par>
                              <p:par>
                                <p:cTn id="91" presetID="10" presetClass="exit" presetSubtype="0" fill="hold" nodeType="withEffect">
                                  <p:stCondLst>
                                    <p:cond delay="0"/>
                                  </p:stCondLst>
                                  <p:childTnLst>
                                    <p:animEffect transition="out" filter="fade">
                                      <p:cBhvr>
                                        <p:cTn id="92" dur="500"/>
                                        <p:tgtEl>
                                          <p:spTgt spid="29"/>
                                        </p:tgtEl>
                                      </p:cBhvr>
                                    </p:animEffect>
                                    <p:set>
                                      <p:cBhvr>
                                        <p:cTn id="93" dur="1" fill="hold">
                                          <p:stCondLst>
                                            <p:cond delay="499"/>
                                          </p:stCondLst>
                                        </p:cTn>
                                        <p:tgtEl>
                                          <p:spTgt spid="29"/>
                                        </p:tgtEl>
                                        <p:attrNameLst>
                                          <p:attrName>style.visibility</p:attrName>
                                        </p:attrNameLst>
                                      </p:cBhvr>
                                      <p:to>
                                        <p:strVal val="hidden"/>
                                      </p:to>
                                    </p:set>
                                  </p:childTnLst>
                                </p:cTn>
                              </p:par>
                              <p:par>
                                <p:cTn id="94" presetID="10" presetClass="exit" presetSubtype="0" fill="hold" grpId="1" nodeType="withEffect">
                                  <p:stCondLst>
                                    <p:cond delay="0"/>
                                  </p:stCondLst>
                                  <p:childTnLst>
                                    <p:animEffect transition="out" filter="fade">
                                      <p:cBhvr>
                                        <p:cTn id="95" dur="500"/>
                                        <p:tgtEl>
                                          <p:spTgt spid="30"/>
                                        </p:tgtEl>
                                      </p:cBhvr>
                                    </p:animEffect>
                                    <p:set>
                                      <p:cBhvr>
                                        <p:cTn id="96" dur="1" fill="hold">
                                          <p:stCondLst>
                                            <p:cond delay="499"/>
                                          </p:stCondLst>
                                        </p:cTn>
                                        <p:tgtEl>
                                          <p:spTgt spid="30"/>
                                        </p:tgtEl>
                                        <p:attrNameLst>
                                          <p:attrName>style.visibility</p:attrName>
                                        </p:attrNameLst>
                                      </p:cBhvr>
                                      <p:to>
                                        <p:strVal val="hidden"/>
                                      </p:to>
                                    </p:set>
                                  </p:childTnLst>
                                </p:cTn>
                              </p:par>
                              <p:par>
                                <p:cTn id="97" presetID="10" presetClass="exit" presetSubtype="0" fill="hold" grpId="1" nodeType="withEffect">
                                  <p:stCondLst>
                                    <p:cond delay="0"/>
                                  </p:stCondLst>
                                  <p:childTnLst>
                                    <p:animEffect transition="out" filter="fade">
                                      <p:cBhvr>
                                        <p:cTn id="98" dur="500"/>
                                        <p:tgtEl>
                                          <p:spTgt spid="34"/>
                                        </p:tgtEl>
                                      </p:cBhvr>
                                    </p:animEffect>
                                    <p:set>
                                      <p:cBhvr>
                                        <p:cTn id="99" dur="1" fill="hold">
                                          <p:stCondLst>
                                            <p:cond delay="499"/>
                                          </p:stCondLst>
                                        </p:cTn>
                                        <p:tgtEl>
                                          <p:spTgt spid="34"/>
                                        </p:tgtEl>
                                        <p:attrNameLst>
                                          <p:attrName>style.visibility</p:attrName>
                                        </p:attrNameLst>
                                      </p:cBhvr>
                                      <p:to>
                                        <p:strVal val="hidden"/>
                                      </p:to>
                                    </p:set>
                                  </p:childTnLst>
                                </p:cTn>
                              </p:par>
                              <p:par>
                                <p:cTn id="100" presetID="10" presetClass="exit" presetSubtype="0" fill="hold" nodeType="withEffect">
                                  <p:stCondLst>
                                    <p:cond delay="0"/>
                                  </p:stCondLst>
                                  <p:childTnLst>
                                    <p:animEffect transition="out" filter="fade">
                                      <p:cBhvr>
                                        <p:cTn id="101" dur="500"/>
                                        <p:tgtEl>
                                          <p:spTgt spid="35"/>
                                        </p:tgtEl>
                                      </p:cBhvr>
                                    </p:animEffect>
                                    <p:set>
                                      <p:cBhvr>
                                        <p:cTn id="102" dur="1" fill="hold">
                                          <p:stCondLst>
                                            <p:cond delay="499"/>
                                          </p:stCondLst>
                                        </p:cTn>
                                        <p:tgtEl>
                                          <p:spTgt spid="35"/>
                                        </p:tgtEl>
                                        <p:attrNameLst>
                                          <p:attrName>style.visibility</p:attrName>
                                        </p:attrNameLst>
                                      </p:cBhvr>
                                      <p:to>
                                        <p:strVal val="hidden"/>
                                      </p:to>
                                    </p:set>
                                  </p:childTnLst>
                                </p:cTn>
                              </p:par>
                              <p:par>
                                <p:cTn id="103" presetID="10" presetClass="exit" presetSubtype="0" fill="hold" nodeType="withEffect">
                                  <p:stCondLst>
                                    <p:cond delay="0"/>
                                  </p:stCondLst>
                                  <p:childTnLst>
                                    <p:animEffect transition="out" filter="fade">
                                      <p:cBhvr>
                                        <p:cTn id="104" dur="500"/>
                                        <p:tgtEl>
                                          <p:spTgt spid="41"/>
                                        </p:tgtEl>
                                      </p:cBhvr>
                                    </p:animEffect>
                                    <p:set>
                                      <p:cBhvr>
                                        <p:cTn id="105" dur="1" fill="hold">
                                          <p:stCondLst>
                                            <p:cond delay="499"/>
                                          </p:stCondLst>
                                        </p:cTn>
                                        <p:tgtEl>
                                          <p:spTgt spid="41"/>
                                        </p:tgtEl>
                                        <p:attrNameLst>
                                          <p:attrName>style.visibility</p:attrName>
                                        </p:attrNameLst>
                                      </p:cBhvr>
                                      <p:to>
                                        <p:strVal val="hidden"/>
                                      </p:to>
                                    </p:set>
                                  </p:childTnLst>
                                </p:cTn>
                              </p:par>
                              <p:par>
                                <p:cTn id="106" presetID="10" presetClass="exit" presetSubtype="0" fill="hold" nodeType="withEffect">
                                  <p:stCondLst>
                                    <p:cond delay="0"/>
                                  </p:stCondLst>
                                  <p:childTnLst>
                                    <p:animEffect transition="out" filter="fade">
                                      <p:cBhvr>
                                        <p:cTn id="107" dur="500"/>
                                        <p:tgtEl>
                                          <p:spTgt spid="42"/>
                                        </p:tgtEl>
                                      </p:cBhvr>
                                    </p:animEffect>
                                    <p:set>
                                      <p:cBhvr>
                                        <p:cTn id="108" dur="1" fill="hold">
                                          <p:stCondLst>
                                            <p:cond delay="499"/>
                                          </p:stCondLst>
                                        </p:cTn>
                                        <p:tgtEl>
                                          <p:spTgt spid="42"/>
                                        </p:tgtEl>
                                        <p:attrNameLst>
                                          <p:attrName>style.visibility</p:attrName>
                                        </p:attrNameLst>
                                      </p:cBhvr>
                                      <p:to>
                                        <p:strVal val="hidden"/>
                                      </p:to>
                                    </p:set>
                                  </p:childTnLst>
                                </p:cTn>
                              </p:par>
                              <p:par>
                                <p:cTn id="109" presetID="10" presetClass="exit" presetSubtype="0" fill="hold" grpId="1" nodeType="withEffect">
                                  <p:stCondLst>
                                    <p:cond delay="0"/>
                                  </p:stCondLst>
                                  <p:childTnLst>
                                    <p:animEffect transition="out" filter="fade">
                                      <p:cBhvr>
                                        <p:cTn id="110" dur="500"/>
                                        <p:tgtEl>
                                          <p:spTgt spid="46"/>
                                        </p:tgtEl>
                                      </p:cBhvr>
                                    </p:animEffect>
                                    <p:set>
                                      <p:cBhvr>
                                        <p:cTn id="111" dur="1" fill="hold">
                                          <p:stCondLst>
                                            <p:cond delay="499"/>
                                          </p:stCondLst>
                                        </p:cTn>
                                        <p:tgtEl>
                                          <p:spTgt spid="46"/>
                                        </p:tgtEl>
                                        <p:attrNameLst>
                                          <p:attrName>style.visibility</p:attrName>
                                        </p:attrNameLst>
                                      </p:cBhvr>
                                      <p:to>
                                        <p:strVal val="hidden"/>
                                      </p:to>
                                    </p:set>
                                  </p:childTnLst>
                                </p:cTn>
                              </p:par>
                              <p:par>
                                <p:cTn id="112" presetID="10" presetClass="exit" presetSubtype="0" fill="hold" nodeType="withEffect">
                                  <p:stCondLst>
                                    <p:cond delay="0"/>
                                  </p:stCondLst>
                                  <p:childTnLst>
                                    <p:animEffect transition="out" filter="fade">
                                      <p:cBhvr>
                                        <p:cTn id="113" dur="500"/>
                                        <p:tgtEl>
                                          <p:spTgt spid="1035"/>
                                        </p:tgtEl>
                                      </p:cBhvr>
                                    </p:animEffect>
                                    <p:set>
                                      <p:cBhvr>
                                        <p:cTn id="114" dur="1" fill="hold">
                                          <p:stCondLst>
                                            <p:cond delay="499"/>
                                          </p:stCondLst>
                                        </p:cTn>
                                        <p:tgtEl>
                                          <p:spTgt spid="1035"/>
                                        </p:tgtEl>
                                        <p:attrNameLst>
                                          <p:attrName>style.visibility</p:attrName>
                                        </p:attrNameLst>
                                      </p:cBhvr>
                                      <p:to>
                                        <p:strVal val="hidden"/>
                                      </p:to>
                                    </p:set>
                                  </p:childTnLst>
                                </p:cTn>
                              </p:par>
                              <p:par>
                                <p:cTn id="115" presetID="10" presetClass="exit" presetSubtype="0" fill="hold" nodeType="withEffect">
                                  <p:stCondLst>
                                    <p:cond delay="0"/>
                                  </p:stCondLst>
                                  <p:childTnLst>
                                    <p:animEffect transition="out" filter="fade">
                                      <p:cBhvr>
                                        <p:cTn id="116" dur="500"/>
                                        <p:tgtEl>
                                          <p:spTgt spid="48"/>
                                        </p:tgtEl>
                                      </p:cBhvr>
                                    </p:animEffect>
                                    <p:set>
                                      <p:cBhvr>
                                        <p:cTn id="117" dur="1" fill="hold">
                                          <p:stCondLst>
                                            <p:cond delay="499"/>
                                          </p:stCondLst>
                                        </p:cTn>
                                        <p:tgtEl>
                                          <p:spTgt spid="48"/>
                                        </p:tgtEl>
                                        <p:attrNameLst>
                                          <p:attrName>style.visibility</p:attrName>
                                        </p:attrNameLst>
                                      </p:cBhvr>
                                      <p:to>
                                        <p:strVal val="hidden"/>
                                      </p:to>
                                    </p:set>
                                  </p:childTnLst>
                                </p:cTn>
                              </p:par>
                              <p:par>
                                <p:cTn id="118" presetID="10" presetClass="exit" presetSubtype="0" fill="hold" grpId="1" nodeType="withEffect">
                                  <p:stCondLst>
                                    <p:cond delay="0"/>
                                  </p:stCondLst>
                                  <p:childTnLst>
                                    <p:animEffect transition="out" filter="fade">
                                      <p:cBhvr>
                                        <p:cTn id="119" dur="500"/>
                                        <p:tgtEl>
                                          <p:spTgt spid="50"/>
                                        </p:tgtEl>
                                      </p:cBhvr>
                                    </p:animEffect>
                                    <p:set>
                                      <p:cBhvr>
                                        <p:cTn id="120" dur="1" fill="hold">
                                          <p:stCondLst>
                                            <p:cond delay="499"/>
                                          </p:stCondLst>
                                        </p:cTn>
                                        <p:tgtEl>
                                          <p:spTgt spid="50"/>
                                        </p:tgtEl>
                                        <p:attrNameLst>
                                          <p:attrName>style.visibility</p:attrName>
                                        </p:attrNameLst>
                                      </p:cBhvr>
                                      <p:to>
                                        <p:strVal val="hidden"/>
                                      </p:to>
                                    </p:set>
                                  </p:childTnLst>
                                </p:cTn>
                              </p:par>
                              <p:par>
                                <p:cTn id="121" presetID="10" presetClass="exit" presetSubtype="0" fill="hold" grpId="1" nodeType="withEffect">
                                  <p:stCondLst>
                                    <p:cond delay="0"/>
                                  </p:stCondLst>
                                  <p:childTnLst>
                                    <p:animEffect transition="out" filter="fade">
                                      <p:cBhvr>
                                        <p:cTn id="122" dur="500"/>
                                        <p:tgtEl>
                                          <p:spTgt spid="51"/>
                                        </p:tgtEl>
                                      </p:cBhvr>
                                    </p:animEffect>
                                    <p:set>
                                      <p:cBhvr>
                                        <p:cTn id="123" dur="1" fill="hold">
                                          <p:stCondLst>
                                            <p:cond delay="499"/>
                                          </p:stCondLst>
                                        </p:cTn>
                                        <p:tgtEl>
                                          <p:spTgt spid="51"/>
                                        </p:tgtEl>
                                        <p:attrNameLst>
                                          <p:attrName>style.visibility</p:attrName>
                                        </p:attrNameLst>
                                      </p:cBhvr>
                                      <p:to>
                                        <p:strVal val="hidden"/>
                                      </p:to>
                                    </p:set>
                                  </p:childTnLst>
                                </p:cTn>
                              </p:par>
                              <p:par>
                                <p:cTn id="124" presetID="10" presetClass="exit" presetSubtype="0" fill="hold" grpId="1" nodeType="withEffect">
                                  <p:stCondLst>
                                    <p:cond delay="0"/>
                                  </p:stCondLst>
                                  <p:childTnLst>
                                    <p:animEffect transition="out" filter="fade">
                                      <p:cBhvr>
                                        <p:cTn id="125" dur="500"/>
                                        <p:tgtEl>
                                          <p:spTgt spid="52"/>
                                        </p:tgtEl>
                                      </p:cBhvr>
                                    </p:animEffect>
                                    <p:set>
                                      <p:cBhvr>
                                        <p:cTn id="126" dur="1" fill="hold">
                                          <p:stCondLst>
                                            <p:cond delay="499"/>
                                          </p:stCondLst>
                                        </p:cTn>
                                        <p:tgtEl>
                                          <p:spTgt spid="5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8" grpId="0" animBg="1"/>
      <p:bldP spid="18" grpId="1" animBg="1"/>
      <p:bldP spid="4" grpId="0" animBg="1"/>
      <p:bldP spid="19" grpId="0" animBg="1"/>
      <p:bldP spid="27" grpId="0" animBg="1"/>
      <p:bldP spid="27" grpId="1" animBg="1"/>
      <p:bldP spid="30" grpId="0" animBg="1"/>
      <p:bldP spid="30" grpId="1" animBg="1"/>
      <p:bldP spid="34" grpId="0" animBg="1"/>
      <p:bldP spid="34" grpId="1" animBg="1"/>
      <p:bldP spid="46" grpId="0" animBg="1"/>
      <p:bldP spid="46" grpId="1" animBg="1"/>
      <p:bldP spid="50" grpId="0" animBg="1"/>
      <p:bldP spid="50" grpId="1" animBg="1"/>
      <p:bldP spid="51" grpId="0" animBg="1"/>
      <p:bldP spid="51" grpId="1" animBg="1"/>
      <p:bldP spid="52" grpId="0" animBg="1"/>
      <p:bldP spid="52"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7216868" y="3320690"/>
            <a:ext cx="4140000" cy="68954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el caso del abastecimiento Importado, el flujo es un poco más complejo ya que debe coordinarse con el origen todo lo relacionado a la preparación, embarque, transporte, gestión aduanera y transporte a Bodega de la mercadería.</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8" name="CuadroTexto 17">
            <a:extLst>
              <a:ext uri="{FF2B5EF4-FFF2-40B4-BE49-F238E27FC236}">
                <a16:creationId xmlns:a16="http://schemas.microsoft.com/office/drawing/2014/main" id="{C0618ED7-FD03-3A3D-2462-724FAFF3BAA8}"/>
              </a:ext>
            </a:extLst>
          </p:cNvPr>
          <p:cNvSpPr txBox="1"/>
          <p:nvPr/>
        </p:nvSpPr>
        <p:spPr>
          <a:xfrm>
            <a:off x="7216867" y="4083709"/>
            <a:ext cx="4140000" cy="8438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ese sentido y teniendo en consideración las diferencias horarias, de lenguaje y de tiempo de trayecto de la mercadería (meses) se debe tener especial control y seguimiento de las distintas etapas, ya que cualquier retraso o error puede generar multas / aumento de costos para el </a:t>
            </a:r>
            <a:r>
              <a:rPr lang="es-CL" sz="1000" err="1"/>
              <a:t>retail</a:t>
            </a:r>
            <a:r>
              <a:rPr lang="es-CL" sz="1000"/>
              <a:t>. </a:t>
            </a:r>
          </a:p>
        </p:txBody>
      </p: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78250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1000"/>
                                        <p:tgtEl>
                                          <p:spTgt spid="30"/>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1000"/>
                                        <p:tgtEl>
                                          <p:spTgt spid="2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1000"/>
                                        <p:tgtEl>
                                          <p:spTgt spid="27"/>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1000"/>
                                        <p:tgtEl>
                                          <p:spTgt spid="28"/>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fade">
                                      <p:cBhvr>
                                        <p:cTn id="21" dur="1000"/>
                                        <p:tgtEl>
                                          <p:spTgt spid="31"/>
                                        </p:tgtEl>
                                      </p:cBhvr>
                                    </p:animEffect>
                                  </p:childTnLst>
                                </p:cTn>
                              </p:par>
                            </p:childTnLst>
                          </p:cTn>
                        </p:par>
                        <p:par>
                          <p:cTn id="22" fill="hold">
                            <p:stCondLst>
                              <p:cond delay="3000"/>
                            </p:stCondLst>
                            <p:childTnLst>
                              <p:par>
                                <p:cTn id="23" presetID="10" presetClass="entr" presetSubtype="0"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fade">
                                      <p:cBhvr>
                                        <p:cTn id="25" dur="1000"/>
                                        <p:tgtEl>
                                          <p:spTgt spid="7"/>
                                        </p:tgtEl>
                                      </p:cBhvr>
                                    </p:animEffect>
                                  </p:childTnLst>
                                </p:cTn>
                              </p:par>
                            </p:childTnLst>
                          </p:cTn>
                        </p:par>
                        <p:par>
                          <p:cTn id="26" fill="hold">
                            <p:stCondLst>
                              <p:cond delay="4000"/>
                            </p:stCondLst>
                            <p:childTnLst>
                              <p:par>
                                <p:cTn id="27" presetID="10" presetClass="entr" presetSubtype="0" fill="hold" grpId="0"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1000"/>
                                        <p:tgtEl>
                                          <p:spTgt spid="1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7"/>
                                        </p:tgtEl>
                                      </p:cBhvr>
                                    </p:animEffect>
                                    <p:set>
                                      <p:cBhvr>
                                        <p:cTn id="34" dur="1" fill="hold">
                                          <p:stCondLst>
                                            <p:cond delay="499"/>
                                          </p:stCondLst>
                                        </p:cTn>
                                        <p:tgtEl>
                                          <p:spTgt spid="7"/>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18"/>
                                        </p:tgtEl>
                                      </p:cBhvr>
                                    </p:animEffect>
                                    <p:set>
                                      <p:cBhvr>
                                        <p:cTn id="37"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8" grpId="0" animBg="1"/>
      <p:bldP spid="18" grpId="1" animBg="1"/>
      <p:bldP spid="27" grpId="0" animBg="1"/>
      <p:bldP spid="28" grpId="0" animBg="1"/>
      <p:bldP spid="2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5620658" y="3987661"/>
            <a:ext cx="3960000" cy="68954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recepción de mercadería es uno de los múltiples procesos que están ocurriendo de forma concurrente en la bodega, la cual debe funcionar articuladamente para garantizar la continuidad operativa de la operación logística del </a:t>
            </a:r>
            <a:r>
              <a:rPr lang="es-CL" sz="1000" err="1"/>
              <a:t>retail</a:t>
            </a:r>
            <a:endParaRPr lang="es-CL" sz="1000"/>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8" name="CuadroTexto 17">
            <a:extLst>
              <a:ext uri="{FF2B5EF4-FFF2-40B4-BE49-F238E27FC236}">
                <a16:creationId xmlns:a16="http://schemas.microsoft.com/office/drawing/2014/main" id="{C0618ED7-FD03-3A3D-2462-724FAFF3BAA8}"/>
              </a:ext>
            </a:extLst>
          </p:cNvPr>
          <p:cNvSpPr txBox="1"/>
          <p:nvPr/>
        </p:nvSpPr>
        <p:spPr>
          <a:xfrm>
            <a:off x="5620657" y="4750680"/>
            <a:ext cx="3960000" cy="69945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También existen diferencias respecto de los procesos de recepción de mercadería dependiendo si es de origen nacional o importado, sin embargo en ambos casos debe revisarse el estado y la completitud de la mercadería recibida.</a:t>
            </a:r>
          </a:p>
        </p:txBody>
      </p: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1" name="CuadroTexto 40">
            <a:extLst>
              <a:ext uri="{FF2B5EF4-FFF2-40B4-BE49-F238E27FC236}">
                <a16:creationId xmlns:a16="http://schemas.microsoft.com/office/drawing/2014/main" id="{10FAC383-27D4-6491-4D8B-84B63EBB9959}"/>
              </a:ext>
            </a:extLst>
          </p:cNvPr>
          <p:cNvSpPr txBox="1"/>
          <p:nvPr/>
        </p:nvSpPr>
        <p:spPr>
          <a:xfrm>
            <a:off x="5620656" y="5494148"/>
            <a:ext cx="3960000" cy="80367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resultado de esto será la actualización -por parte del </a:t>
            </a:r>
            <a:r>
              <a:rPr lang="es-CL" sz="1000" err="1"/>
              <a:t>retail</a:t>
            </a:r>
            <a:r>
              <a:rPr lang="es-CL" sz="1000"/>
              <a:t>- del inventario y del costo de los productos, así como la activación del pago a proveedores, y (en los casos con problemas o discrepancias) activación de seguros, devoluciones, etc.</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gs>
              <a:gs pos="10000">
                <a:srgbClr val="73CA69"/>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74455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1000"/>
                                        <p:tgtEl>
                                          <p:spTgt spid="39"/>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1000"/>
                                        <p:tgtEl>
                                          <p:spTgt spid="4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childTnLst>
                                </p:cTn>
                              </p:par>
                            </p:childTnLst>
                          </p:cTn>
                        </p:par>
                        <p:par>
                          <p:cTn id="15" fill="hold">
                            <p:stCondLst>
                              <p:cond delay="2000"/>
                            </p:stCondLst>
                            <p:childTnLst>
                              <p:par>
                                <p:cTn id="16" presetID="10" presetClass="entr" presetSubtype="0" fill="hold" grpId="0" nodeType="after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1000"/>
                                        <p:tgtEl>
                                          <p:spTgt spid="18"/>
                                        </p:tgtEl>
                                      </p:cBhvr>
                                    </p:animEffect>
                                  </p:childTnLst>
                                </p:cTn>
                              </p:par>
                            </p:childTnLst>
                          </p:cTn>
                        </p:par>
                        <p:par>
                          <p:cTn id="19" fill="hold">
                            <p:stCondLst>
                              <p:cond delay="3000"/>
                            </p:stCondLst>
                            <p:childTnLst>
                              <p:par>
                                <p:cTn id="20" presetID="10" presetClass="entr" presetSubtype="0" fill="hold" grpId="0" nodeType="after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1000"/>
                                        <p:tgtEl>
                                          <p:spTgt spid="41"/>
                                        </p:tgtEl>
                                      </p:cBhvr>
                                    </p:animEffect>
                                  </p:childTnLst>
                                </p:cTn>
                              </p:par>
                            </p:childTnLst>
                          </p:cTn>
                        </p:par>
                        <p:par>
                          <p:cTn id="23" fill="hold">
                            <p:stCondLst>
                              <p:cond delay="4000"/>
                            </p:stCondLst>
                            <p:childTnLst>
                              <p:par>
                                <p:cTn id="24" presetID="10" presetClass="entr" presetSubtype="0" fill="hold" nodeType="afterEffect">
                                  <p:stCondLst>
                                    <p:cond delay="0"/>
                                  </p:stCondLst>
                                  <p:childTnLst>
                                    <p:set>
                                      <p:cBhvr>
                                        <p:cTn id="25" dur="1" fill="hold">
                                          <p:stCondLst>
                                            <p:cond delay="0"/>
                                          </p:stCondLst>
                                        </p:cTn>
                                        <p:tgtEl>
                                          <p:spTgt spid="50"/>
                                        </p:tgtEl>
                                        <p:attrNameLst>
                                          <p:attrName>style.visibility</p:attrName>
                                        </p:attrNameLst>
                                      </p:cBhvr>
                                      <p:to>
                                        <p:strVal val="visible"/>
                                      </p:to>
                                    </p:set>
                                    <p:animEffect transition="in" filter="fade">
                                      <p:cBhvr>
                                        <p:cTn id="26" dur="500"/>
                                        <p:tgtEl>
                                          <p:spTgt spid="50"/>
                                        </p:tgtEl>
                                      </p:cBhvr>
                                    </p:animEffect>
                                  </p:childTnLst>
                                </p:cTn>
                              </p:par>
                              <p:par>
                                <p:cTn id="27" presetID="10"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animEffect transition="in" filter="fade">
                                      <p:cBhvr>
                                        <p:cTn id="29" dur="500"/>
                                        <p:tgtEl>
                                          <p:spTgt spid="51"/>
                                        </p:tgtEl>
                                      </p:cBhvr>
                                    </p:animEffect>
                                  </p:childTnLst>
                                </p:cTn>
                              </p:par>
                            </p:childTnLst>
                          </p:cTn>
                        </p:par>
                        <p:par>
                          <p:cTn id="30" fill="hold">
                            <p:stCondLst>
                              <p:cond delay="4500"/>
                            </p:stCondLst>
                            <p:childTnLst>
                              <p:par>
                                <p:cTn id="31" presetID="10" presetClass="entr" presetSubtype="0" fill="hold" grpId="0" nodeType="afterEffect">
                                  <p:stCondLst>
                                    <p:cond delay="0"/>
                                  </p:stCondLst>
                                  <p:childTnLst>
                                    <p:set>
                                      <p:cBhvr>
                                        <p:cTn id="32" dur="1" fill="hold">
                                          <p:stCondLst>
                                            <p:cond delay="0"/>
                                          </p:stCondLst>
                                        </p:cTn>
                                        <p:tgtEl>
                                          <p:spTgt spid="47"/>
                                        </p:tgtEl>
                                        <p:attrNameLst>
                                          <p:attrName>style.visibility</p:attrName>
                                        </p:attrNameLst>
                                      </p:cBhvr>
                                      <p:to>
                                        <p:strVal val="visible"/>
                                      </p:to>
                                    </p:set>
                                    <p:animEffect transition="in" filter="fade">
                                      <p:cBhvr>
                                        <p:cTn id="33" dur="1000"/>
                                        <p:tgtEl>
                                          <p:spTgt spid="4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2"/>
                                        </p:tgtEl>
                                        <p:attrNameLst>
                                          <p:attrName>style.visibility</p:attrName>
                                        </p:attrNameLst>
                                      </p:cBhvr>
                                      <p:to>
                                        <p:strVal val="visible"/>
                                      </p:to>
                                    </p:set>
                                    <p:animEffect transition="in" filter="fade">
                                      <p:cBhvr>
                                        <p:cTn id="36" dur="1000"/>
                                        <p:tgtEl>
                                          <p:spTgt spid="42"/>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1000"/>
                                        <p:tgtEl>
                                          <p:spTgt spid="46"/>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7"/>
                                        </p:tgtEl>
                                      </p:cBhvr>
                                    </p:animEffect>
                                    <p:set>
                                      <p:cBhvr>
                                        <p:cTn id="44" dur="1" fill="hold">
                                          <p:stCondLst>
                                            <p:cond delay="499"/>
                                          </p:stCondLst>
                                        </p:cTn>
                                        <p:tgtEl>
                                          <p:spTgt spid="7"/>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18"/>
                                        </p:tgtEl>
                                      </p:cBhvr>
                                    </p:animEffect>
                                    <p:set>
                                      <p:cBhvr>
                                        <p:cTn id="47" dur="1" fill="hold">
                                          <p:stCondLst>
                                            <p:cond delay="499"/>
                                          </p:stCondLst>
                                        </p:cTn>
                                        <p:tgtEl>
                                          <p:spTgt spid="18"/>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41"/>
                                        </p:tgtEl>
                                      </p:cBhvr>
                                    </p:animEffect>
                                    <p:set>
                                      <p:cBhvr>
                                        <p:cTn id="50" dur="1" fill="hold">
                                          <p:stCondLst>
                                            <p:cond delay="499"/>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8" grpId="0" animBg="1"/>
      <p:bldP spid="18" grpId="1" animBg="1"/>
      <p:bldP spid="40" grpId="0" animBg="1"/>
      <p:bldP spid="41" grpId="0" animBg="1"/>
      <p:bldP spid="41" grpId="1" animBg="1"/>
      <p:bldP spid="42" grpId="0" animBg="1"/>
      <p:bldP spid="46" grpId="0" animBg="1"/>
      <p:bldP spid="47"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C52FA9A-20A0-27C9-E3F9-76337901DB41}"/>
            </a:ext>
          </a:extLst>
        </p:cNvPr>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41FE9AE9-6797-9BEE-9D0B-9E0A5F5714E7}"/>
              </a:ext>
            </a:extLst>
          </p:cNvPr>
          <p:cNvSpPr>
            <a:spLocks noGrp="1"/>
          </p:cNvSpPr>
          <p:nvPr>
            <p:ph idx="26"/>
          </p:nvPr>
        </p:nvSpPr>
        <p:spPr>
          <a:xfrm>
            <a:off x="372596" y="407780"/>
            <a:ext cx="11446807" cy="909136"/>
          </a:xfrm>
        </p:spPr>
        <p:txBody>
          <a:bodyPr/>
          <a:lstStyle/>
          <a:p>
            <a:r>
              <a:rPr lang="es-CL"/>
              <a:t>Objetivo</a:t>
            </a:r>
          </a:p>
        </p:txBody>
      </p:sp>
    </p:spTree>
    <p:extLst>
      <p:ext uri="{BB962C8B-B14F-4D97-AF65-F5344CB8AC3E}">
        <p14:creationId xmlns:p14="http://schemas.microsoft.com/office/powerpoint/2010/main" val="6680136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5620658" y="3987661"/>
            <a:ext cx="3960000" cy="68954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gestión del costo de los productos es de vital importancia para el </a:t>
            </a:r>
            <a:r>
              <a:rPr lang="es-CL" sz="1000" err="1"/>
              <a:t>retail</a:t>
            </a:r>
            <a:r>
              <a:rPr lang="es-CL" sz="1000"/>
              <a:t>, ya que permite determinar el valor real del producto, desde que se compra hasta que finalmente llega a la bodega (incluidas todas las etapas intermedias).</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8" name="CuadroTexto 17">
            <a:extLst>
              <a:ext uri="{FF2B5EF4-FFF2-40B4-BE49-F238E27FC236}">
                <a16:creationId xmlns:a16="http://schemas.microsoft.com/office/drawing/2014/main" id="{C0618ED7-FD03-3A3D-2462-724FAFF3BAA8}"/>
              </a:ext>
            </a:extLst>
          </p:cNvPr>
          <p:cNvSpPr txBox="1"/>
          <p:nvPr/>
        </p:nvSpPr>
        <p:spPr>
          <a:xfrm>
            <a:off x="5620657" y="4750680"/>
            <a:ext cx="3960000" cy="69945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Tener este dato claro permite ajustar los precios de manera precisa para generar el margen deseado y planificado en las etapas de </a:t>
            </a:r>
            <a:r>
              <a:rPr lang="es-CL" sz="1000" err="1"/>
              <a:t>planning</a:t>
            </a:r>
            <a:r>
              <a:rPr lang="es-CL" sz="1000"/>
              <a:t>. Es por ello que es un cálculo casi constante para cada producto.</a:t>
            </a:r>
          </a:p>
        </p:txBody>
      </p: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1" name="CuadroTexto 40">
            <a:extLst>
              <a:ext uri="{FF2B5EF4-FFF2-40B4-BE49-F238E27FC236}">
                <a16:creationId xmlns:a16="http://schemas.microsoft.com/office/drawing/2014/main" id="{10FAC383-27D4-6491-4D8B-84B63EBB9959}"/>
              </a:ext>
            </a:extLst>
          </p:cNvPr>
          <p:cNvSpPr txBox="1"/>
          <p:nvPr/>
        </p:nvSpPr>
        <p:spPr>
          <a:xfrm>
            <a:off x="5620656" y="5523616"/>
            <a:ext cx="3960000" cy="57339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Asimismo, el costo de los productos es el paso fundamental para tener claridad del valor del inventario de la compañía, el cual debe estar reflejado en los libros contables de la misma</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6539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1000"/>
                                        <p:tgtEl>
                                          <p:spTgt spid="18"/>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1000"/>
                                        <p:tgtEl>
                                          <p:spTgt spid="4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18"/>
                                        </p:tgtEl>
                                      </p:cBhvr>
                                    </p:animEffect>
                                    <p:set>
                                      <p:cBhvr>
                                        <p:cTn id="23" dur="1" fill="hold">
                                          <p:stCondLst>
                                            <p:cond delay="499"/>
                                          </p:stCondLst>
                                        </p:cTn>
                                        <p:tgtEl>
                                          <p:spTgt spid="18"/>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41"/>
                                        </p:tgtEl>
                                      </p:cBhvr>
                                    </p:animEffect>
                                    <p:set>
                                      <p:cBhvr>
                                        <p:cTn id="26" dur="1" fill="hold">
                                          <p:stCondLst>
                                            <p:cond delay="499"/>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18" grpId="0" animBg="1"/>
      <p:bldP spid="18" grpId="1" animBg="1"/>
      <p:bldP spid="41" grpId="0" animBg="1"/>
      <p:bldP spid="41"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5620658" y="3987661"/>
            <a:ext cx="3960000" cy="35750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El inventario es la entidad fundamental sobre la cual pivota la operación de una </a:t>
            </a:r>
            <a:r>
              <a:rPr lang="es-CL" err="1"/>
              <a:t>retail</a:t>
            </a:r>
            <a:r>
              <a:rPr lang="es-CL"/>
              <a:t>.</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1" name="CuadroTexto 40">
            <a:extLst>
              <a:ext uri="{FF2B5EF4-FFF2-40B4-BE49-F238E27FC236}">
                <a16:creationId xmlns:a16="http://schemas.microsoft.com/office/drawing/2014/main" id="{10FAC383-27D4-6491-4D8B-84B63EBB9959}"/>
              </a:ext>
            </a:extLst>
          </p:cNvPr>
          <p:cNvSpPr txBox="1"/>
          <p:nvPr/>
        </p:nvSpPr>
        <p:spPr>
          <a:xfrm>
            <a:off x="5620657" y="4422925"/>
            <a:ext cx="3960000" cy="35750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La gestión de inventario es el proceso de seguimiento y control de la cantidad, estado y ubicación de la mercadería.</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gs>
              <a:gs pos="10000">
                <a:srgbClr val="73CA69"/>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2" name="CuadroTexto 31">
            <a:extLst>
              <a:ext uri="{FF2B5EF4-FFF2-40B4-BE49-F238E27FC236}">
                <a16:creationId xmlns:a16="http://schemas.microsoft.com/office/drawing/2014/main" id="{AED19AC2-8283-4255-67B4-2AD4BB523BAB}"/>
              </a:ext>
            </a:extLst>
          </p:cNvPr>
          <p:cNvSpPr txBox="1"/>
          <p:nvPr/>
        </p:nvSpPr>
        <p:spPr>
          <a:xfrm>
            <a:off x="5627057" y="4858189"/>
            <a:ext cx="3960000" cy="86951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Debe garantizar que la cantidad correcta de producto esté disponible en el lugar y el momento adecuados permitiendo aprovechar cada oportunidad de venta, además ayuda a identificar la cantidad de mercadería que deben solicitar en cada lugar y cada momento. </a:t>
            </a:r>
          </a:p>
        </p:txBody>
      </p:sp>
      <p:sp>
        <p:nvSpPr>
          <p:cNvPr id="35" name="CuadroTexto 34">
            <a:extLst>
              <a:ext uri="{FF2B5EF4-FFF2-40B4-BE49-F238E27FC236}">
                <a16:creationId xmlns:a16="http://schemas.microsoft.com/office/drawing/2014/main" id="{DCDD93B6-C522-8D8F-2951-C45C13E79F08}"/>
              </a:ext>
            </a:extLst>
          </p:cNvPr>
          <p:cNvSpPr txBox="1"/>
          <p:nvPr/>
        </p:nvSpPr>
        <p:spPr>
          <a:xfrm>
            <a:off x="5619936" y="5799705"/>
            <a:ext cx="3960000" cy="498116"/>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Tener un control firme de las tendencias de inventario y ventas ayuda al </a:t>
            </a:r>
            <a:r>
              <a:rPr lang="es-CL" err="1"/>
              <a:t>retail</a:t>
            </a:r>
            <a:r>
              <a:rPr lang="es-CL"/>
              <a:t> a gestionar mejor sus cadenas de suministro.</a:t>
            </a:r>
          </a:p>
        </p:txBody>
      </p:sp>
    </p:spTree>
    <p:extLst>
      <p:ext uri="{BB962C8B-B14F-4D97-AF65-F5344CB8AC3E}">
        <p14:creationId xmlns:p14="http://schemas.microsoft.com/office/powerpoint/2010/main" val="3204300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fade">
                                      <p:cBhvr>
                                        <p:cTn id="11" dur="1000"/>
                                        <p:tgtEl>
                                          <p:spTgt spid="41"/>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fade">
                                      <p:cBhvr>
                                        <p:cTn id="15" dur="1000"/>
                                        <p:tgtEl>
                                          <p:spTgt spid="32"/>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1000"/>
                                        <p:tgtEl>
                                          <p:spTgt spid="3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7"/>
                                        </p:tgtEl>
                                      </p:cBhvr>
                                    </p:animEffect>
                                    <p:set>
                                      <p:cBhvr>
                                        <p:cTn id="24" dur="1" fill="hold">
                                          <p:stCondLst>
                                            <p:cond delay="499"/>
                                          </p:stCondLst>
                                        </p:cTn>
                                        <p:tgtEl>
                                          <p:spTgt spid="7"/>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41"/>
                                        </p:tgtEl>
                                      </p:cBhvr>
                                    </p:animEffect>
                                    <p:set>
                                      <p:cBhvr>
                                        <p:cTn id="27" dur="1" fill="hold">
                                          <p:stCondLst>
                                            <p:cond delay="499"/>
                                          </p:stCondLst>
                                        </p:cTn>
                                        <p:tgtEl>
                                          <p:spTgt spid="41"/>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32"/>
                                        </p:tgtEl>
                                      </p:cBhvr>
                                    </p:animEffect>
                                    <p:set>
                                      <p:cBhvr>
                                        <p:cTn id="30" dur="1" fill="hold">
                                          <p:stCondLst>
                                            <p:cond delay="499"/>
                                          </p:stCondLst>
                                        </p:cTn>
                                        <p:tgtEl>
                                          <p:spTgt spid="32"/>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35"/>
                                        </p:tgtEl>
                                      </p:cBhvr>
                                    </p:animEffect>
                                    <p:set>
                                      <p:cBhvr>
                                        <p:cTn id="33" dur="1" fill="hold">
                                          <p:stCondLst>
                                            <p:cond delay="4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41" grpId="0" animBg="1"/>
      <p:bldP spid="41" grpId="1" animBg="1"/>
      <p:bldP spid="32" grpId="0" animBg="1"/>
      <p:bldP spid="32" grpId="1" animBg="1"/>
      <p:bldP spid="35" grpId="0" animBg="1"/>
      <p:bldP spid="35"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5620658" y="3987661"/>
            <a:ext cx="3960000" cy="55893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Adicionalmente a los procesos de recepción asociados a la compra de mercadería, también se ejecutan tareas de transferencia de mercadería entre nodos (tiendas/bodegas). </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9" name="CuadroTexto 48">
            <a:extLst>
              <a:ext uri="{FF2B5EF4-FFF2-40B4-BE49-F238E27FC236}">
                <a16:creationId xmlns:a16="http://schemas.microsoft.com/office/drawing/2014/main" id="{856712A7-2C17-9FBA-AA86-E378F8154B9C}"/>
              </a:ext>
            </a:extLst>
          </p:cNvPr>
          <p:cNvSpPr txBox="1"/>
          <p:nvPr/>
        </p:nvSpPr>
        <p:spPr>
          <a:xfrm>
            <a:off x="5620658" y="4603762"/>
            <a:ext cx="3960000" cy="86993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Se trata de procesos que responden a las estrategias de </a:t>
            </a:r>
            <a:r>
              <a:rPr lang="es-CL" err="1"/>
              <a:t>pull</a:t>
            </a:r>
            <a:r>
              <a:rPr lang="es-CL"/>
              <a:t> / </a:t>
            </a:r>
            <a:r>
              <a:rPr lang="es-CL" err="1"/>
              <a:t>push</a:t>
            </a:r>
            <a:r>
              <a:rPr lang="es-CL"/>
              <a:t> revisadas anteriormente, pero que buscan garantizar la disponibilidad de mercadería en toda la red de nodos, minimizando los quiebres de stock y maximizando la eficiencia de los itinerarios ofrecidos en canales digitales.</a:t>
            </a:r>
          </a:p>
        </p:txBody>
      </p:sp>
    </p:spTree>
    <p:extLst>
      <p:ext uri="{BB962C8B-B14F-4D97-AF65-F5344CB8AC3E}">
        <p14:creationId xmlns:p14="http://schemas.microsoft.com/office/powerpoint/2010/main" val="2877382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Effect transition="in" filter="fade">
                                      <p:cBhvr>
                                        <p:cTn id="11"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1852831" y="5838401"/>
            <a:ext cx="2493562" cy="53116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Ahora revisemos el proceso homólogo para el mundo 3P (Marketplace)…</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8" name="Imagen 17">
            <a:extLst>
              <a:ext uri="{FF2B5EF4-FFF2-40B4-BE49-F238E27FC236}">
                <a16:creationId xmlns:a16="http://schemas.microsoft.com/office/drawing/2014/main" id="{B302E7FF-E0EA-356E-9CF4-F470B9EA7FDA}"/>
              </a:ext>
            </a:extLst>
          </p:cNvPr>
          <p:cNvPicPr>
            <a:picLocks noChangeAspect="1"/>
          </p:cNvPicPr>
          <p:nvPr/>
        </p:nvPicPr>
        <p:blipFill>
          <a:blip r:embed="rId3"/>
          <a:stretch>
            <a:fillRect/>
          </a:stretch>
        </p:blipFill>
        <p:spPr>
          <a:xfrm>
            <a:off x="5526514" y="5935540"/>
            <a:ext cx="531161" cy="531161"/>
          </a:xfrm>
          <a:prstGeom prst="rect">
            <a:avLst/>
          </a:prstGeom>
        </p:spPr>
      </p:pic>
      <p:sp>
        <p:nvSpPr>
          <p:cNvPr id="32" name="Rectángulo redondeado 31">
            <a:extLst>
              <a:ext uri="{FF2B5EF4-FFF2-40B4-BE49-F238E27FC236}">
                <a16:creationId xmlns:a16="http://schemas.microsoft.com/office/drawing/2014/main" id="{48FA52B6-9EEC-5A25-0A24-FFC91AE100FF}"/>
              </a:ext>
            </a:extLst>
          </p:cNvPr>
          <p:cNvSpPr/>
          <p:nvPr/>
        </p:nvSpPr>
        <p:spPr>
          <a:xfrm>
            <a:off x="4735698" y="6132780"/>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SELLER</a:t>
            </a:r>
          </a:p>
        </p:txBody>
      </p:sp>
      <p:sp>
        <p:nvSpPr>
          <p:cNvPr id="41" name="CuadroTexto 40">
            <a:extLst>
              <a:ext uri="{FF2B5EF4-FFF2-40B4-BE49-F238E27FC236}">
                <a16:creationId xmlns:a16="http://schemas.microsoft.com/office/drawing/2014/main" id="{9CBE0FFC-32B2-C5CC-1BB3-CB885A2BA572}"/>
              </a:ext>
            </a:extLst>
          </p:cNvPr>
          <p:cNvSpPr txBox="1"/>
          <p:nvPr/>
        </p:nvSpPr>
        <p:spPr>
          <a:xfrm>
            <a:off x="6332438" y="4144716"/>
            <a:ext cx="3061819" cy="60815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Como se revisó anteriormente, </a:t>
            </a:r>
            <a:r>
              <a:rPr lang="es-CL" sz="1000"/>
              <a:t>La estrategia y clave del éxito de un Marketplace es la captación (registro) de Sellers, (+ Sellers </a:t>
            </a:r>
            <a:r>
              <a:rPr lang="es-CL" sz="1000">
                <a:sym typeface="Wingdings" pitchFamily="2" charset="2"/>
              </a:rPr>
              <a:t></a:t>
            </a:r>
            <a:r>
              <a:rPr lang="es-CL" sz="1000"/>
              <a:t> + Productos </a:t>
            </a:r>
            <a:r>
              <a:rPr lang="es-CL" sz="1000">
                <a:sym typeface="Wingdings" pitchFamily="2" charset="2"/>
              </a:rPr>
              <a:t></a:t>
            </a:r>
            <a:r>
              <a:rPr lang="es-CL" sz="1000"/>
              <a:t> + Ventas). </a:t>
            </a:r>
          </a:p>
        </p:txBody>
      </p:sp>
      <p:sp>
        <p:nvSpPr>
          <p:cNvPr id="48" name="Rectángulo redondeado 47">
            <a:extLst>
              <a:ext uri="{FF2B5EF4-FFF2-40B4-BE49-F238E27FC236}">
                <a16:creationId xmlns:a16="http://schemas.microsoft.com/office/drawing/2014/main" id="{955D13B3-9B68-023B-F8A8-B4F7DB24F453}"/>
              </a:ext>
            </a:extLst>
          </p:cNvPr>
          <p:cNvSpPr/>
          <p:nvPr/>
        </p:nvSpPr>
        <p:spPr>
          <a:xfrm>
            <a:off x="6466093" y="6135048"/>
            <a:ext cx="109728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2" name="Rectángulo redondeado 51">
            <a:extLst>
              <a:ext uri="{FF2B5EF4-FFF2-40B4-BE49-F238E27FC236}">
                <a16:creationId xmlns:a16="http://schemas.microsoft.com/office/drawing/2014/main" id="{7DEF5A1E-47E8-CC8E-138A-2214139B3377}"/>
              </a:ext>
            </a:extLst>
          </p:cNvPr>
          <p:cNvSpPr/>
          <p:nvPr/>
        </p:nvSpPr>
        <p:spPr>
          <a:xfrm>
            <a:off x="8151011" y="5834309"/>
            <a:ext cx="1152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3" name="Rectángulo redondeado 52">
            <a:extLst>
              <a:ext uri="{FF2B5EF4-FFF2-40B4-BE49-F238E27FC236}">
                <a16:creationId xmlns:a16="http://schemas.microsoft.com/office/drawing/2014/main" id="{0AC91D22-EF5B-4611-FADB-D745ED4DB23E}"/>
              </a:ext>
            </a:extLst>
          </p:cNvPr>
          <p:cNvSpPr/>
          <p:nvPr/>
        </p:nvSpPr>
        <p:spPr>
          <a:xfrm>
            <a:off x="8151011" y="6020140"/>
            <a:ext cx="1152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4" name="Rectángulo redondeado 53">
            <a:extLst>
              <a:ext uri="{FF2B5EF4-FFF2-40B4-BE49-F238E27FC236}">
                <a16:creationId xmlns:a16="http://schemas.microsoft.com/office/drawing/2014/main" id="{58C64596-5461-41E8-3116-39C69DF40EBF}"/>
              </a:ext>
            </a:extLst>
          </p:cNvPr>
          <p:cNvSpPr/>
          <p:nvPr/>
        </p:nvSpPr>
        <p:spPr>
          <a:xfrm>
            <a:off x="8147065" y="6208313"/>
            <a:ext cx="1152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5" name="Rectángulo redondeado 54">
            <a:extLst>
              <a:ext uri="{FF2B5EF4-FFF2-40B4-BE49-F238E27FC236}">
                <a16:creationId xmlns:a16="http://schemas.microsoft.com/office/drawing/2014/main" id="{138B8BDE-31FC-2494-11B7-ED6BEABB6761}"/>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6" name="Conector recto de flecha 55">
            <a:extLst>
              <a:ext uri="{FF2B5EF4-FFF2-40B4-BE49-F238E27FC236}">
                <a16:creationId xmlns:a16="http://schemas.microsoft.com/office/drawing/2014/main" id="{71820E60-7350-BCFB-AFF2-4415174177A6}"/>
              </a:ext>
            </a:extLst>
          </p:cNvPr>
          <p:cNvCxnSpPr>
            <a:cxnSpLocks/>
            <a:stCxn id="48" idx="3"/>
          </p:cNvCxnSpPr>
          <p:nvPr/>
        </p:nvCxnSpPr>
        <p:spPr>
          <a:xfrm>
            <a:off x="7563373" y="6207048"/>
            <a:ext cx="535418" cy="1265"/>
          </a:xfrm>
          <a:prstGeom prst="straightConnector1">
            <a:avLst/>
          </a:prstGeom>
          <a:ln>
            <a:solidFill>
              <a:schemeClr val="tx1">
                <a:lumMod val="50000"/>
                <a:lumOff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7" name="Conector recto de flecha 56">
            <a:extLst>
              <a:ext uri="{FF2B5EF4-FFF2-40B4-BE49-F238E27FC236}">
                <a16:creationId xmlns:a16="http://schemas.microsoft.com/office/drawing/2014/main" id="{7C5E5A67-5254-D62A-ECF9-DF4B8E9C978C}"/>
              </a:ext>
            </a:extLst>
          </p:cNvPr>
          <p:cNvCxnSpPr>
            <a:cxnSpLocks/>
            <a:endCxn id="48" idx="1"/>
          </p:cNvCxnSpPr>
          <p:nvPr/>
        </p:nvCxnSpPr>
        <p:spPr>
          <a:xfrm>
            <a:off x="6057675" y="6201121"/>
            <a:ext cx="408418"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07CE3613-4505-E48C-8AA2-A7E8FCC149DB}"/>
              </a:ext>
            </a:extLst>
          </p:cNvPr>
          <p:cNvCxnSpPr>
            <a:cxnSpLocks/>
          </p:cNvCxnSpPr>
          <p:nvPr/>
        </p:nvCxnSpPr>
        <p:spPr>
          <a:xfrm flipV="1">
            <a:off x="9337646" y="6085135"/>
            <a:ext cx="711992"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59" name="CuadroTexto 58">
            <a:extLst>
              <a:ext uri="{FF2B5EF4-FFF2-40B4-BE49-F238E27FC236}">
                <a16:creationId xmlns:a16="http://schemas.microsoft.com/office/drawing/2014/main" id="{3FBDE39A-9051-9957-F5F6-A78D8AE0F781}"/>
              </a:ext>
            </a:extLst>
          </p:cNvPr>
          <p:cNvSpPr txBox="1"/>
          <p:nvPr/>
        </p:nvSpPr>
        <p:spPr>
          <a:xfrm>
            <a:off x="6332437" y="4818763"/>
            <a:ext cx="3061819" cy="7226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sz="1000"/>
              <a:t>Durante la etapa de Registro los Sellers suministran su catálogo de productos e inventario, también parametrizan sus precios, capacidades logísticas y acuerdos de servicio.</a:t>
            </a:r>
          </a:p>
        </p:txBody>
      </p:sp>
    </p:spTree>
    <p:extLst>
      <p:ext uri="{BB962C8B-B14F-4D97-AF65-F5344CB8AC3E}">
        <p14:creationId xmlns:p14="http://schemas.microsoft.com/office/powerpoint/2010/main" val="3002820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fade">
                                      <p:cBhvr>
                                        <p:cTn id="16" dur="1000"/>
                                        <p:tgtEl>
                                          <p:spTgt spid="32"/>
                                        </p:tgtEl>
                                      </p:cBhvr>
                                    </p:animEffect>
                                  </p:childTnLst>
                                </p:cTn>
                              </p:par>
                              <p:par>
                                <p:cTn id="17" presetID="10"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1000"/>
                                        <p:tgtEl>
                                          <p:spTgt spid="18"/>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57"/>
                                        </p:tgtEl>
                                        <p:attrNameLst>
                                          <p:attrName>style.visibility</p:attrName>
                                        </p:attrNameLst>
                                      </p:cBhvr>
                                      <p:to>
                                        <p:strVal val="visible"/>
                                      </p:to>
                                    </p:set>
                                    <p:animEffect transition="in" filter="wipe(left)">
                                      <p:cBhvr>
                                        <p:cTn id="23" dur="1000"/>
                                        <p:tgtEl>
                                          <p:spTgt spid="57"/>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1000"/>
                                        <p:tgtEl>
                                          <p:spTgt spid="48"/>
                                        </p:tgtEl>
                                      </p:cBhvr>
                                    </p:animEffect>
                                  </p:childTnLst>
                                </p:cTn>
                              </p:par>
                            </p:childTnLst>
                          </p:cTn>
                        </p:par>
                        <p:par>
                          <p:cTn id="28" fill="hold">
                            <p:stCondLst>
                              <p:cond delay="3500"/>
                            </p:stCondLst>
                            <p:childTnLst>
                              <p:par>
                                <p:cTn id="29" presetID="10" presetClass="entr" presetSubtype="0" fill="hold" grpId="0" nodeType="after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fade">
                                      <p:cBhvr>
                                        <p:cTn id="31" dur="1000"/>
                                        <p:tgtEl>
                                          <p:spTgt spid="41"/>
                                        </p:tgtEl>
                                      </p:cBhvr>
                                    </p:animEffect>
                                  </p:childTnLst>
                                </p:cTn>
                              </p:par>
                            </p:childTnLst>
                          </p:cTn>
                        </p:par>
                        <p:par>
                          <p:cTn id="32" fill="hold">
                            <p:stCondLst>
                              <p:cond delay="4500"/>
                            </p:stCondLst>
                            <p:childTnLst>
                              <p:par>
                                <p:cTn id="33" presetID="10" presetClass="entr" presetSubtype="0" fill="hold" grpId="0" nodeType="afterEffect">
                                  <p:stCondLst>
                                    <p:cond delay="0"/>
                                  </p:stCondLst>
                                  <p:childTnLst>
                                    <p:set>
                                      <p:cBhvr>
                                        <p:cTn id="34" dur="1" fill="hold">
                                          <p:stCondLst>
                                            <p:cond delay="0"/>
                                          </p:stCondLst>
                                        </p:cTn>
                                        <p:tgtEl>
                                          <p:spTgt spid="59"/>
                                        </p:tgtEl>
                                        <p:attrNameLst>
                                          <p:attrName>style.visibility</p:attrName>
                                        </p:attrNameLst>
                                      </p:cBhvr>
                                      <p:to>
                                        <p:strVal val="visible"/>
                                      </p:to>
                                    </p:set>
                                    <p:animEffect transition="in" filter="fade">
                                      <p:cBhvr>
                                        <p:cTn id="35" dur="1000"/>
                                        <p:tgtEl>
                                          <p:spTgt spid="59"/>
                                        </p:tgtEl>
                                      </p:cBhvr>
                                    </p:animEffect>
                                  </p:childTnLst>
                                </p:cTn>
                              </p:par>
                            </p:childTnLst>
                          </p:cTn>
                        </p:par>
                        <p:par>
                          <p:cTn id="36" fill="hold">
                            <p:stCondLst>
                              <p:cond delay="5500"/>
                            </p:stCondLst>
                            <p:childTnLst>
                              <p:par>
                                <p:cTn id="37" presetID="22" presetClass="entr" presetSubtype="8" fill="hold" nodeType="afterEffect">
                                  <p:stCondLst>
                                    <p:cond delay="0"/>
                                  </p:stCondLst>
                                  <p:childTnLst>
                                    <p:set>
                                      <p:cBhvr>
                                        <p:cTn id="38" dur="1" fill="hold">
                                          <p:stCondLst>
                                            <p:cond delay="0"/>
                                          </p:stCondLst>
                                        </p:cTn>
                                        <p:tgtEl>
                                          <p:spTgt spid="56"/>
                                        </p:tgtEl>
                                        <p:attrNameLst>
                                          <p:attrName>style.visibility</p:attrName>
                                        </p:attrNameLst>
                                      </p:cBhvr>
                                      <p:to>
                                        <p:strVal val="visible"/>
                                      </p:to>
                                    </p:set>
                                    <p:animEffect transition="in" filter="wipe(left)">
                                      <p:cBhvr>
                                        <p:cTn id="39" dur="1000"/>
                                        <p:tgtEl>
                                          <p:spTgt spid="56"/>
                                        </p:tgtEl>
                                      </p:cBhvr>
                                    </p:animEffect>
                                  </p:childTnLst>
                                </p:cTn>
                              </p:par>
                            </p:childTnLst>
                          </p:cTn>
                        </p:par>
                        <p:par>
                          <p:cTn id="40" fill="hold">
                            <p:stCondLst>
                              <p:cond delay="6500"/>
                            </p:stCondLst>
                            <p:childTnLst>
                              <p:par>
                                <p:cTn id="41" presetID="10" presetClass="entr" presetSubtype="0" fill="hold" grpId="0" nodeType="afterEffect">
                                  <p:stCondLst>
                                    <p:cond delay="0"/>
                                  </p:stCondLst>
                                  <p:childTnLst>
                                    <p:set>
                                      <p:cBhvr>
                                        <p:cTn id="42" dur="1" fill="hold">
                                          <p:stCondLst>
                                            <p:cond delay="0"/>
                                          </p:stCondLst>
                                        </p:cTn>
                                        <p:tgtEl>
                                          <p:spTgt spid="55"/>
                                        </p:tgtEl>
                                        <p:attrNameLst>
                                          <p:attrName>style.visibility</p:attrName>
                                        </p:attrNameLst>
                                      </p:cBhvr>
                                      <p:to>
                                        <p:strVal val="visible"/>
                                      </p:to>
                                    </p:set>
                                    <p:animEffect transition="in" filter="fade">
                                      <p:cBhvr>
                                        <p:cTn id="43" dur="1000"/>
                                        <p:tgtEl>
                                          <p:spTgt spid="55"/>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fade">
                                      <p:cBhvr>
                                        <p:cTn id="46" dur="1000"/>
                                        <p:tgtEl>
                                          <p:spTgt spid="52"/>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53"/>
                                        </p:tgtEl>
                                        <p:attrNameLst>
                                          <p:attrName>style.visibility</p:attrName>
                                        </p:attrNameLst>
                                      </p:cBhvr>
                                      <p:to>
                                        <p:strVal val="visible"/>
                                      </p:to>
                                    </p:set>
                                    <p:animEffect transition="in" filter="fade">
                                      <p:cBhvr>
                                        <p:cTn id="49" dur="1000"/>
                                        <p:tgtEl>
                                          <p:spTgt spid="5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fade">
                                      <p:cBhvr>
                                        <p:cTn id="52" dur="1000"/>
                                        <p:tgtEl>
                                          <p:spTgt spid="54"/>
                                        </p:tgtEl>
                                      </p:cBhvr>
                                    </p:animEffect>
                                  </p:childTnLst>
                                </p:cTn>
                              </p:par>
                            </p:childTnLst>
                          </p:cTn>
                        </p:par>
                        <p:par>
                          <p:cTn id="53" fill="hold">
                            <p:stCondLst>
                              <p:cond delay="7500"/>
                            </p:stCondLst>
                            <p:childTnLst>
                              <p:par>
                                <p:cTn id="54" presetID="22" presetClass="entr" presetSubtype="8" fill="hold" nodeType="afterEffect">
                                  <p:stCondLst>
                                    <p:cond delay="0"/>
                                  </p:stCondLst>
                                  <p:childTnLst>
                                    <p:set>
                                      <p:cBhvr>
                                        <p:cTn id="55" dur="1" fill="hold">
                                          <p:stCondLst>
                                            <p:cond delay="0"/>
                                          </p:stCondLst>
                                        </p:cTn>
                                        <p:tgtEl>
                                          <p:spTgt spid="58"/>
                                        </p:tgtEl>
                                        <p:attrNameLst>
                                          <p:attrName>style.visibility</p:attrName>
                                        </p:attrNameLst>
                                      </p:cBhvr>
                                      <p:to>
                                        <p:strVal val="visible"/>
                                      </p:to>
                                    </p:set>
                                    <p:animEffect transition="in" filter="wipe(left)">
                                      <p:cBhvr>
                                        <p:cTn id="56" dur="1000"/>
                                        <p:tgtEl>
                                          <p:spTgt spid="58"/>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xit" presetSubtype="0" fill="hold" grpId="1" nodeType="clickEffect">
                                  <p:stCondLst>
                                    <p:cond delay="0"/>
                                  </p:stCondLst>
                                  <p:childTnLst>
                                    <p:animEffect transition="out" filter="fade">
                                      <p:cBhvr>
                                        <p:cTn id="60" dur="500"/>
                                        <p:tgtEl>
                                          <p:spTgt spid="41"/>
                                        </p:tgtEl>
                                      </p:cBhvr>
                                    </p:animEffect>
                                    <p:set>
                                      <p:cBhvr>
                                        <p:cTn id="61" dur="1" fill="hold">
                                          <p:stCondLst>
                                            <p:cond delay="499"/>
                                          </p:stCondLst>
                                        </p:cTn>
                                        <p:tgtEl>
                                          <p:spTgt spid="41"/>
                                        </p:tgtEl>
                                        <p:attrNameLst>
                                          <p:attrName>style.visibility</p:attrName>
                                        </p:attrNameLst>
                                      </p:cBhvr>
                                      <p:to>
                                        <p:strVal val="hidden"/>
                                      </p:to>
                                    </p:set>
                                  </p:childTnLst>
                                </p:cTn>
                              </p:par>
                              <p:par>
                                <p:cTn id="62" presetID="10" presetClass="exit" presetSubtype="0" fill="hold" grpId="1" nodeType="withEffect">
                                  <p:stCondLst>
                                    <p:cond delay="0"/>
                                  </p:stCondLst>
                                  <p:childTnLst>
                                    <p:animEffect transition="out" filter="fade">
                                      <p:cBhvr>
                                        <p:cTn id="63" dur="500"/>
                                        <p:tgtEl>
                                          <p:spTgt spid="59"/>
                                        </p:tgtEl>
                                      </p:cBhvr>
                                    </p:animEffect>
                                    <p:set>
                                      <p:cBhvr>
                                        <p:cTn id="64" dur="1" fill="hold">
                                          <p:stCondLst>
                                            <p:cond delay="499"/>
                                          </p:stCondLst>
                                        </p:cTn>
                                        <p:tgtEl>
                                          <p:spTgt spid="5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32" grpId="0" animBg="1"/>
      <p:bldP spid="41" grpId="0" animBg="1"/>
      <p:bldP spid="41" grpId="1" animBg="1"/>
      <p:bldP spid="48" grpId="0" animBg="1"/>
      <p:bldP spid="52" grpId="0" animBg="1"/>
      <p:bldP spid="53" grpId="0" animBg="1"/>
      <p:bldP spid="54" grpId="0" animBg="1"/>
      <p:bldP spid="55" grpId="0" animBg="1"/>
      <p:bldP spid="59" grpId="0" animBg="1"/>
      <p:bldP spid="59"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7" name="CuadroTexto 6">
            <a:extLst>
              <a:ext uri="{FF2B5EF4-FFF2-40B4-BE49-F238E27FC236}">
                <a16:creationId xmlns:a16="http://schemas.microsoft.com/office/drawing/2014/main" id="{511FA033-526E-A223-6A34-91FCA73AE1AB}"/>
              </a:ext>
            </a:extLst>
          </p:cNvPr>
          <p:cNvSpPr txBox="1"/>
          <p:nvPr/>
        </p:nvSpPr>
        <p:spPr>
          <a:xfrm>
            <a:off x="5497145" y="4034641"/>
            <a:ext cx="3840501" cy="53116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De esta forma completamos un recorrido resumido por todo lo que sería el flujo de Planificación, configuración y compra/ abastecimiento del </a:t>
            </a:r>
            <a:r>
              <a:rPr lang="es-CL" err="1"/>
              <a:t>retail</a:t>
            </a:r>
            <a:r>
              <a:rPr lang="es-CL"/>
              <a:t> para el mundo 1P y 3P</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gs>
              <a:gs pos="10000">
                <a:srgbClr val="73CA69"/>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4" name="CuadroTexto 33">
            <a:extLst>
              <a:ext uri="{FF2B5EF4-FFF2-40B4-BE49-F238E27FC236}">
                <a16:creationId xmlns:a16="http://schemas.microsoft.com/office/drawing/2014/main" id="{74AD0499-799B-DB5E-D688-58B1104E7632}"/>
              </a:ext>
            </a:extLst>
          </p:cNvPr>
          <p:cNvSpPr txBox="1"/>
          <p:nvPr/>
        </p:nvSpPr>
        <p:spPr>
          <a:xfrm>
            <a:off x="5503750" y="4705189"/>
            <a:ext cx="3840501" cy="20508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Avancemos ahora hacia la venta…</a:t>
            </a:r>
          </a:p>
        </p:txBody>
      </p:sp>
      <p:pic>
        <p:nvPicPr>
          <p:cNvPr id="17541" name="Imagen 17540">
            <a:extLst>
              <a:ext uri="{FF2B5EF4-FFF2-40B4-BE49-F238E27FC236}">
                <a16:creationId xmlns:a16="http://schemas.microsoft.com/office/drawing/2014/main" id="{44344CB5-723F-8CD1-40DA-51CCC28C7DE0}"/>
              </a:ext>
            </a:extLst>
          </p:cNvPr>
          <p:cNvPicPr>
            <a:picLocks noChangeAspect="1"/>
          </p:cNvPicPr>
          <p:nvPr/>
        </p:nvPicPr>
        <p:blipFill>
          <a:blip r:embed="rId3">
            <a:alphaModFix/>
          </a:blip>
          <a:stretch>
            <a:fillRect/>
          </a:stretch>
        </p:blipFill>
        <p:spPr>
          <a:xfrm>
            <a:off x="5526514" y="5935540"/>
            <a:ext cx="531161" cy="531161"/>
          </a:xfrm>
          <a:prstGeom prst="rect">
            <a:avLst/>
          </a:prstGeom>
        </p:spPr>
      </p:pic>
      <p:sp>
        <p:nvSpPr>
          <p:cNvPr id="17542" name="Rectángulo redondeado 17541">
            <a:extLst>
              <a:ext uri="{FF2B5EF4-FFF2-40B4-BE49-F238E27FC236}">
                <a16:creationId xmlns:a16="http://schemas.microsoft.com/office/drawing/2014/main" id="{F2026FA1-0FA9-F51D-A6D7-F5439655B2CD}"/>
              </a:ext>
            </a:extLst>
          </p:cNvPr>
          <p:cNvSpPr/>
          <p:nvPr/>
        </p:nvSpPr>
        <p:spPr>
          <a:xfrm>
            <a:off x="4735698" y="6132780"/>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SELLER</a:t>
            </a:r>
          </a:p>
        </p:txBody>
      </p:sp>
      <p:sp>
        <p:nvSpPr>
          <p:cNvPr id="17543" name="Rectángulo redondeado 17542">
            <a:extLst>
              <a:ext uri="{FF2B5EF4-FFF2-40B4-BE49-F238E27FC236}">
                <a16:creationId xmlns:a16="http://schemas.microsoft.com/office/drawing/2014/main" id="{1D4ABAD7-AF5F-115F-F556-DDB5049281E5}"/>
              </a:ext>
            </a:extLst>
          </p:cNvPr>
          <p:cNvSpPr/>
          <p:nvPr/>
        </p:nvSpPr>
        <p:spPr>
          <a:xfrm>
            <a:off x="6466093" y="6135048"/>
            <a:ext cx="109728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17544" name="Rectángulo redondeado 17543">
            <a:extLst>
              <a:ext uri="{FF2B5EF4-FFF2-40B4-BE49-F238E27FC236}">
                <a16:creationId xmlns:a16="http://schemas.microsoft.com/office/drawing/2014/main" id="{D669AB0E-C836-4369-6760-43214E50C1DA}"/>
              </a:ext>
            </a:extLst>
          </p:cNvPr>
          <p:cNvSpPr/>
          <p:nvPr/>
        </p:nvSpPr>
        <p:spPr>
          <a:xfrm>
            <a:off x="8151011" y="5834309"/>
            <a:ext cx="1152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17545" name="Rectángulo redondeado 17544">
            <a:extLst>
              <a:ext uri="{FF2B5EF4-FFF2-40B4-BE49-F238E27FC236}">
                <a16:creationId xmlns:a16="http://schemas.microsoft.com/office/drawing/2014/main" id="{1721853A-18A4-E242-9BCC-C50FC9FE2775}"/>
              </a:ext>
            </a:extLst>
          </p:cNvPr>
          <p:cNvSpPr/>
          <p:nvPr/>
        </p:nvSpPr>
        <p:spPr>
          <a:xfrm>
            <a:off x="8151011" y="6020140"/>
            <a:ext cx="1152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17546" name="Rectángulo redondeado 17545">
            <a:extLst>
              <a:ext uri="{FF2B5EF4-FFF2-40B4-BE49-F238E27FC236}">
                <a16:creationId xmlns:a16="http://schemas.microsoft.com/office/drawing/2014/main" id="{F1280A58-80F4-A39D-E98D-C4D6AA5413AB}"/>
              </a:ext>
            </a:extLst>
          </p:cNvPr>
          <p:cNvSpPr/>
          <p:nvPr/>
        </p:nvSpPr>
        <p:spPr>
          <a:xfrm>
            <a:off x="8147065" y="6208313"/>
            <a:ext cx="1152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17547" name="Rectángulo redondeado 17546">
            <a:extLst>
              <a:ext uri="{FF2B5EF4-FFF2-40B4-BE49-F238E27FC236}">
                <a16:creationId xmlns:a16="http://schemas.microsoft.com/office/drawing/2014/main" id="{E428145B-6133-9909-CDEC-DC127D5D8729}"/>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17548" name="Conector recto de flecha 17547">
            <a:extLst>
              <a:ext uri="{FF2B5EF4-FFF2-40B4-BE49-F238E27FC236}">
                <a16:creationId xmlns:a16="http://schemas.microsoft.com/office/drawing/2014/main" id="{D558CC59-D881-1401-62C1-A21B2BBB8F3F}"/>
              </a:ext>
            </a:extLst>
          </p:cNvPr>
          <p:cNvCxnSpPr>
            <a:cxnSpLocks/>
            <a:stCxn id="17543" idx="3"/>
          </p:cNvCxnSpPr>
          <p:nvPr/>
        </p:nvCxnSpPr>
        <p:spPr>
          <a:xfrm>
            <a:off x="7563373" y="6207048"/>
            <a:ext cx="535418" cy="1265"/>
          </a:xfrm>
          <a:prstGeom prst="straightConnector1">
            <a:avLst/>
          </a:prstGeom>
          <a:ln>
            <a:solidFill>
              <a:schemeClr val="tx1">
                <a:lumMod val="50000"/>
                <a:lumOff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17549" name="Conector recto de flecha 17548">
            <a:extLst>
              <a:ext uri="{FF2B5EF4-FFF2-40B4-BE49-F238E27FC236}">
                <a16:creationId xmlns:a16="http://schemas.microsoft.com/office/drawing/2014/main" id="{240C03A8-4206-59B5-3774-EEA82AF1B6A1}"/>
              </a:ext>
            </a:extLst>
          </p:cNvPr>
          <p:cNvCxnSpPr>
            <a:cxnSpLocks/>
            <a:endCxn id="17543" idx="1"/>
          </p:cNvCxnSpPr>
          <p:nvPr/>
        </p:nvCxnSpPr>
        <p:spPr>
          <a:xfrm>
            <a:off x="6057675" y="6201121"/>
            <a:ext cx="408418"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0" name="Conector recto de flecha 17549">
            <a:extLst>
              <a:ext uri="{FF2B5EF4-FFF2-40B4-BE49-F238E27FC236}">
                <a16:creationId xmlns:a16="http://schemas.microsoft.com/office/drawing/2014/main" id="{E6DB6F47-3A0C-E5A8-70DD-B4E4FD8BF474}"/>
              </a:ext>
            </a:extLst>
          </p:cNvPr>
          <p:cNvCxnSpPr>
            <a:cxnSpLocks/>
          </p:cNvCxnSpPr>
          <p:nvPr/>
        </p:nvCxnSpPr>
        <p:spPr>
          <a:xfrm flipV="1">
            <a:off x="9337646" y="6085135"/>
            <a:ext cx="711992"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44139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fade">
                                      <p:cBhvr>
                                        <p:cTn id="12" dur="500"/>
                                        <p:tgtEl>
                                          <p:spTgt spid="3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7"/>
                                        </p:tgtEl>
                                      </p:cBhvr>
                                    </p:animEffect>
                                    <p:set>
                                      <p:cBhvr>
                                        <p:cTn id="17" dur="1" fill="hold">
                                          <p:stCondLst>
                                            <p:cond delay="499"/>
                                          </p:stCondLst>
                                        </p:cTn>
                                        <p:tgtEl>
                                          <p:spTgt spid="7"/>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34"/>
                                        </p:tgtEl>
                                      </p:cBhvr>
                                    </p:animEffect>
                                    <p:set>
                                      <p:cBhvr>
                                        <p:cTn id="20" dur="1" fill="hold">
                                          <p:stCondLst>
                                            <p:cond delay="49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34" grpId="0" animBg="1"/>
      <p:bldP spid="34"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36" name="CuadroTexto 17535">
            <a:extLst>
              <a:ext uri="{FF2B5EF4-FFF2-40B4-BE49-F238E27FC236}">
                <a16:creationId xmlns:a16="http://schemas.microsoft.com/office/drawing/2014/main" id="{8EBA02CA-05F3-9C69-59D4-C0720138ED14}"/>
              </a:ext>
            </a:extLst>
          </p:cNvPr>
          <p:cNvSpPr txBox="1"/>
          <p:nvPr/>
        </p:nvSpPr>
        <p:spPr>
          <a:xfrm>
            <a:off x="1110369" y="3470734"/>
            <a:ext cx="3484821" cy="55956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Como se mencionó anteriormente, el </a:t>
            </a:r>
            <a:r>
              <a:rPr lang="es-CL" sz="1000" err="1"/>
              <a:t>retail</a:t>
            </a:r>
            <a:r>
              <a:rPr lang="es-CL" sz="1000"/>
              <a:t> coloca los productos a la venta clientes a través de los distintos canales que tiene a su disposición. </a:t>
            </a:r>
          </a:p>
        </p:txBody>
      </p:sp>
      <p:sp>
        <p:nvSpPr>
          <p:cNvPr id="17538" name="CuadroTexto 17537">
            <a:extLst>
              <a:ext uri="{FF2B5EF4-FFF2-40B4-BE49-F238E27FC236}">
                <a16:creationId xmlns:a16="http://schemas.microsoft.com/office/drawing/2014/main" id="{135FDBCC-5F63-EBCF-5BD0-2ED5CA6DE931}"/>
              </a:ext>
            </a:extLst>
          </p:cNvPr>
          <p:cNvSpPr txBox="1"/>
          <p:nvPr/>
        </p:nvSpPr>
        <p:spPr>
          <a:xfrm>
            <a:off x="1110369" y="4092438"/>
            <a:ext cx="3484821" cy="71702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Existen múltiples canales de venta, sin embargo pueden resumirse en Físicos y Digitales, representados predominantemente por las tiendas y el e-</a:t>
            </a:r>
            <a:r>
              <a:rPr lang="es-CL" sz="1000" err="1"/>
              <a:t>commerce</a:t>
            </a:r>
            <a:r>
              <a:rPr lang="es-CL" sz="1000"/>
              <a:t> respectivamente.</a:t>
            </a:r>
          </a:p>
        </p:txBody>
      </p:sp>
      <p:sp>
        <p:nvSpPr>
          <p:cNvPr id="17539" name="CuadroTexto 17538">
            <a:extLst>
              <a:ext uri="{FF2B5EF4-FFF2-40B4-BE49-F238E27FC236}">
                <a16:creationId xmlns:a16="http://schemas.microsoft.com/office/drawing/2014/main" id="{18A435B5-11CF-88C6-B1D5-1ED5DA5BB5F9}"/>
              </a:ext>
            </a:extLst>
          </p:cNvPr>
          <p:cNvSpPr txBox="1"/>
          <p:nvPr/>
        </p:nvSpPr>
        <p:spPr>
          <a:xfrm>
            <a:off x="1110369" y="4871604"/>
            <a:ext cx="3484821" cy="411596"/>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importante destacar que un </a:t>
            </a:r>
            <a:r>
              <a:rPr lang="es-CL" sz="1000" err="1"/>
              <a:t>retail</a:t>
            </a:r>
            <a:r>
              <a:rPr lang="es-CL" sz="1000"/>
              <a:t> siempre debe apuntar a brindar a sus clientes una experiencia </a:t>
            </a:r>
            <a:r>
              <a:rPr lang="es-CL" sz="1000" err="1"/>
              <a:t>omnicanal</a:t>
            </a:r>
            <a:r>
              <a:rPr lang="es-CL" sz="1000"/>
              <a:t>.</a:t>
            </a:r>
          </a:p>
        </p:txBody>
      </p:sp>
    </p:spTree>
    <p:extLst>
      <p:ext uri="{BB962C8B-B14F-4D97-AF65-F5344CB8AC3E}">
        <p14:creationId xmlns:p14="http://schemas.microsoft.com/office/powerpoint/2010/main" val="198066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36"/>
                                        </p:tgtEl>
                                        <p:attrNameLst>
                                          <p:attrName>style.visibility</p:attrName>
                                        </p:attrNameLst>
                                      </p:cBhvr>
                                      <p:to>
                                        <p:strVal val="visible"/>
                                      </p:to>
                                    </p:set>
                                    <p:animEffect transition="in" filter="fade">
                                      <p:cBhvr>
                                        <p:cTn id="7" dur="1000"/>
                                        <p:tgtEl>
                                          <p:spTgt spid="17536"/>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538"/>
                                        </p:tgtEl>
                                        <p:attrNameLst>
                                          <p:attrName>style.visibility</p:attrName>
                                        </p:attrNameLst>
                                      </p:cBhvr>
                                      <p:to>
                                        <p:strVal val="visible"/>
                                      </p:to>
                                    </p:set>
                                    <p:animEffect transition="in" filter="fade">
                                      <p:cBhvr>
                                        <p:cTn id="11" dur="1000"/>
                                        <p:tgtEl>
                                          <p:spTgt spid="17538"/>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0"/>
                                        </p:tgtEl>
                                        <p:attrNameLst>
                                          <p:attrName>style.visibility</p:attrName>
                                        </p:attrNameLst>
                                      </p:cBhvr>
                                      <p:to>
                                        <p:strVal val="visible"/>
                                      </p:to>
                                    </p:set>
                                    <p:animEffect transition="in" filter="fade">
                                      <p:cBhvr>
                                        <p:cTn id="14" dur="500"/>
                                        <p:tgtEl>
                                          <p:spTgt spid="6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1"/>
                                        </p:tgtEl>
                                        <p:attrNameLst>
                                          <p:attrName>style.visibility</p:attrName>
                                        </p:attrNameLst>
                                      </p:cBhvr>
                                      <p:to>
                                        <p:strVal val="visible"/>
                                      </p:to>
                                    </p:set>
                                    <p:animEffect transition="in" filter="fade">
                                      <p:cBhvr>
                                        <p:cTn id="17" dur="500"/>
                                        <p:tgtEl>
                                          <p:spTgt spid="6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62"/>
                                        </p:tgtEl>
                                        <p:attrNameLst>
                                          <p:attrName>style.visibility</p:attrName>
                                        </p:attrNameLst>
                                      </p:cBhvr>
                                      <p:to>
                                        <p:strVal val="visible"/>
                                      </p:to>
                                    </p:set>
                                    <p:animEffect transition="in" filter="fade">
                                      <p:cBhvr>
                                        <p:cTn id="20" dur="500"/>
                                        <p:tgtEl>
                                          <p:spTgt spid="62"/>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17539"/>
                                        </p:tgtEl>
                                        <p:attrNameLst>
                                          <p:attrName>style.visibility</p:attrName>
                                        </p:attrNameLst>
                                      </p:cBhvr>
                                      <p:to>
                                        <p:strVal val="visible"/>
                                      </p:to>
                                    </p:set>
                                    <p:animEffect transition="in" filter="fade">
                                      <p:cBhvr>
                                        <p:cTn id="24" dur="1000"/>
                                        <p:tgtEl>
                                          <p:spTgt spid="1753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grpId="1" nodeType="clickEffect">
                                  <p:stCondLst>
                                    <p:cond delay="0"/>
                                  </p:stCondLst>
                                  <p:childTnLst>
                                    <p:animEffect transition="out" filter="fade">
                                      <p:cBhvr>
                                        <p:cTn id="28" dur="500"/>
                                        <p:tgtEl>
                                          <p:spTgt spid="17536"/>
                                        </p:tgtEl>
                                      </p:cBhvr>
                                    </p:animEffect>
                                    <p:set>
                                      <p:cBhvr>
                                        <p:cTn id="29" dur="1" fill="hold">
                                          <p:stCondLst>
                                            <p:cond delay="499"/>
                                          </p:stCondLst>
                                        </p:cTn>
                                        <p:tgtEl>
                                          <p:spTgt spid="17536"/>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17538"/>
                                        </p:tgtEl>
                                      </p:cBhvr>
                                    </p:animEffect>
                                    <p:set>
                                      <p:cBhvr>
                                        <p:cTn id="32" dur="1" fill="hold">
                                          <p:stCondLst>
                                            <p:cond delay="499"/>
                                          </p:stCondLst>
                                        </p:cTn>
                                        <p:tgtEl>
                                          <p:spTgt spid="17538"/>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17539"/>
                                        </p:tgtEl>
                                      </p:cBhvr>
                                    </p:animEffect>
                                    <p:set>
                                      <p:cBhvr>
                                        <p:cTn id="35" dur="1" fill="hold">
                                          <p:stCondLst>
                                            <p:cond delay="499"/>
                                          </p:stCondLst>
                                        </p:cTn>
                                        <p:tgtEl>
                                          <p:spTgt spid="1753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P spid="61" grpId="0" animBg="1"/>
      <p:bldP spid="62" grpId="0" animBg="1"/>
      <p:bldP spid="17536" grpId="0" animBg="1"/>
      <p:bldP spid="17536" grpId="1" animBg="1"/>
      <p:bldP spid="17538" grpId="0" animBg="1"/>
      <p:bldP spid="17538" grpId="1" animBg="1"/>
      <p:bldP spid="17539" grpId="0" animBg="1"/>
      <p:bldP spid="17539" grpId="1"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5932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27199"/>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081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0755" y="2414536"/>
            <a:ext cx="149380" cy="926947"/>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36" name="CuadroTexto 17535">
            <a:extLst>
              <a:ext uri="{FF2B5EF4-FFF2-40B4-BE49-F238E27FC236}">
                <a16:creationId xmlns:a16="http://schemas.microsoft.com/office/drawing/2014/main" id="{8EBA02CA-05F3-9C69-59D4-C0720138ED14}"/>
              </a:ext>
            </a:extLst>
          </p:cNvPr>
          <p:cNvSpPr txBox="1"/>
          <p:nvPr/>
        </p:nvSpPr>
        <p:spPr>
          <a:xfrm>
            <a:off x="449970" y="3153234"/>
            <a:ext cx="2218542" cy="20776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Comencemos desde la tienda…</a:t>
            </a:r>
          </a:p>
        </p:txBody>
      </p:sp>
      <p:sp>
        <p:nvSpPr>
          <p:cNvPr id="7" name="CuadroTexto 6">
            <a:extLst>
              <a:ext uri="{FF2B5EF4-FFF2-40B4-BE49-F238E27FC236}">
                <a16:creationId xmlns:a16="http://schemas.microsoft.com/office/drawing/2014/main" id="{776DF336-8BB2-8940-7010-9E6630006FCC}"/>
              </a:ext>
            </a:extLst>
          </p:cNvPr>
          <p:cNvSpPr txBox="1"/>
          <p:nvPr/>
        </p:nvSpPr>
        <p:spPr>
          <a:xfrm>
            <a:off x="446010" y="3434401"/>
            <a:ext cx="3941418" cy="39969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Los productos que se ofrecen en la tienda, Se reciben desde la bodega producto de los procesos de reaprovisionamiento de mercadería. </a:t>
            </a:r>
          </a:p>
        </p:txBody>
      </p:sp>
      <p:cxnSp>
        <p:nvCxnSpPr>
          <p:cNvPr id="18" name="Conector angular 17">
            <a:extLst>
              <a:ext uri="{FF2B5EF4-FFF2-40B4-BE49-F238E27FC236}">
                <a16:creationId xmlns:a16="http://schemas.microsoft.com/office/drawing/2014/main" id="{DC7A8597-877E-DB03-A202-850855318620}"/>
              </a:ext>
            </a:extLst>
          </p:cNvPr>
          <p:cNvCxnSpPr>
            <a:cxnSpLocks/>
          </p:cNvCxnSpPr>
          <p:nvPr/>
        </p:nvCxnSpPr>
        <p:spPr>
          <a:xfrm rot="5400000">
            <a:off x="6811421" y="3109376"/>
            <a:ext cx="587236" cy="1317038"/>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34" name="Rectángulo redondeado 33">
            <a:extLst>
              <a:ext uri="{FF2B5EF4-FFF2-40B4-BE49-F238E27FC236}">
                <a16:creationId xmlns:a16="http://schemas.microsoft.com/office/drawing/2014/main" id="{AC759D7E-392F-C8CD-764F-333DDABBAB33}"/>
              </a:ext>
            </a:extLst>
          </p:cNvPr>
          <p:cNvSpPr/>
          <p:nvPr/>
        </p:nvSpPr>
        <p:spPr>
          <a:xfrm>
            <a:off x="5693332" y="3330020"/>
            <a:ext cx="4140452" cy="248555"/>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Tree>
    <p:extLst>
      <p:ext uri="{BB962C8B-B14F-4D97-AF65-F5344CB8AC3E}">
        <p14:creationId xmlns:p14="http://schemas.microsoft.com/office/powerpoint/2010/main" val="2359034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36"/>
                                        </p:tgtEl>
                                        <p:attrNameLst>
                                          <p:attrName>style.visibility</p:attrName>
                                        </p:attrNameLst>
                                      </p:cBhvr>
                                      <p:to>
                                        <p:strVal val="visible"/>
                                      </p:to>
                                    </p:set>
                                    <p:animEffect transition="in" filter="fade">
                                      <p:cBhvr>
                                        <p:cTn id="7" dur="500"/>
                                        <p:tgtEl>
                                          <p:spTgt spid="1753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1000"/>
                                        <p:tgtEl>
                                          <p:spTgt spid="34"/>
                                        </p:tgtEl>
                                      </p:cBhvr>
                                    </p:animEffect>
                                  </p:childTnLst>
                                </p:cTn>
                              </p:par>
                            </p:childTnLst>
                          </p:cTn>
                        </p:par>
                        <p:par>
                          <p:cTn id="12" fill="hold">
                            <p:stCondLst>
                              <p:cond delay="1500"/>
                            </p:stCondLst>
                            <p:childTnLst>
                              <p:par>
                                <p:cTn id="13" presetID="22" presetClass="entr" presetSubtype="1"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up)">
                                      <p:cBhvr>
                                        <p:cTn id="15" dur="1000"/>
                                        <p:tgtEl>
                                          <p:spTgt spid="18"/>
                                        </p:tgtEl>
                                      </p:cBhvr>
                                    </p:animEffect>
                                  </p:childTnLst>
                                </p:cTn>
                              </p:par>
                              <p:par>
                                <p:cTn id="16" presetID="22" presetClass="entr" presetSubtype="1"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wipe(up)">
                                      <p:cBhvr>
                                        <p:cTn id="18" dur="1000"/>
                                        <p:tgtEl>
                                          <p:spTgt spid="3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1" nodeType="clickEffect">
                                  <p:stCondLst>
                                    <p:cond delay="0"/>
                                  </p:stCondLst>
                                  <p:childTnLst>
                                    <p:animEffect transition="out" filter="fade">
                                      <p:cBhvr>
                                        <p:cTn id="25" dur="500"/>
                                        <p:tgtEl>
                                          <p:spTgt spid="17536"/>
                                        </p:tgtEl>
                                      </p:cBhvr>
                                    </p:animEffect>
                                    <p:set>
                                      <p:cBhvr>
                                        <p:cTn id="26" dur="1" fill="hold">
                                          <p:stCondLst>
                                            <p:cond delay="499"/>
                                          </p:stCondLst>
                                        </p:cTn>
                                        <p:tgtEl>
                                          <p:spTgt spid="17536"/>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7"/>
                                        </p:tgtEl>
                                      </p:cBhvr>
                                    </p:animEffect>
                                    <p:set>
                                      <p:cBhvr>
                                        <p:cTn id="29"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6" grpId="0" animBg="1"/>
      <p:bldP spid="17536" grpId="1" animBg="1"/>
      <p:bldP spid="7" grpId="0" animBg="1"/>
      <p:bldP spid="7" grpId="1" animBg="1"/>
      <p:bldP spid="32" grpId="0" animBg="1"/>
      <p:bldP spid="3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36" name="CuadroTexto 17535">
            <a:extLst>
              <a:ext uri="{FF2B5EF4-FFF2-40B4-BE49-F238E27FC236}">
                <a16:creationId xmlns:a16="http://schemas.microsoft.com/office/drawing/2014/main" id="{8EBA02CA-05F3-9C69-59D4-C0720138ED14}"/>
              </a:ext>
            </a:extLst>
          </p:cNvPr>
          <p:cNvSpPr txBox="1"/>
          <p:nvPr/>
        </p:nvSpPr>
        <p:spPr>
          <a:xfrm>
            <a:off x="449970" y="3153233"/>
            <a:ext cx="4285088" cy="40557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Durante la operación diaria, los clientes van adquiriendo productos, lo cual se transforma en ventas. </a:t>
            </a: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3"/>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4" name="CuadroTexto 17543">
            <a:extLst>
              <a:ext uri="{FF2B5EF4-FFF2-40B4-BE49-F238E27FC236}">
                <a16:creationId xmlns:a16="http://schemas.microsoft.com/office/drawing/2014/main" id="{ED6D9DDC-74FB-19DA-6A6E-976FA93981D5}"/>
              </a:ext>
            </a:extLst>
          </p:cNvPr>
          <p:cNvSpPr txBox="1"/>
          <p:nvPr/>
        </p:nvSpPr>
        <p:spPr>
          <a:xfrm>
            <a:off x="449969" y="3598452"/>
            <a:ext cx="4285729" cy="40557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Asimismo, En la tienda se cuenta con canales como los </a:t>
            </a:r>
            <a:r>
              <a:rPr lang="es-CL" sz="1000" err="1"/>
              <a:t>kioskos</a:t>
            </a:r>
            <a:r>
              <a:rPr lang="es-CL" sz="1000"/>
              <a:t>, que permiten a los clientes realizar compras de productos con una experiencia digital.</a:t>
            </a:r>
          </a:p>
        </p:txBody>
      </p:sp>
      <p:cxnSp>
        <p:nvCxnSpPr>
          <p:cNvPr id="17552" name="Conector recto de flecha 17551">
            <a:extLst>
              <a:ext uri="{FF2B5EF4-FFF2-40B4-BE49-F238E27FC236}">
                <a16:creationId xmlns:a16="http://schemas.microsoft.com/office/drawing/2014/main" id="{43C23BDC-7B69-C930-FB84-335A3759AEC9}"/>
              </a:ext>
            </a:extLst>
          </p:cNvPr>
          <p:cNvCxnSpPr>
            <a:cxnSpLocks/>
          </p:cNvCxnSpPr>
          <p:nvPr/>
        </p:nvCxnSpPr>
        <p:spPr>
          <a:xfrm flipH="1">
            <a:off x="6446520" y="4064497"/>
            <a:ext cx="628187"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4" name="Conector angular 17553">
            <a:extLst>
              <a:ext uri="{FF2B5EF4-FFF2-40B4-BE49-F238E27FC236}">
                <a16:creationId xmlns:a16="http://schemas.microsoft.com/office/drawing/2014/main" id="{874B6C9B-F1BC-82A4-5164-EBDC9B196C33}"/>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alpha val="50000"/>
              </a:schemeClr>
            </a:solidFill>
            <a:tailEnd type="none"/>
          </a:ln>
        </p:spPr>
        <p:style>
          <a:lnRef idx="2">
            <a:schemeClr val="accent1"/>
          </a:lnRef>
          <a:fillRef idx="0">
            <a:schemeClr val="accent1"/>
          </a:fillRef>
          <a:effectRef idx="1">
            <a:schemeClr val="accent1"/>
          </a:effectRef>
          <a:fontRef idx="minor">
            <a:schemeClr val="tx1"/>
          </a:fontRef>
        </p:style>
      </p:cxnSp>
      <p:sp>
        <p:nvSpPr>
          <p:cNvPr id="7" name="Rectángulo redondeado 6">
            <a:extLst>
              <a:ext uri="{FF2B5EF4-FFF2-40B4-BE49-F238E27FC236}">
                <a16:creationId xmlns:a16="http://schemas.microsoft.com/office/drawing/2014/main" id="{F2F93E33-CAFB-25F2-B421-AAC13F7D64CA}"/>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sp>
        <p:nvSpPr>
          <p:cNvPr id="18" name="Rectángulo redondeado 17">
            <a:extLst>
              <a:ext uri="{FF2B5EF4-FFF2-40B4-BE49-F238E27FC236}">
                <a16:creationId xmlns:a16="http://schemas.microsoft.com/office/drawing/2014/main" id="{1A7EE933-5737-5F04-ACF8-FFD88E8CAE4B}"/>
              </a:ext>
            </a:extLst>
          </p:cNvPr>
          <p:cNvSpPr/>
          <p:nvPr/>
        </p:nvSpPr>
        <p:spPr>
          <a:xfrm>
            <a:off x="4465284" y="4636723"/>
            <a:ext cx="601696" cy="157941"/>
          </a:xfrm>
          <a:prstGeom prst="roundRect">
            <a:avLst/>
          </a:prstGeom>
          <a:solidFill>
            <a:srgbClr val="E25D6B"/>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
        <p:nvSpPr>
          <p:cNvPr id="34" name="CuadroTexto 33">
            <a:extLst>
              <a:ext uri="{FF2B5EF4-FFF2-40B4-BE49-F238E27FC236}">
                <a16:creationId xmlns:a16="http://schemas.microsoft.com/office/drawing/2014/main" id="{60F8B923-DBBE-4207-3AE5-18C3A504E890}"/>
              </a:ext>
            </a:extLst>
          </p:cNvPr>
          <p:cNvSpPr txBox="1"/>
          <p:nvPr/>
        </p:nvSpPr>
        <p:spPr>
          <a:xfrm>
            <a:off x="449968" y="5374942"/>
            <a:ext cx="4285729" cy="75783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Importante mencionar que en toda venta, -independientemente del canal elegido- debe registrarse y considerarse el historial de venta y fidelidad del cliente. Esto puede incluir promociones, recompensas, </a:t>
            </a:r>
            <a:r>
              <a:rPr lang="es-CL" sz="1000" err="1"/>
              <a:t>cross-selling</a:t>
            </a:r>
            <a:r>
              <a:rPr lang="es-CL" sz="1000"/>
              <a:t>, up-</a:t>
            </a:r>
            <a:r>
              <a:rPr lang="es-CL" sz="1000" err="1"/>
              <a:t>selling</a:t>
            </a:r>
            <a:r>
              <a:rPr lang="es-CL" sz="1000"/>
              <a:t>, etc.</a:t>
            </a:r>
          </a:p>
        </p:txBody>
      </p:sp>
    </p:spTree>
    <p:extLst>
      <p:ext uri="{BB962C8B-B14F-4D97-AF65-F5344CB8AC3E}">
        <p14:creationId xmlns:p14="http://schemas.microsoft.com/office/powerpoint/2010/main" val="328228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36"/>
                                        </p:tgtEl>
                                        <p:attrNameLst>
                                          <p:attrName>style.visibility</p:attrName>
                                        </p:attrNameLst>
                                      </p:cBhvr>
                                      <p:to>
                                        <p:strVal val="visible"/>
                                      </p:to>
                                    </p:set>
                                    <p:animEffect transition="in" filter="fade">
                                      <p:cBhvr>
                                        <p:cTn id="7" dur="1000"/>
                                        <p:tgtEl>
                                          <p:spTgt spid="17536"/>
                                        </p:tgtEl>
                                      </p:cBhvr>
                                    </p:animEffect>
                                  </p:childTnLst>
                                </p:cTn>
                              </p:par>
                              <p:par>
                                <p:cTn id="8" presetID="22" presetClass="entr" presetSubtype="2" fill="hold" nodeType="withEffect">
                                  <p:stCondLst>
                                    <p:cond delay="0"/>
                                  </p:stCondLst>
                                  <p:childTnLst>
                                    <p:set>
                                      <p:cBhvr>
                                        <p:cTn id="9" dur="1" fill="hold">
                                          <p:stCondLst>
                                            <p:cond delay="0"/>
                                          </p:stCondLst>
                                        </p:cTn>
                                        <p:tgtEl>
                                          <p:spTgt spid="63"/>
                                        </p:tgtEl>
                                        <p:attrNameLst>
                                          <p:attrName>style.visibility</p:attrName>
                                        </p:attrNameLst>
                                      </p:cBhvr>
                                      <p:to>
                                        <p:strVal val="visible"/>
                                      </p:to>
                                    </p:set>
                                    <p:animEffect transition="in" filter="wipe(right)">
                                      <p:cBhvr>
                                        <p:cTn id="10" dur="500"/>
                                        <p:tgtEl>
                                          <p:spTgt spid="63"/>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49"/>
                                        </p:tgtEl>
                                        <p:attrNameLst>
                                          <p:attrName>style.visibility</p:attrName>
                                        </p:attrNameLst>
                                      </p:cBhvr>
                                      <p:to>
                                        <p:strVal val="visible"/>
                                      </p:to>
                                    </p:set>
                                    <p:animEffect transition="in" filter="fade">
                                      <p:cBhvr>
                                        <p:cTn id="14" dur="500"/>
                                        <p:tgtEl>
                                          <p:spTgt spid="4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par>
                                <p:cTn id="18" presetID="22" presetClass="entr" presetSubtype="2" fill="hold" nodeType="withEffect">
                                  <p:stCondLst>
                                    <p:cond delay="0"/>
                                  </p:stCondLst>
                                  <p:childTnLst>
                                    <p:set>
                                      <p:cBhvr>
                                        <p:cTn id="19" dur="1" fill="hold">
                                          <p:stCondLst>
                                            <p:cond delay="0"/>
                                          </p:stCondLst>
                                        </p:cTn>
                                        <p:tgtEl>
                                          <p:spTgt spid="17540"/>
                                        </p:tgtEl>
                                        <p:attrNameLst>
                                          <p:attrName>style.visibility</p:attrName>
                                        </p:attrNameLst>
                                      </p:cBhvr>
                                      <p:to>
                                        <p:strVal val="visible"/>
                                      </p:to>
                                    </p:set>
                                    <p:animEffect transition="in" filter="wipe(right)">
                                      <p:cBhvr>
                                        <p:cTn id="20" dur="1000"/>
                                        <p:tgtEl>
                                          <p:spTgt spid="17540"/>
                                        </p:tgtEl>
                                      </p:cBhvr>
                                    </p:animEffect>
                                  </p:childTnLst>
                                </p:cTn>
                              </p:par>
                            </p:childTnLst>
                          </p:cTn>
                        </p:par>
                        <p:par>
                          <p:cTn id="21" fill="hold">
                            <p:stCondLst>
                              <p:cond delay="2000"/>
                            </p:stCondLst>
                            <p:childTnLst>
                              <p:par>
                                <p:cTn id="22" presetID="10" presetClass="entr" presetSubtype="0" fill="hold" nodeType="afterEffect">
                                  <p:stCondLst>
                                    <p:cond delay="0"/>
                                  </p:stCondLst>
                                  <p:childTnLst>
                                    <p:set>
                                      <p:cBhvr>
                                        <p:cTn id="23" dur="1" fill="hold">
                                          <p:stCondLst>
                                            <p:cond delay="0"/>
                                          </p:stCondLst>
                                        </p:cTn>
                                        <p:tgtEl>
                                          <p:spTgt spid="17537"/>
                                        </p:tgtEl>
                                        <p:attrNameLst>
                                          <p:attrName>style.visibility</p:attrName>
                                        </p:attrNameLst>
                                      </p:cBhvr>
                                      <p:to>
                                        <p:strVal val="visible"/>
                                      </p:to>
                                    </p:set>
                                    <p:animEffect transition="in" filter="fade">
                                      <p:cBhvr>
                                        <p:cTn id="24" dur="500"/>
                                        <p:tgtEl>
                                          <p:spTgt spid="17537"/>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17544"/>
                                        </p:tgtEl>
                                        <p:attrNameLst>
                                          <p:attrName>style.visibility</p:attrName>
                                        </p:attrNameLst>
                                      </p:cBhvr>
                                      <p:to>
                                        <p:strVal val="visible"/>
                                      </p:to>
                                    </p:set>
                                    <p:animEffect transition="in" filter="fade">
                                      <p:cBhvr>
                                        <p:cTn id="32" dur="1000"/>
                                        <p:tgtEl>
                                          <p:spTgt spid="17544"/>
                                        </p:tgtEl>
                                      </p:cBhvr>
                                    </p:animEffect>
                                  </p:childTnLst>
                                </p:cTn>
                              </p:par>
                            </p:childTnLst>
                          </p:cTn>
                        </p:par>
                        <p:par>
                          <p:cTn id="33" fill="hold">
                            <p:stCondLst>
                              <p:cond delay="4000"/>
                            </p:stCondLst>
                            <p:childTnLst>
                              <p:par>
                                <p:cTn id="34" presetID="10" presetClass="entr" presetSubtype="0" fill="hold" grpId="0" nodeType="after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fade">
                                      <p:cBhvr>
                                        <p:cTn id="36" dur="1000"/>
                                        <p:tgtEl>
                                          <p:spTgt spid="34"/>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xit" presetSubtype="0" fill="hold" grpId="1" nodeType="clickEffect">
                                  <p:stCondLst>
                                    <p:cond delay="0"/>
                                  </p:stCondLst>
                                  <p:childTnLst>
                                    <p:animEffect transition="out" filter="fade">
                                      <p:cBhvr>
                                        <p:cTn id="40" dur="500"/>
                                        <p:tgtEl>
                                          <p:spTgt spid="17536"/>
                                        </p:tgtEl>
                                      </p:cBhvr>
                                    </p:animEffect>
                                    <p:set>
                                      <p:cBhvr>
                                        <p:cTn id="41" dur="1" fill="hold">
                                          <p:stCondLst>
                                            <p:cond delay="499"/>
                                          </p:stCondLst>
                                        </p:cTn>
                                        <p:tgtEl>
                                          <p:spTgt spid="17536"/>
                                        </p:tgtEl>
                                        <p:attrNameLst>
                                          <p:attrName>style.visibility</p:attrName>
                                        </p:attrNameLst>
                                      </p:cBhvr>
                                      <p:to>
                                        <p:strVal val="hidden"/>
                                      </p:to>
                                    </p:set>
                                  </p:childTnLst>
                                </p:cTn>
                              </p:par>
                              <p:par>
                                <p:cTn id="42" presetID="10" presetClass="exit" presetSubtype="0" fill="hold" grpId="1" nodeType="withEffect">
                                  <p:stCondLst>
                                    <p:cond delay="0"/>
                                  </p:stCondLst>
                                  <p:childTnLst>
                                    <p:animEffect transition="out" filter="fade">
                                      <p:cBhvr>
                                        <p:cTn id="43" dur="500"/>
                                        <p:tgtEl>
                                          <p:spTgt spid="17544"/>
                                        </p:tgtEl>
                                      </p:cBhvr>
                                    </p:animEffect>
                                    <p:set>
                                      <p:cBhvr>
                                        <p:cTn id="44" dur="1" fill="hold">
                                          <p:stCondLst>
                                            <p:cond delay="499"/>
                                          </p:stCondLst>
                                        </p:cTn>
                                        <p:tgtEl>
                                          <p:spTgt spid="17544"/>
                                        </p:tgtEl>
                                        <p:attrNameLst>
                                          <p:attrName>style.visibility</p:attrName>
                                        </p:attrNameLst>
                                      </p:cBhvr>
                                      <p:to>
                                        <p:strVal val="hidden"/>
                                      </p:to>
                                    </p:set>
                                  </p:childTnLst>
                                </p:cTn>
                              </p:par>
                              <p:par>
                                <p:cTn id="45" presetID="10" presetClass="exit" presetSubtype="0" fill="hold" grpId="1" nodeType="withEffect">
                                  <p:stCondLst>
                                    <p:cond delay="0"/>
                                  </p:stCondLst>
                                  <p:childTnLst>
                                    <p:animEffect transition="out" filter="fade">
                                      <p:cBhvr>
                                        <p:cTn id="46" dur="500"/>
                                        <p:tgtEl>
                                          <p:spTgt spid="34"/>
                                        </p:tgtEl>
                                      </p:cBhvr>
                                    </p:animEffect>
                                    <p:set>
                                      <p:cBhvr>
                                        <p:cTn id="47" dur="1" fill="hold">
                                          <p:stCondLst>
                                            <p:cond delay="49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6" grpId="0" animBg="1"/>
      <p:bldP spid="17536" grpId="1" animBg="1"/>
      <p:bldP spid="49" grpId="0" animBg="1"/>
      <p:bldP spid="17544" grpId="0" animBg="1"/>
      <p:bldP spid="17544" grpId="1" animBg="1"/>
      <p:bldP spid="7" grpId="0" animBg="1"/>
      <p:bldP spid="18" grpId="0" animBg="1"/>
      <p:bldP spid="34" grpId="0" animBg="1"/>
      <p:bldP spid="34"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4">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4">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36" name="CuadroTexto 17535">
            <a:extLst>
              <a:ext uri="{FF2B5EF4-FFF2-40B4-BE49-F238E27FC236}">
                <a16:creationId xmlns:a16="http://schemas.microsoft.com/office/drawing/2014/main" id="{8EBA02CA-05F3-9C69-59D4-C0720138ED14}"/>
              </a:ext>
            </a:extLst>
          </p:cNvPr>
          <p:cNvSpPr txBox="1"/>
          <p:nvPr/>
        </p:nvSpPr>
        <p:spPr>
          <a:xfrm>
            <a:off x="449970" y="3153233"/>
            <a:ext cx="3938339" cy="40557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Toda venta genera un documento tributario (boleta, factura, </a:t>
            </a:r>
            <a:r>
              <a:rPr lang="es-CL" sz="1000" err="1"/>
              <a:t>etc</a:t>
            </a:r>
            <a:r>
              <a:rPr lang="es-CL" sz="1000"/>
              <a:t>), así como también la correspondiente actualización del inventario.</a:t>
            </a: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4"/>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1" name="Rectángulo redondeado 17540">
            <a:extLst>
              <a:ext uri="{FF2B5EF4-FFF2-40B4-BE49-F238E27FC236}">
                <a16:creationId xmlns:a16="http://schemas.microsoft.com/office/drawing/2014/main" id="{274B274D-BEB8-C0B4-A1A4-26C9530D0DFB}"/>
              </a:ext>
            </a:extLst>
          </p:cNvPr>
          <p:cNvSpPr/>
          <p:nvPr/>
        </p:nvSpPr>
        <p:spPr>
          <a:xfrm>
            <a:off x="2626788" y="5285277"/>
            <a:ext cx="1188000" cy="144000"/>
          </a:xfrm>
          <a:prstGeom prst="roundRect">
            <a:avLst/>
          </a:prstGeom>
          <a:gradFill>
            <a:gsLst>
              <a:gs pos="19000">
                <a:srgbClr val="E25D6B"/>
              </a:gs>
              <a:gs pos="57000">
                <a:srgbClr val="5E6B78"/>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INVOICING</a:t>
            </a:r>
          </a:p>
        </p:txBody>
      </p:sp>
      <p:cxnSp>
        <p:nvCxnSpPr>
          <p:cNvPr id="17542" name="Conector angular 17541">
            <a:extLst>
              <a:ext uri="{FF2B5EF4-FFF2-40B4-BE49-F238E27FC236}">
                <a16:creationId xmlns:a16="http://schemas.microsoft.com/office/drawing/2014/main" id="{308E4177-4AB9-ACB7-476C-A8A718CB6F2F}"/>
              </a:ext>
            </a:extLst>
          </p:cNvPr>
          <p:cNvCxnSpPr>
            <a:cxnSpLocks/>
            <a:endCxn id="17541" idx="3"/>
          </p:cNvCxnSpPr>
          <p:nvPr/>
        </p:nvCxnSpPr>
        <p:spPr>
          <a:xfrm rot="5400000">
            <a:off x="4031399" y="4624407"/>
            <a:ext cx="516259" cy="949480"/>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4" name="CuadroTexto 17543">
            <a:extLst>
              <a:ext uri="{FF2B5EF4-FFF2-40B4-BE49-F238E27FC236}">
                <a16:creationId xmlns:a16="http://schemas.microsoft.com/office/drawing/2014/main" id="{ED6D9DDC-74FB-19DA-6A6E-976FA93981D5}"/>
              </a:ext>
            </a:extLst>
          </p:cNvPr>
          <p:cNvSpPr txBox="1"/>
          <p:nvPr/>
        </p:nvSpPr>
        <p:spPr>
          <a:xfrm>
            <a:off x="449969" y="3598452"/>
            <a:ext cx="3938339" cy="40557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actualización oportuna del inventario por concepto de ventas es fundamental para la oferta de productos en los canales de venta.</a:t>
            </a:r>
          </a:p>
        </p:txBody>
      </p:sp>
      <p:cxnSp>
        <p:nvCxnSpPr>
          <p:cNvPr id="7" name="Conector angular 6">
            <a:extLst>
              <a:ext uri="{FF2B5EF4-FFF2-40B4-BE49-F238E27FC236}">
                <a16:creationId xmlns:a16="http://schemas.microsoft.com/office/drawing/2014/main" id="{5FFFD83E-01E1-F20D-C808-CFD456EE2ECB}"/>
              </a:ext>
            </a:extLst>
          </p:cNvPr>
          <p:cNvCxnSpPr>
            <a:cxnSpLocks/>
          </p:cNvCxnSpPr>
          <p:nvPr/>
        </p:nvCxnSpPr>
        <p:spPr>
          <a:xfrm rot="16200000" flipH="1">
            <a:off x="7147179" y="2458107"/>
            <a:ext cx="515381" cy="5281202"/>
          </a:xfrm>
          <a:prstGeom prst="bentConnector2">
            <a:avLst/>
          </a:prstGeom>
          <a:ln>
            <a:solidFill>
              <a:schemeClr val="tx1">
                <a:lumMod val="50000"/>
                <a:lumOff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sp>
        <p:nvSpPr>
          <p:cNvPr id="17543" name="Rectángulo redondeado 17542">
            <a:extLst>
              <a:ext uri="{FF2B5EF4-FFF2-40B4-BE49-F238E27FC236}">
                <a16:creationId xmlns:a16="http://schemas.microsoft.com/office/drawing/2014/main" id="{E644E732-729E-BD37-FF62-6AC1D85453B3}"/>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cxnSp>
        <p:nvCxnSpPr>
          <p:cNvPr id="17545" name="Conector recto de flecha 17544">
            <a:extLst>
              <a:ext uri="{FF2B5EF4-FFF2-40B4-BE49-F238E27FC236}">
                <a16:creationId xmlns:a16="http://schemas.microsoft.com/office/drawing/2014/main" id="{21701AA7-51D1-E19B-B83A-EFB787A34854}"/>
              </a:ext>
            </a:extLst>
          </p:cNvPr>
          <p:cNvCxnSpPr>
            <a:cxnSpLocks/>
          </p:cNvCxnSpPr>
          <p:nvPr/>
        </p:nvCxnSpPr>
        <p:spPr>
          <a:xfrm flipH="1">
            <a:off x="6446520" y="4064497"/>
            <a:ext cx="628187"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46" name="Conector angular 17545">
            <a:extLst>
              <a:ext uri="{FF2B5EF4-FFF2-40B4-BE49-F238E27FC236}">
                <a16:creationId xmlns:a16="http://schemas.microsoft.com/office/drawing/2014/main" id="{C8DD895B-CAE8-393B-B619-BC2BC008B2CA}"/>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alpha val="50000"/>
              </a:schemeClr>
            </a:solidFill>
            <a:tailEnd type="none"/>
          </a:ln>
        </p:spPr>
        <p:style>
          <a:lnRef idx="2">
            <a:schemeClr val="accent1"/>
          </a:lnRef>
          <a:fillRef idx="0">
            <a:schemeClr val="accent1"/>
          </a:fillRef>
          <a:effectRef idx="1">
            <a:schemeClr val="accent1"/>
          </a:effectRef>
          <a:fontRef idx="minor">
            <a:schemeClr val="tx1"/>
          </a:fontRef>
        </p:style>
      </p:cxnSp>
      <p:sp>
        <p:nvSpPr>
          <p:cNvPr id="34" name="Rectángulo redondeado 33">
            <a:extLst>
              <a:ext uri="{FF2B5EF4-FFF2-40B4-BE49-F238E27FC236}">
                <a16:creationId xmlns:a16="http://schemas.microsoft.com/office/drawing/2014/main" id="{A21F0C04-4876-5444-17F0-1E0D3702E124}"/>
              </a:ext>
            </a:extLst>
          </p:cNvPr>
          <p:cNvSpPr/>
          <p:nvPr/>
        </p:nvSpPr>
        <p:spPr>
          <a:xfrm>
            <a:off x="4465284" y="4636723"/>
            <a:ext cx="601696" cy="157941"/>
          </a:xfrm>
          <a:prstGeom prst="roundRect">
            <a:avLst/>
          </a:prstGeom>
          <a:solidFill>
            <a:srgbClr val="E25D6B"/>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Tree>
    <p:extLst>
      <p:ext uri="{BB962C8B-B14F-4D97-AF65-F5344CB8AC3E}">
        <p14:creationId xmlns:p14="http://schemas.microsoft.com/office/powerpoint/2010/main" val="161060515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36"/>
                                        </p:tgtEl>
                                        <p:attrNameLst>
                                          <p:attrName>style.visibility</p:attrName>
                                        </p:attrNameLst>
                                      </p:cBhvr>
                                      <p:to>
                                        <p:strVal val="visible"/>
                                      </p:to>
                                    </p:set>
                                    <p:animEffect transition="in" filter="fade">
                                      <p:cBhvr>
                                        <p:cTn id="7" dur="1000"/>
                                        <p:tgtEl>
                                          <p:spTgt spid="17536"/>
                                        </p:tgtEl>
                                      </p:cBhvr>
                                    </p:animEffect>
                                  </p:childTnLst>
                                </p:cTn>
                              </p:par>
                              <p:par>
                                <p:cTn id="8" presetID="22" presetClass="entr" presetSubtype="1" fill="hold" nodeType="withEffect">
                                  <p:stCondLst>
                                    <p:cond delay="0"/>
                                  </p:stCondLst>
                                  <p:childTnLst>
                                    <p:set>
                                      <p:cBhvr>
                                        <p:cTn id="9" dur="1" fill="hold">
                                          <p:stCondLst>
                                            <p:cond delay="0"/>
                                          </p:stCondLst>
                                        </p:cTn>
                                        <p:tgtEl>
                                          <p:spTgt spid="17542"/>
                                        </p:tgtEl>
                                        <p:attrNameLst>
                                          <p:attrName>style.visibility</p:attrName>
                                        </p:attrNameLst>
                                      </p:cBhvr>
                                      <p:to>
                                        <p:strVal val="visible"/>
                                      </p:to>
                                    </p:set>
                                    <p:animEffect transition="in" filter="wipe(up)">
                                      <p:cBhvr>
                                        <p:cTn id="10" dur="1000"/>
                                        <p:tgtEl>
                                          <p:spTgt spid="17542"/>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17541"/>
                                        </p:tgtEl>
                                        <p:attrNameLst>
                                          <p:attrName>style.visibility</p:attrName>
                                        </p:attrNameLst>
                                      </p:cBhvr>
                                      <p:to>
                                        <p:strVal val="visible"/>
                                      </p:to>
                                    </p:set>
                                    <p:animEffect transition="in" filter="fade">
                                      <p:cBhvr>
                                        <p:cTn id="14" dur="500"/>
                                        <p:tgtEl>
                                          <p:spTgt spid="17541"/>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7544"/>
                                        </p:tgtEl>
                                        <p:attrNameLst>
                                          <p:attrName>style.visibility</p:attrName>
                                        </p:attrNameLst>
                                      </p:cBhvr>
                                      <p:to>
                                        <p:strVal val="visible"/>
                                      </p:to>
                                    </p:set>
                                    <p:animEffect transition="in" filter="fade">
                                      <p:cBhvr>
                                        <p:cTn id="19" dur="1000"/>
                                        <p:tgtEl>
                                          <p:spTgt spid="17544"/>
                                        </p:tgtEl>
                                      </p:cBhvr>
                                    </p:animEffect>
                                  </p:childTnLst>
                                </p:cTn>
                              </p:par>
                              <p:par>
                                <p:cTn id="20" presetID="22" presetClass="entr" presetSubtype="8"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left)">
                                      <p:cBhvr>
                                        <p:cTn id="22" dur="10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17536"/>
                                        </p:tgtEl>
                                      </p:cBhvr>
                                    </p:animEffect>
                                    <p:set>
                                      <p:cBhvr>
                                        <p:cTn id="27" dur="1" fill="hold">
                                          <p:stCondLst>
                                            <p:cond delay="499"/>
                                          </p:stCondLst>
                                        </p:cTn>
                                        <p:tgtEl>
                                          <p:spTgt spid="17536"/>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17544"/>
                                        </p:tgtEl>
                                      </p:cBhvr>
                                    </p:animEffect>
                                    <p:set>
                                      <p:cBhvr>
                                        <p:cTn id="30" dur="1" fill="hold">
                                          <p:stCondLst>
                                            <p:cond delay="499"/>
                                          </p:stCondLst>
                                        </p:cTn>
                                        <p:tgtEl>
                                          <p:spTgt spid="175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6" grpId="0" animBg="1"/>
      <p:bldP spid="17536" grpId="1" animBg="1"/>
      <p:bldP spid="17541" grpId="0" animBg="1"/>
      <p:bldP spid="17544" grpId="0" animBg="1"/>
      <p:bldP spid="17544" grpId="1"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36" name="CuadroTexto 17535">
            <a:extLst>
              <a:ext uri="{FF2B5EF4-FFF2-40B4-BE49-F238E27FC236}">
                <a16:creationId xmlns:a16="http://schemas.microsoft.com/office/drawing/2014/main" id="{8EBA02CA-05F3-9C69-59D4-C0720138ED14}"/>
              </a:ext>
            </a:extLst>
          </p:cNvPr>
          <p:cNvSpPr txBox="1"/>
          <p:nvPr/>
        </p:nvSpPr>
        <p:spPr>
          <a:xfrm>
            <a:off x="449970" y="3153233"/>
            <a:ext cx="3938339" cy="40557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Ahora revisemos a un flujo típico de venta por e-</a:t>
            </a:r>
            <a:r>
              <a:rPr lang="es-CL" sz="1000" err="1"/>
              <a:t>commerce</a:t>
            </a:r>
            <a:r>
              <a:rPr lang="es-CL" sz="1000"/>
              <a:t>…</a:t>
            </a: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3"/>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1" name="Rectángulo redondeado 17540">
            <a:extLst>
              <a:ext uri="{FF2B5EF4-FFF2-40B4-BE49-F238E27FC236}">
                <a16:creationId xmlns:a16="http://schemas.microsoft.com/office/drawing/2014/main" id="{274B274D-BEB8-C0B4-A1A4-26C9530D0DFB}"/>
              </a:ext>
            </a:extLst>
          </p:cNvPr>
          <p:cNvSpPr/>
          <p:nvPr/>
        </p:nvSpPr>
        <p:spPr>
          <a:xfrm>
            <a:off x="2626788" y="5285277"/>
            <a:ext cx="1188000" cy="144000"/>
          </a:xfrm>
          <a:prstGeom prst="roundRect">
            <a:avLst/>
          </a:prstGeom>
          <a:gradFill>
            <a:gsLst>
              <a:gs pos="19000">
                <a:srgbClr val="E25D6B">
                  <a:alpha val="50000"/>
                </a:srgbClr>
              </a:gs>
              <a:gs pos="57000">
                <a:srgbClr val="5E6B78">
                  <a:alpha val="50000"/>
                </a:srgbClr>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INVOICING</a:t>
            </a:r>
          </a:p>
        </p:txBody>
      </p:sp>
      <p:cxnSp>
        <p:nvCxnSpPr>
          <p:cNvPr id="17542" name="Conector angular 17541">
            <a:extLst>
              <a:ext uri="{FF2B5EF4-FFF2-40B4-BE49-F238E27FC236}">
                <a16:creationId xmlns:a16="http://schemas.microsoft.com/office/drawing/2014/main" id="{308E4177-4AB9-ACB7-476C-A8A718CB6F2F}"/>
              </a:ext>
            </a:extLst>
          </p:cNvPr>
          <p:cNvCxnSpPr>
            <a:cxnSpLocks/>
            <a:endCxn id="17541" idx="3"/>
          </p:cNvCxnSpPr>
          <p:nvPr/>
        </p:nvCxnSpPr>
        <p:spPr>
          <a:xfrm rot="5400000">
            <a:off x="4031399" y="4624407"/>
            <a:ext cx="516259" cy="949480"/>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7" name="Conector angular 6">
            <a:extLst>
              <a:ext uri="{FF2B5EF4-FFF2-40B4-BE49-F238E27FC236}">
                <a16:creationId xmlns:a16="http://schemas.microsoft.com/office/drawing/2014/main" id="{5FFFD83E-01E1-F20D-C808-CFD456EE2ECB}"/>
              </a:ext>
            </a:extLst>
          </p:cNvPr>
          <p:cNvCxnSpPr>
            <a:cxnSpLocks/>
          </p:cNvCxnSpPr>
          <p:nvPr/>
        </p:nvCxnSpPr>
        <p:spPr>
          <a:xfrm rot="16200000" flipH="1">
            <a:off x="7147179" y="2458107"/>
            <a:ext cx="515381" cy="5281202"/>
          </a:xfrm>
          <a:prstGeom prst="bentConnector2">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sp>
        <p:nvSpPr>
          <p:cNvPr id="17543" name="Rectángulo redondeado 17542">
            <a:extLst>
              <a:ext uri="{FF2B5EF4-FFF2-40B4-BE49-F238E27FC236}">
                <a16:creationId xmlns:a16="http://schemas.microsoft.com/office/drawing/2014/main" id="{E644E732-729E-BD37-FF62-6AC1D85453B3}"/>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cxnSp>
        <p:nvCxnSpPr>
          <p:cNvPr id="17538" name="Conector recto de flecha 17537">
            <a:extLst>
              <a:ext uri="{FF2B5EF4-FFF2-40B4-BE49-F238E27FC236}">
                <a16:creationId xmlns:a16="http://schemas.microsoft.com/office/drawing/2014/main" id="{D456BAAB-AFEF-A960-9078-9DDF5B797539}"/>
              </a:ext>
            </a:extLst>
          </p:cNvPr>
          <p:cNvCxnSpPr>
            <a:cxnSpLocks/>
          </p:cNvCxnSpPr>
          <p:nvPr/>
        </p:nvCxnSpPr>
        <p:spPr>
          <a:xfrm flipH="1">
            <a:off x="6446520" y="4064497"/>
            <a:ext cx="628187"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39" name="Conector angular 17538">
            <a:extLst>
              <a:ext uri="{FF2B5EF4-FFF2-40B4-BE49-F238E27FC236}">
                <a16:creationId xmlns:a16="http://schemas.microsoft.com/office/drawing/2014/main" id="{8AED0384-159C-02BE-D410-64540A623561}"/>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alpha val="50000"/>
              </a:schemeClr>
            </a:solidFill>
            <a:tailEnd type="none"/>
          </a:ln>
        </p:spPr>
        <p:style>
          <a:lnRef idx="2">
            <a:schemeClr val="accent1"/>
          </a:lnRef>
          <a:fillRef idx="0">
            <a:schemeClr val="accent1"/>
          </a:fillRef>
          <a:effectRef idx="1">
            <a:schemeClr val="accent1"/>
          </a:effectRef>
          <a:fontRef idx="minor">
            <a:schemeClr val="tx1"/>
          </a:fontRef>
        </p:style>
      </p:cxnSp>
      <p:cxnSp>
        <p:nvCxnSpPr>
          <p:cNvPr id="18" name="Conector angular 17">
            <a:extLst>
              <a:ext uri="{FF2B5EF4-FFF2-40B4-BE49-F238E27FC236}">
                <a16:creationId xmlns:a16="http://schemas.microsoft.com/office/drawing/2014/main" id="{37FE985D-10BA-B081-00E7-1C0F413363C9}"/>
              </a:ext>
            </a:extLst>
          </p:cNvPr>
          <p:cNvCxnSpPr>
            <a:cxnSpLocks/>
          </p:cNvCxnSpPr>
          <p:nvPr/>
        </p:nvCxnSpPr>
        <p:spPr>
          <a:xfrm rot="10800000">
            <a:off x="5139588" y="4502310"/>
            <a:ext cx="553745" cy="338709"/>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4" name="Rectángulo redondeado 33">
            <a:extLst>
              <a:ext uri="{FF2B5EF4-FFF2-40B4-BE49-F238E27FC236}">
                <a16:creationId xmlns:a16="http://schemas.microsoft.com/office/drawing/2014/main" id="{3F1197CF-FF2C-F676-7753-D57F0E0B982D}"/>
              </a:ext>
            </a:extLst>
          </p:cNvPr>
          <p:cNvSpPr/>
          <p:nvPr/>
        </p:nvSpPr>
        <p:spPr>
          <a:xfrm>
            <a:off x="4465284" y="4636723"/>
            <a:ext cx="601696" cy="157941"/>
          </a:xfrm>
          <a:prstGeom prst="roundRect">
            <a:avLst/>
          </a:prstGeom>
          <a:solidFill>
            <a:srgbClr val="E25D6B">
              <a:alpha val="10000"/>
            </a:srgbClr>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
        <p:nvSpPr>
          <p:cNvPr id="17544" name="Rectángulo 17543">
            <a:extLst>
              <a:ext uri="{FF2B5EF4-FFF2-40B4-BE49-F238E27FC236}">
                <a16:creationId xmlns:a16="http://schemas.microsoft.com/office/drawing/2014/main" id="{5E0F4F84-1E54-E8C8-EA8B-4B0A1567EBF8}"/>
              </a:ext>
            </a:extLst>
          </p:cNvPr>
          <p:cNvSpPr/>
          <p:nvPr/>
        </p:nvSpPr>
        <p:spPr>
          <a:xfrm>
            <a:off x="5698899" y="4651725"/>
            <a:ext cx="753188" cy="378585"/>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Tree>
    <p:extLst>
      <p:ext uri="{BB962C8B-B14F-4D97-AF65-F5344CB8AC3E}">
        <p14:creationId xmlns:p14="http://schemas.microsoft.com/office/powerpoint/2010/main" val="13405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36"/>
                                        </p:tgtEl>
                                        <p:attrNameLst>
                                          <p:attrName>style.visibility</p:attrName>
                                        </p:attrNameLst>
                                      </p:cBhvr>
                                      <p:to>
                                        <p:strVal val="visible"/>
                                      </p:to>
                                    </p:set>
                                    <p:animEffect transition="in" filter="fade">
                                      <p:cBhvr>
                                        <p:cTn id="7" dur="500"/>
                                        <p:tgtEl>
                                          <p:spTgt spid="1753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7544"/>
                                        </p:tgtEl>
                                        <p:attrNameLst>
                                          <p:attrName>style.visibility</p:attrName>
                                        </p:attrNameLst>
                                      </p:cBhvr>
                                      <p:to>
                                        <p:strVal val="visible"/>
                                      </p:to>
                                    </p:set>
                                    <p:animEffect transition="in" filter="fade">
                                      <p:cBhvr>
                                        <p:cTn id="11" dur="1000"/>
                                        <p:tgtEl>
                                          <p:spTgt spid="17544"/>
                                        </p:tgtEl>
                                      </p:cBhvr>
                                    </p:animEffect>
                                  </p:childTnLst>
                                </p:cTn>
                              </p:par>
                            </p:childTnLst>
                          </p:cTn>
                        </p:par>
                        <p:par>
                          <p:cTn id="12" fill="hold">
                            <p:stCondLst>
                              <p:cond delay="1500"/>
                            </p:stCondLst>
                            <p:childTnLst>
                              <p:par>
                                <p:cTn id="13" presetID="22" presetClass="entr" presetSubtype="2" fill="hold"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wipe(right)">
                                      <p:cBhvr>
                                        <p:cTn id="15" dur="10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17536"/>
                                        </p:tgtEl>
                                      </p:cBhvr>
                                    </p:animEffect>
                                    <p:set>
                                      <p:cBhvr>
                                        <p:cTn id="20" dur="1" fill="hold">
                                          <p:stCondLst>
                                            <p:cond delay="499"/>
                                          </p:stCondLst>
                                        </p:cTn>
                                        <p:tgtEl>
                                          <p:spTgt spid="1753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6" grpId="0" animBg="1"/>
      <p:bldP spid="17536" grpId="1" animBg="1"/>
      <p:bldP spid="1754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CuadroTexto 35">
            <a:extLst>
              <a:ext uri="{FF2B5EF4-FFF2-40B4-BE49-F238E27FC236}">
                <a16:creationId xmlns:a16="http://schemas.microsoft.com/office/drawing/2014/main" id="{6A541770-DDC8-989C-8ADB-B322EF64F799}"/>
              </a:ext>
            </a:extLst>
          </p:cNvPr>
          <p:cNvSpPr txBox="1"/>
          <p:nvPr/>
        </p:nvSpPr>
        <p:spPr>
          <a:xfrm>
            <a:off x="7933996" y="4160160"/>
            <a:ext cx="3484821" cy="717023"/>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4) Venta: Finalmente, los productos pueden ser adquiridos por los clientes a través de los distintos canales de venta que tenga el </a:t>
            </a:r>
            <a:r>
              <a:rPr lang="es-CL" sz="1000" err="1"/>
              <a:t>retail</a:t>
            </a:r>
            <a:r>
              <a:rPr lang="es-CL" sz="1000"/>
              <a:t> a su disposición. </a:t>
            </a:r>
            <a:endParaRPr lang="es-CL" sz="2400"/>
          </a:p>
        </p:txBody>
      </p:sp>
      <p:sp>
        <p:nvSpPr>
          <p:cNvPr id="35" name="CuadroTexto 34">
            <a:extLst>
              <a:ext uri="{FF2B5EF4-FFF2-40B4-BE49-F238E27FC236}">
                <a16:creationId xmlns:a16="http://schemas.microsoft.com/office/drawing/2014/main" id="{D3FE19D5-FA7D-44F6-60D4-E854EC477F2C}"/>
              </a:ext>
            </a:extLst>
          </p:cNvPr>
          <p:cNvSpPr txBox="1"/>
          <p:nvPr/>
        </p:nvSpPr>
        <p:spPr>
          <a:xfrm>
            <a:off x="4258005" y="4173698"/>
            <a:ext cx="3484821" cy="717023"/>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3) Movilización: una vez adquiridos, pasan a ser parte del inventario del </a:t>
            </a:r>
            <a:r>
              <a:rPr lang="es-CL" sz="1000" err="1"/>
              <a:t>Retail</a:t>
            </a:r>
            <a:r>
              <a:rPr lang="es-CL" sz="1000"/>
              <a:t> y deben ser transportados desde las dependencias del proveedor, hacia bodegas o tiendas del </a:t>
            </a:r>
            <a:r>
              <a:rPr lang="es-CL" sz="1000" err="1"/>
              <a:t>Retail</a:t>
            </a:r>
            <a:r>
              <a:rPr lang="es-CL" sz="1000"/>
              <a:t>, para proceder a su almacenaje y/o puesta en venta.</a:t>
            </a:r>
            <a:endParaRPr lang="es-CL" sz="2400"/>
          </a:p>
        </p:txBody>
      </p:sp>
      <p:sp>
        <p:nvSpPr>
          <p:cNvPr id="23" name="CuadroTexto 22">
            <a:extLst>
              <a:ext uri="{FF2B5EF4-FFF2-40B4-BE49-F238E27FC236}">
                <a16:creationId xmlns:a16="http://schemas.microsoft.com/office/drawing/2014/main" id="{41659272-8F18-8D6E-A392-21607C0E4693}"/>
              </a:ext>
            </a:extLst>
          </p:cNvPr>
          <p:cNvSpPr txBox="1"/>
          <p:nvPr/>
        </p:nvSpPr>
        <p:spPr>
          <a:xfrm>
            <a:off x="220362" y="4186542"/>
            <a:ext cx="3484821" cy="810306"/>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1) Planificación: áreas especializadas analizan las preferencias de los consumidores y definen estrategias de compra que permitirán maximizar la venta y rentabilidad de la compañía. </a:t>
            </a:r>
            <a:endParaRPr lang="es-ES">
              <a:ea typeface="Calibri" panose="020F0502020204030204"/>
              <a:cs typeface="Calibri" panose="020F0502020204030204"/>
            </a:endParaRPr>
          </a:p>
        </p:txBody>
      </p:sp>
      <p:sp>
        <p:nvSpPr>
          <p:cNvPr id="9" name="CuadroTexto 8">
            <a:extLst>
              <a:ext uri="{FF2B5EF4-FFF2-40B4-BE49-F238E27FC236}">
                <a16:creationId xmlns:a16="http://schemas.microsoft.com/office/drawing/2014/main" id="{3A119D56-280D-EB6D-B67F-D6A388DEBE3A}"/>
              </a:ext>
            </a:extLst>
          </p:cNvPr>
          <p:cNvSpPr txBox="1"/>
          <p:nvPr/>
        </p:nvSpPr>
        <p:spPr>
          <a:xfrm>
            <a:off x="239776" y="5065644"/>
            <a:ext cx="3484821" cy="810306"/>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2) Compra: estos bienes se compran en grandes cantidades a los fabricantes o proveedores. Esto implica que el </a:t>
            </a:r>
            <a:r>
              <a:rPr lang="es-CL" sz="1000" err="1"/>
              <a:t>Retail</a:t>
            </a:r>
            <a:r>
              <a:rPr lang="es-CL" sz="1000"/>
              <a:t> deba manejar  los catálogos de productos y proveedores disponibles para compra, y tenga definidos acuerdos comerciales y  parámetros de servicio.</a:t>
            </a:r>
            <a:endParaRPr lang="es-CL" sz="2400">
              <a:ea typeface="Calibri"/>
              <a:cs typeface="Calibri"/>
            </a:endParaRP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Retail</a:t>
            </a:r>
            <a:r>
              <a:rPr lang="es-CL" b="1"/>
              <a:t> – Business </a:t>
            </a:r>
            <a:r>
              <a:rPr lang="es-CL" b="1" err="1"/>
              <a:t>Overview</a:t>
            </a:r>
            <a:endParaRPr lang="es-CL"/>
          </a:p>
        </p:txBody>
      </p:sp>
      <p:sp>
        <p:nvSpPr>
          <p:cNvPr id="20" name="CuadroTexto 19">
            <a:extLst>
              <a:ext uri="{FF2B5EF4-FFF2-40B4-BE49-F238E27FC236}">
                <a16:creationId xmlns:a16="http://schemas.microsoft.com/office/drawing/2014/main" id="{4C1899FF-2364-F6F8-7782-C2BD852A5109}"/>
              </a:ext>
            </a:extLst>
          </p:cNvPr>
          <p:cNvSpPr txBox="1"/>
          <p:nvPr/>
        </p:nvSpPr>
        <p:spPr>
          <a:xfrm>
            <a:off x="7484363" y="1017335"/>
            <a:ext cx="3484821" cy="605121"/>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Desde una mirada simple, el negocio de </a:t>
            </a:r>
            <a:r>
              <a:rPr lang="es-CL" sz="1000" err="1"/>
              <a:t>Retail</a:t>
            </a:r>
            <a:r>
              <a:rPr lang="es-CL" sz="1000"/>
              <a:t> se entiende como la venta de bienes y servicios a clientes a través de distintos canales (Físicos y/o Digitales).</a:t>
            </a:r>
          </a:p>
        </p:txBody>
      </p:sp>
      <p:sp>
        <p:nvSpPr>
          <p:cNvPr id="10" name="Cheurón 9">
            <a:extLst>
              <a:ext uri="{FF2B5EF4-FFF2-40B4-BE49-F238E27FC236}">
                <a16:creationId xmlns:a16="http://schemas.microsoft.com/office/drawing/2014/main" id="{FB61B12A-546F-4B2D-8328-4AEC4E38FA03}"/>
              </a:ext>
            </a:extLst>
          </p:cNvPr>
          <p:cNvSpPr/>
          <p:nvPr/>
        </p:nvSpPr>
        <p:spPr>
          <a:xfrm>
            <a:off x="390230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BUY</a:t>
            </a:r>
          </a:p>
        </p:txBody>
      </p:sp>
      <p:sp>
        <p:nvSpPr>
          <p:cNvPr id="12" name="Pentágono 11">
            <a:extLst>
              <a:ext uri="{FF2B5EF4-FFF2-40B4-BE49-F238E27FC236}">
                <a16:creationId xmlns:a16="http://schemas.microsoft.com/office/drawing/2014/main" id="{20C4A210-C867-0B2E-02C5-F4EA558D6DAF}"/>
              </a:ext>
            </a:extLst>
          </p:cNvPr>
          <p:cNvSpPr/>
          <p:nvPr/>
        </p:nvSpPr>
        <p:spPr>
          <a:xfrm>
            <a:off x="2824371" y="3057765"/>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PLAN</a:t>
            </a:r>
          </a:p>
        </p:txBody>
      </p:sp>
      <p:sp>
        <p:nvSpPr>
          <p:cNvPr id="13" name="Cheurón 12">
            <a:extLst>
              <a:ext uri="{FF2B5EF4-FFF2-40B4-BE49-F238E27FC236}">
                <a16:creationId xmlns:a16="http://schemas.microsoft.com/office/drawing/2014/main" id="{A0242260-2E6D-C91A-93B6-E2690EFA73A3}"/>
              </a:ext>
            </a:extLst>
          </p:cNvPr>
          <p:cNvSpPr/>
          <p:nvPr/>
        </p:nvSpPr>
        <p:spPr>
          <a:xfrm>
            <a:off x="4968666"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18" name="Cheurón 17">
            <a:extLst>
              <a:ext uri="{FF2B5EF4-FFF2-40B4-BE49-F238E27FC236}">
                <a16:creationId xmlns:a16="http://schemas.microsoft.com/office/drawing/2014/main" id="{E1D8A7D0-4098-4C35-056B-CA0B005C4456}"/>
              </a:ext>
            </a:extLst>
          </p:cNvPr>
          <p:cNvSpPr/>
          <p:nvPr/>
        </p:nvSpPr>
        <p:spPr>
          <a:xfrm>
            <a:off x="603502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21" name="Rectángulo 20">
            <a:extLst>
              <a:ext uri="{FF2B5EF4-FFF2-40B4-BE49-F238E27FC236}">
                <a16:creationId xmlns:a16="http://schemas.microsoft.com/office/drawing/2014/main" id="{988B3704-13B4-2473-A061-0CDE8F1D267A}"/>
              </a:ext>
            </a:extLst>
          </p:cNvPr>
          <p:cNvSpPr/>
          <p:nvPr/>
        </p:nvSpPr>
        <p:spPr>
          <a:xfrm>
            <a:off x="2824370" y="2684960"/>
            <a:ext cx="4428000" cy="275649"/>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RETAIL</a:t>
            </a:r>
          </a:p>
        </p:txBody>
      </p:sp>
      <p:sp>
        <p:nvSpPr>
          <p:cNvPr id="22" name="Rectángulo 21">
            <a:extLst>
              <a:ext uri="{FF2B5EF4-FFF2-40B4-BE49-F238E27FC236}">
                <a16:creationId xmlns:a16="http://schemas.microsoft.com/office/drawing/2014/main" id="{51E24427-DD6F-8E27-3C92-4D1D2AEBEC64}"/>
              </a:ext>
            </a:extLst>
          </p:cNvPr>
          <p:cNvSpPr/>
          <p:nvPr/>
        </p:nvSpPr>
        <p:spPr>
          <a:xfrm>
            <a:off x="2824370" y="2455610"/>
            <a:ext cx="4428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1P</a:t>
            </a:r>
          </a:p>
        </p:txBody>
      </p:sp>
      <p:sp>
        <p:nvSpPr>
          <p:cNvPr id="24" name="Rectángulo 23">
            <a:extLst>
              <a:ext uri="{FF2B5EF4-FFF2-40B4-BE49-F238E27FC236}">
                <a16:creationId xmlns:a16="http://schemas.microsoft.com/office/drawing/2014/main" id="{1D81FAD0-0E57-4146-4C25-72E3827FE07B}"/>
              </a:ext>
            </a:extLst>
          </p:cNvPr>
          <p:cNvSpPr/>
          <p:nvPr/>
        </p:nvSpPr>
        <p:spPr>
          <a:xfrm>
            <a:off x="2824370" y="1981661"/>
            <a:ext cx="7869600" cy="182524"/>
          </a:xfrm>
          <a:prstGeom prst="rect">
            <a:avLst/>
          </a:prstGeom>
          <a:solidFill>
            <a:srgbClr val="E25D6B"/>
          </a:solidFill>
          <a:ln w="12700" cap="flat" cmpd="sng" algn="ctr">
            <a:noFill/>
            <a:prstDash val="solid"/>
            <a:miter lim="800000"/>
          </a:ln>
          <a:effectLst/>
        </p:spPr>
        <p:txBody>
          <a:bodyPr rtlCol="0" anchor="ctr"/>
          <a:lstStyle/>
          <a:p>
            <a:pPr algn="ctr"/>
            <a:r>
              <a:rPr lang="es-CL" sz="1100" b="1" kern="0">
                <a:solidFill>
                  <a:prstClr val="white"/>
                </a:solidFill>
                <a:latin typeface="Calibri" panose="020F0502020204030204"/>
              </a:rPr>
              <a:t>STORE</a:t>
            </a:r>
          </a:p>
        </p:txBody>
      </p:sp>
      <p:sp>
        <p:nvSpPr>
          <p:cNvPr id="25" name="Rectángulo 24">
            <a:extLst>
              <a:ext uri="{FF2B5EF4-FFF2-40B4-BE49-F238E27FC236}">
                <a16:creationId xmlns:a16="http://schemas.microsoft.com/office/drawing/2014/main" id="{346AFB5C-1D01-0FC1-45E7-CA50F4A21334}"/>
              </a:ext>
            </a:extLst>
          </p:cNvPr>
          <p:cNvSpPr/>
          <p:nvPr/>
        </p:nvSpPr>
        <p:spPr>
          <a:xfrm>
            <a:off x="2824370" y="2216929"/>
            <a:ext cx="7869600"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E-COMMERCE</a:t>
            </a:r>
          </a:p>
        </p:txBody>
      </p:sp>
      <p:sp>
        <p:nvSpPr>
          <p:cNvPr id="26" name="Rectángulo 25">
            <a:extLst>
              <a:ext uri="{FF2B5EF4-FFF2-40B4-BE49-F238E27FC236}">
                <a16:creationId xmlns:a16="http://schemas.microsoft.com/office/drawing/2014/main" id="{13CE7120-F85F-599B-082F-FC2BB1D30BCC}"/>
              </a:ext>
            </a:extLst>
          </p:cNvPr>
          <p:cNvSpPr/>
          <p:nvPr/>
        </p:nvSpPr>
        <p:spPr>
          <a:xfrm>
            <a:off x="1534564" y="1984003"/>
            <a:ext cx="1219082" cy="415450"/>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CHANNELS</a:t>
            </a:r>
          </a:p>
        </p:txBody>
      </p:sp>
      <p:sp>
        <p:nvSpPr>
          <p:cNvPr id="27" name="Rectángulo 26">
            <a:extLst>
              <a:ext uri="{FF2B5EF4-FFF2-40B4-BE49-F238E27FC236}">
                <a16:creationId xmlns:a16="http://schemas.microsoft.com/office/drawing/2014/main" id="{CFD8928A-0042-9031-89BB-99C4C7EFEB5B}"/>
              </a:ext>
            </a:extLst>
          </p:cNvPr>
          <p:cNvSpPr/>
          <p:nvPr/>
        </p:nvSpPr>
        <p:spPr>
          <a:xfrm>
            <a:off x="1534564" y="2455610"/>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RELATION</a:t>
            </a:r>
          </a:p>
        </p:txBody>
      </p:sp>
      <p:sp>
        <p:nvSpPr>
          <p:cNvPr id="28" name="Rectángulo 27">
            <a:extLst>
              <a:ext uri="{FF2B5EF4-FFF2-40B4-BE49-F238E27FC236}">
                <a16:creationId xmlns:a16="http://schemas.microsoft.com/office/drawing/2014/main" id="{7DDC2578-0BBC-2593-F040-37E6653C64E1}"/>
              </a:ext>
            </a:extLst>
          </p:cNvPr>
          <p:cNvSpPr/>
          <p:nvPr/>
        </p:nvSpPr>
        <p:spPr>
          <a:xfrm>
            <a:off x="1534564" y="2699955"/>
            <a:ext cx="1224000" cy="260653"/>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BUSINESS</a:t>
            </a:r>
          </a:p>
        </p:txBody>
      </p:sp>
      <p:sp>
        <p:nvSpPr>
          <p:cNvPr id="29" name="Rectángulo 28">
            <a:extLst>
              <a:ext uri="{FF2B5EF4-FFF2-40B4-BE49-F238E27FC236}">
                <a16:creationId xmlns:a16="http://schemas.microsoft.com/office/drawing/2014/main" id="{577C7E99-1AC8-084A-F10C-A04653CEAB40}"/>
              </a:ext>
            </a:extLst>
          </p:cNvPr>
          <p:cNvSpPr/>
          <p:nvPr/>
        </p:nvSpPr>
        <p:spPr>
          <a:xfrm>
            <a:off x="1534564" y="3057336"/>
            <a:ext cx="1224000" cy="520449"/>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PROCESS</a:t>
            </a:r>
          </a:p>
        </p:txBody>
      </p:sp>
      <p:sp>
        <p:nvSpPr>
          <p:cNvPr id="30" name="Rectángulo 29">
            <a:extLst>
              <a:ext uri="{FF2B5EF4-FFF2-40B4-BE49-F238E27FC236}">
                <a16:creationId xmlns:a16="http://schemas.microsoft.com/office/drawing/2014/main" id="{32D24C8A-6E26-AA82-CCCE-61EE1CF644F6}"/>
              </a:ext>
            </a:extLst>
          </p:cNvPr>
          <p:cNvSpPr/>
          <p:nvPr/>
        </p:nvSpPr>
        <p:spPr>
          <a:xfrm>
            <a:off x="2824370" y="3628304"/>
            <a:ext cx="1620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VENDORS</a:t>
            </a:r>
          </a:p>
        </p:txBody>
      </p:sp>
      <p:sp>
        <p:nvSpPr>
          <p:cNvPr id="31" name="Rectángulo 30">
            <a:extLst>
              <a:ext uri="{FF2B5EF4-FFF2-40B4-BE49-F238E27FC236}">
                <a16:creationId xmlns:a16="http://schemas.microsoft.com/office/drawing/2014/main" id="{56B4CCC6-B645-9A3D-A1E3-D05985852648}"/>
              </a:ext>
            </a:extLst>
          </p:cNvPr>
          <p:cNvSpPr/>
          <p:nvPr/>
        </p:nvSpPr>
        <p:spPr>
          <a:xfrm>
            <a:off x="4502543" y="3628304"/>
            <a:ext cx="230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FALABELLA</a:t>
            </a:r>
          </a:p>
        </p:txBody>
      </p:sp>
      <p:sp>
        <p:nvSpPr>
          <p:cNvPr id="32" name="Rectángulo 31">
            <a:extLst>
              <a:ext uri="{FF2B5EF4-FFF2-40B4-BE49-F238E27FC236}">
                <a16:creationId xmlns:a16="http://schemas.microsoft.com/office/drawing/2014/main" id="{6EA3DE9F-0C67-63D3-6ABE-C3DC6434646F}"/>
              </a:ext>
            </a:extLst>
          </p:cNvPr>
          <p:cNvSpPr/>
          <p:nvPr/>
        </p:nvSpPr>
        <p:spPr>
          <a:xfrm>
            <a:off x="1529646" y="3628304"/>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black"/>
                </a:solidFill>
                <a:effectLst/>
                <a:uLnTx/>
                <a:uFillTx/>
                <a:latin typeface="Calibri" panose="020F0502020204030204"/>
                <a:ea typeface="+mn-ea"/>
                <a:cs typeface="+mn-cs"/>
              </a:rPr>
              <a:t>GOODS OWNERSHIP</a:t>
            </a:r>
          </a:p>
        </p:txBody>
      </p:sp>
      <p:sp>
        <p:nvSpPr>
          <p:cNvPr id="33" name="Rectángulo 32">
            <a:extLst>
              <a:ext uri="{FF2B5EF4-FFF2-40B4-BE49-F238E27FC236}">
                <a16:creationId xmlns:a16="http://schemas.microsoft.com/office/drawing/2014/main" id="{F8B8FD25-7772-CC8C-A621-2500AE35C0F4}"/>
              </a:ext>
            </a:extLst>
          </p:cNvPr>
          <p:cNvSpPr/>
          <p:nvPr/>
        </p:nvSpPr>
        <p:spPr>
          <a:xfrm>
            <a:off x="6854416" y="3628304"/>
            <a:ext cx="864000" cy="182524"/>
          </a:xfrm>
          <a:prstGeom prst="rect">
            <a:avLst/>
          </a:prstGeom>
          <a:solidFill>
            <a:srgbClr val="4454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prstClr val="white"/>
                </a:solidFill>
                <a:effectLst/>
                <a:uLnTx/>
                <a:uFillTx/>
                <a:latin typeface="Calibri" panose="020F0502020204030204"/>
                <a:ea typeface="+mn-ea"/>
                <a:cs typeface="+mn-cs"/>
              </a:rPr>
              <a:t>CUSTOMER</a:t>
            </a:r>
          </a:p>
        </p:txBody>
      </p:sp>
      <p:sp>
        <p:nvSpPr>
          <p:cNvPr id="34" name="CuadroTexto 33">
            <a:extLst>
              <a:ext uri="{FF2B5EF4-FFF2-40B4-BE49-F238E27FC236}">
                <a16:creationId xmlns:a16="http://schemas.microsoft.com/office/drawing/2014/main" id="{37554725-EC11-F7DF-3BA2-C9D8DBCF5362}"/>
              </a:ext>
            </a:extLst>
          </p:cNvPr>
          <p:cNvSpPr txBox="1"/>
          <p:nvPr/>
        </p:nvSpPr>
        <p:spPr>
          <a:xfrm>
            <a:off x="8335704" y="2781427"/>
            <a:ext cx="3484821" cy="990170"/>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just" fontAlgn="auto">
              <a:lnSpc>
                <a:spcPct val="100000"/>
              </a:lnSpc>
              <a:spcBef>
                <a:spcPts val="0"/>
              </a:spcBef>
              <a:spcAft>
                <a:spcPts val="0"/>
              </a:spcAft>
              <a:buClrTx/>
              <a:buSzTx/>
              <a:buFontTx/>
              <a:buNone/>
              <a:tabLst/>
              <a:defRPr kumimoji="0" sz="1000" b="1" i="0" u="none" strike="noStrike" kern="0" cap="none" spc="0" normalizeH="0" baseline="0">
                <a:ln>
                  <a:noFill/>
                </a:ln>
                <a:solidFill>
                  <a:srgbClr val="454A51"/>
                </a:solidFill>
                <a:effectLst/>
                <a:uLnTx/>
                <a:uFillTx/>
                <a:latin typeface="Calibri" panose="020F0502020204030204"/>
              </a:defRPr>
            </a:lvl1pPr>
          </a:lstStyle>
          <a:p>
            <a:r>
              <a:rPr lang="es-CL"/>
              <a:t>En el modelo </a:t>
            </a:r>
            <a:r>
              <a:rPr lang="es-CL" err="1"/>
              <a:t>Ecommerce</a:t>
            </a:r>
            <a:r>
              <a:rPr lang="es-CL"/>
              <a:t> 1P (</a:t>
            </a:r>
            <a:r>
              <a:rPr lang="es-CL" err="1"/>
              <a:t>First-Party</a:t>
            </a:r>
            <a:r>
              <a:rPr lang="es-CL"/>
              <a:t>), el propietario del sitio web es quién vende los productos directamente a los clientes, es decir, la tienda de comercio electrónico posee el inventario y es responsable de los distintos procesos: adquisición de productos, fijación de precios, manejo de la logística y servicio al cliente.</a:t>
            </a:r>
          </a:p>
        </p:txBody>
      </p:sp>
      <p:sp>
        <p:nvSpPr>
          <p:cNvPr id="37" name="CuadroTexto 36">
            <a:extLst>
              <a:ext uri="{FF2B5EF4-FFF2-40B4-BE49-F238E27FC236}">
                <a16:creationId xmlns:a16="http://schemas.microsoft.com/office/drawing/2014/main" id="{47FB481A-0F22-3280-CE5D-CC2D54573829}"/>
              </a:ext>
            </a:extLst>
          </p:cNvPr>
          <p:cNvSpPr txBox="1"/>
          <p:nvPr/>
        </p:nvSpPr>
        <p:spPr>
          <a:xfrm>
            <a:off x="4258005" y="4996848"/>
            <a:ext cx="3484821" cy="717023"/>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Luego de ejecutada la venta proceden una serie de procesos de </a:t>
            </a:r>
            <a:r>
              <a:rPr lang="es-CL" sz="1000" err="1"/>
              <a:t>Backoffice</a:t>
            </a:r>
            <a:r>
              <a:rPr lang="es-CL" sz="1000"/>
              <a:t> necesarios para mantener la operación del </a:t>
            </a:r>
            <a:r>
              <a:rPr lang="es-CL" sz="1000" err="1"/>
              <a:t>retail</a:t>
            </a:r>
            <a:r>
              <a:rPr lang="es-CL" sz="1000"/>
              <a:t>, como lo son el procesamiento contable de la venta y  la actualización del inventario. </a:t>
            </a:r>
            <a:endParaRPr lang="es-CL" sz="2400"/>
          </a:p>
        </p:txBody>
      </p:sp>
      <p:sp>
        <p:nvSpPr>
          <p:cNvPr id="38" name="CuadroTexto 37">
            <a:extLst>
              <a:ext uri="{FF2B5EF4-FFF2-40B4-BE49-F238E27FC236}">
                <a16:creationId xmlns:a16="http://schemas.microsoft.com/office/drawing/2014/main" id="{B14F6CAE-A3F6-03BA-688A-E64F8FFAFF99}"/>
              </a:ext>
            </a:extLst>
          </p:cNvPr>
          <p:cNvSpPr txBox="1"/>
          <p:nvPr/>
        </p:nvSpPr>
        <p:spPr>
          <a:xfrm>
            <a:off x="4233595" y="5819998"/>
            <a:ext cx="3484821" cy="717023"/>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Asimismo, de forma opcional también pueden activarse procesos logísticos como el despacho, seguimiento y reposición de mercadería, o de post-venta como la gestión de devoluciones, cancelaciones, garantías, soporte, etc.</a:t>
            </a:r>
            <a:endParaRPr lang="es-CL" sz="2400"/>
          </a:p>
        </p:txBody>
      </p:sp>
      <p:sp>
        <p:nvSpPr>
          <p:cNvPr id="40" name="CuadroTexto 39">
            <a:extLst>
              <a:ext uri="{FF2B5EF4-FFF2-40B4-BE49-F238E27FC236}">
                <a16:creationId xmlns:a16="http://schemas.microsoft.com/office/drawing/2014/main" id="{D4DC587A-C983-8908-7F95-D864B85E5307}"/>
              </a:ext>
            </a:extLst>
          </p:cNvPr>
          <p:cNvSpPr txBox="1"/>
          <p:nvPr/>
        </p:nvSpPr>
        <p:spPr>
          <a:xfrm>
            <a:off x="377016" y="1446225"/>
            <a:ext cx="1789573" cy="237042"/>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 ¿Qué es el negocio del </a:t>
            </a:r>
            <a:r>
              <a:rPr lang="es-CL" sz="1000" err="1"/>
              <a:t>Retail</a:t>
            </a:r>
            <a:r>
              <a:rPr lang="es-CL" sz="1000"/>
              <a:t>?</a:t>
            </a:r>
          </a:p>
        </p:txBody>
      </p:sp>
      <p:sp>
        <p:nvSpPr>
          <p:cNvPr id="2" name="CuadroTexto 1">
            <a:extLst>
              <a:ext uri="{FF2B5EF4-FFF2-40B4-BE49-F238E27FC236}">
                <a16:creationId xmlns:a16="http://schemas.microsoft.com/office/drawing/2014/main" id="{95F53759-4B94-BE35-AF5E-E2B6C20A9CC8}"/>
              </a:ext>
            </a:extLst>
          </p:cNvPr>
          <p:cNvSpPr txBox="1"/>
          <p:nvPr/>
        </p:nvSpPr>
        <p:spPr>
          <a:xfrm>
            <a:off x="239776" y="3879624"/>
            <a:ext cx="1789573" cy="237042"/>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el Proceso 1P…</a:t>
            </a:r>
          </a:p>
        </p:txBody>
      </p:sp>
    </p:spTree>
    <p:extLst>
      <p:ext uri="{BB962C8B-B14F-4D97-AF65-F5344CB8AC3E}">
        <p14:creationId xmlns:p14="http://schemas.microsoft.com/office/powerpoint/2010/main" val="3731444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500"/>
                                        <p:tgtEl>
                                          <p:spTgt spid="40"/>
                                        </p:tgtEl>
                                      </p:cBhvr>
                                    </p:animEffect>
                                    <p:set>
                                      <p:cBhvr>
                                        <p:cTn id="18" dur="1" fill="hold">
                                          <p:stCondLst>
                                            <p:cond delay="499"/>
                                          </p:stCondLst>
                                        </p:cTn>
                                        <p:tgtEl>
                                          <p:spTgt spid="40"/>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grpId="1" nodeType="clickEffect">
                                  <p:stCondLst>
                                    <p:cond delay="0"/>
                                  </p:stCondLst>
                                  <p:childTnLst>
                                    <p:animEffect transition="out" filter="fade">
                                      <p:cBhvr>
                                        <p:cTn id="36" dur="500"/>
                                        <p:tgtEl>
                                          <p:spTgt spid="20"/>
                                        </p:tgtEl>
                                      </p:cBhvr>
                                    </p:animEffect>
                                    <p:set>
                                      <p:cBhvr>
                                        <p:cTn id="37" dur="1" fill="hold">
                                          <p:stCondLst>
                                            <p:cond delay="499"/>
                                          </p:stCondLst>
                                        </p:cTn>
                                        <p:tgtEl>
                                          <p:spTgt spid="20"/>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fade">
                                      <p:cBhvr>
                                        <p:cTn id="45" dur="500"/>
                                        <p:tgtEl>
                                          <p:spTgt spid="22"/>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4"/>
                                        </p:tgtEl>
                                        <p:attrNameLst>
                                          <p:attrName>style.visibility</p:attrName>
                                        </p:attrNameLst>
                                      </p:cBhvr>
                                      <p:to>
                                        <p:strVal val="visible"/>
                                      </p:to>
                                    </p:set>
                                    <p:animEffect transition="in" filter="fade">
                                      <p:cBhvr>
                                        <p:cTn id="48" dur="500"/>
                                        <p:tgtEl>
                                          <p:spTgt spid="34"/>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xit" presetSubtype="0" fill="hold" grpId="1" nodeType="clickEffect">
                                  <p:stCondLst>
                                    <p:cond delay="0"/>
                                  </p:stCondLst>
                                  <p:childTnLst>
                                    <p:animEffect transition="out" filter="fade">
                                      <p:cBhvr>
                                        <p:cTn id="52" dur="500"/>
                                        <p:tgtEl>
                                          <p:spTgt spid="34"/>
                                        </p:tgtEl>
                                      </p:cBhvr>
                                    </p:animEffect>
                                    <p:set>
                                      <p:cBhvr>
                                        <p:cTn id="53" dur="1" fill="hold">
                                          <p:stCondLst>
                                            <p:cond delay="499"/>
                                          </p:stCondLst>
                                        </p:cTn>
                                        <p:tgtEl>
                                          <p:spTgt spid="34"/>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29"/>
                                        </p:tgtEl>
                                        <p:attrNameLst>
                                          <p:attrName>style.visibility</p:attrName>
                                        </p:attrNameLst>
                                      </p:cBhvr>
                                      <p:to>
                                        <p:strVal val="visible"/>
                                      </p:to>
                                    </p:set>
                                    <p:animEffect transition="in" filter="fade">
                                      <p:cBhvr>
                                        <p:cTn id="58" dur="500"/>
                                        <p:tgtEl>
                                          <p:spTgt spid="29"/>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2"/>
                                        </p:tgtEl>
                                        <p:attrNameLst>
                                          <p:attrName>style.visibility</p:attrName>
                                        </p:attrNameLst>
                                      </p:cBhvr>
                                      <p:to>
                                        <p:strVal val="visible"/>
                                      </p:to>
                                    </p:set>
                                    <p:animEffect transition="in" filter="fade">
                                      <p:cBhvr>
                                        <p:cTn id="61" dur="500"/>
                                        <p:tgtEl>
                                          <p:spTgt spid="32"/>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12"/>
                                        </p:tgtEl>
                                        <p:attrNameLst>
                                          <p:attrName>style.visibility</p:attrName>
                                        </p:attrNameLst>
                                      </p:cBhvr>
                                      <p:to>
                                        <p:strVal val="visible"/>
                                      </p:to>
                                    </p:set>
                                    <p:animEffect transition="in" filter="fade">
                                      <p:cBhvr>
                                        <p:cTn id="69" dur="500"/>
                                        <p:tgtEl>
                                          <p:spTgt spid="12"/>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fade">
                                      <p:cBhvr>
                                        <p:cTn id="72" dur="500"/>
                                        <p:tgtEl>
                                          <p:spTgt spid="30"/>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3"/>
                                        </p:tgtEl>
                                        <p:attrNameLst>
                                          <p:attrName>style.visibility</p:attrName>
                                        </p:attrNameLst>
                                      </p:cBhvr>
                                      <p:to>
                                        <p:strVal val="visible"/>
                                      </p:to>
                                    </p:set>
                                    <p:animEffect transition="in" filter="fade">
                                      <p:cBhvr>
                                        <p:cTn id="75" dur="500"/>
                                        <p:tgtEl>
                                          <p:spTgt spid="23"/>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xit" presetSubtype="0" fill="hold" grpId="1" nodeType="clickEffect">
                                  <p:stCondLst>
                                    <p:cond delay="0"/>
                                  </p:stCondLst>
                                  <p:childTnLst>
                                    <p:animEffect transition="out" filter="fade">
                                      <p:cBhvr>
                                        <p:cTn id="79" dur="500"/>
                                        <p:tgtEl>
                                          <p:spTgt spid="23"/>
                                        </p:tgtEl>
                                      </p:cBhvr>
                                    </p:animEffect>
                                    <p:set>
                                      <p:cBhvr>
                                        <p:cTn id="80" dur="1" fill="hold">
                                          <p:stCondLst>
                                            <p:cond delay="499"/>
                                          </p:stCondLst>
                                        </p:cTn>
                                        <p:tgtEl>
                                          <p:spTgt spid="23"/>
                                        </p:tgtEl>
                                        <p:attrNameLst>
                                          <p:attrName>style.visibility</p:attrName>
                                        </p:attrNameLst>
                                      </p:cBhvr>
                                      <p:to>
                                        <p:strVal val="hidden"/>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10"/>
                                        </p:tgtEl>
                                        <p:attrNameLst>
                                          <p:attrName>style.visibility</p:attrName>
                                        </p:attrNameLst>
                                      </p:cBhvr>
                                      <p:to>
                                        <p:strVal val="visible"/>
                                      </p:to>
                                    </p:set>
                                    <p:animEffect transition="in" filter="fade">
                                      <p:cBhvr>
                                        <p:cTn id="85" dur="500"/>
                                        <p:tgtEl>
                                          <p:spTgt spid="10"/>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31"/>
                                        </p:tgtEl>
                                        <p:attrNameLst>
                                          <p:attrName>style.visibility</p:attrName>
                                        </p:attrNameLst>
                                      </p:cBhvr>
                                      <p:to>
                                        <p:strVal val="visible"/>
                                      </p:to>
                                    </p:set>
                                    <p:animEffect transition="in" filter="fade">
                                      <p:cBhvr>
                                        <p:cTn id="88" dur="500"/>
                                        <p:tgtEl>
                                          <p:spTgt spid="31"/>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9"/>
                                        </p:tgtEl>
                                        <p:attrNameLst>
                                          <p:attrName>style.visibility</p:attrName>
                                        </p:attrNameLst>
                                      </p:cBhvr>
                                      <p:to>
                                        <p:strVal val="visible"/>
                                      </p:to>
                                    </p:set>
                                    <p:animEffect transition="in" filter="fade">
                                      <p:cBhvr>
                                        <p:cTn id="91" dur="500"/>
                                        <p:tgtEl>
                                          <p:spTgt spid="9"/>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xit" presetSubtype="0" fill="hold" grpId="1" nodeType="clickEffect">
                                  <p:stCondLst>
                                    <p:cond delay="0"/>
                                  </p:stCondLst>
                                  <p:childTnLst>
                                    <p:animEffect transition="out" filter="fade">
                                      <p:cBhvr>
                                        <p:cTn id="95" dur="500"/>
                                        <p:tgtEl>
                                          <p:spTgt spid="9"/>
                                        </p:tgtEl>
                                      </p:cBhvr>
                                    </p:animEffect>
                                    <p:set>
                                      <p:cBhvr>
                                        <p:cTn id="96" dur="1" fill="hold">
                                          <p:stCondLst>
                                            <p:cond delay="499"/>
                                          </p:stCondLst>
                                        </p:cTn>
                                        <p:tgtEl>
                                          <p:spTgt spid="9"/>
                                        </p:tgtEl>
                                        <p:attrNameLst>
                                          <p:attrName>style.visibility</p:attrName>
                                        </p:attrNameLst>
                                      </p:cBhvr>
                                      <p:to>
                                        <p:strVal val="hidden"/>
                                      </p:to>
                                    </p:se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13"/>
                                        </p:tgtEl>
                                        <p:attrNameLst>
                                          <p:attrName>style.visibility</p:attrName>
                                        </p:attrNameLst>
                                      </p:cBhvr>
                                      <p:to>
                                        <p:strVal val="visible"/>
                                      </p:to>
                                    </p:set>
                                    <p:animEffect transition="in" filter="fade">
                                      <p:cBhvr>
                                        <p:cTn id="101" dur="500"/>
                                        <p:tgtEl>
                                          <p:spTgt spid="13"/>
                                        </p:tgtEl>
                                      </p:cBhvr>
                                    </p:animEffect>
                                  </p:childTnLst>
                                </p:cTn>
                              </p:par>
                              <p:par>
                                <p:cTn id="102" presetID="10" presetClass="entr" presetSubtype="0" fill="hold" grpId="1" nodeType="withEffect">
                                  <p:stCondLst>
                                    <p:cond delay="0"/>
                                  </p:stCondLst>
                                  <p:childTnLst>
                                    <p:set>
                                      <p:cBhvr>
                                        <p:cTn id="103" dur="1" fill="hold">
                                          <p:stCondLst>
                                            <p:cond delay="0"/>
                                          </p:stCondLst>
                                        </p:cTn>
                                        <p:tgtEl>
                                          <p:spTgt spid="31"/>
                                        </p:tgtEl>
                                        <p:attrNameLst>
                                          <p:attrName>style.visibility</p:attrName>
                                        </p:attrNameLst>
                                      </p:cBhvr>
                                      <p:to>
                                        <p:strVal val="visible"/>
                                      </p:to>
                                    </p:set>
                                    <p:animEffect transition="in" filter="fade">
                                      <p:cBhvr>
                                        <p:cTn id="104" dur="500"/>
                                        <p:tgtEl>
                                          <p:spTgt spid="31"/>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35"/>
                                        </p:tgtEl>
                                        <p:attrNameLst>
                                          <p:attrName>style.visibility</p:attrName>
                                        </p:attrNameLst>
                                      </p:cBhvr>
                                      <p:to>
                                        <p:strVal val="visible"/>
                                      </p:to>
                                    </p:set>
                                    <p:animEffect transition="in" filter="fade">
                                      <p:cBhvr>
                                        <p:cTn id="107" dur="500"/>
                                        <p:tgtEl>
                                          <p:spTgt spid="35"/>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xit" presetSubtype="0" fill="hold" grpId="1" nodeType="clickEffect">
                                  <p:stCondLst>
                                    <p:cond delay="0"/>
                                  </p:stCondLst>
                                  <p:childTnLst>
                                    <p:animEffect transition="out" filter="fade">
                                      <p:cBhvr>
                                        <p:cTn id="111" dur="500"/>
                                        <p:tgtEl>
                                          <p:spTgt spid="35"/>
                                        </p:tgtEl>
                                      </p:cBhvr>
                                    </p:animEffect>
                                    <p:set>
                                      <p:cBhvr>
                                        <p:cTn id="112" dur="1" fill="hold">
                                          <p:stCondLst>
                                            <p:cond delay="499"/>
                                          </p:stCondLst>
                                        </p:cTn>
                                        <p:tgtEl>
                                          <p:spTgt spid="35"/>
                                        </p:tgtEl>
                                        <p:attrNameLst>
                                          <p:attrName>style.visibility</p:attrName>
                                        </p:attrNameLst>
                                      </p:cBhvr>
                                      <p:to>
                                        <p:strVal val="hidden"/>
                                      </p:to>
                                    </p:se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18"/>
                                        </p:tgtEl>
                                        <p:attrNameLst>
                                          <p:attrName>style.visibility</p:attrName>
                                        </p:attrNameLst>
                                      </p:cBhvr>
                                      <p:to>
                                        <p:strVal val="visible"/>
                                      </p:to>
                                    </p:set>
                                    <p:animEffect transition="in" filter="fade">
                                      <p:cBhvr>
                                        <p:cTn id="117" dur="500"/>
                                        <p:tgtEl>
                                          <p:spTgt spid="18"/>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33"/>
                                        </p:tgtEl>
                                        <p:attrNameLst>
                                          <p:attrName>style.visibility</p:attrName>
                                        </p:attrNameLst>
                                      </p:cBhvr>
                                      <p:to>
                                        <p:strVal val="visible"/>
                                      </p:to>
                                    </p:set>
                                    <p:animEffect transition="in" filter="fade">
                                      <p:cBhvr>
                                        <p:cTn id="120" dur="500"/>
                                        <p:tgtEl>
                                          <p:spTgt spid="33"/>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36"/>
                                        </p:tgtEl>
                                        <p:attrNameLst>
                                          <p:attrName>style.visibility</p:attrName>
                                        </p:attrNameLst>
                                      </p:cBhvr>
                                      <p:to>
                                        <p:strVal val="visible"/>
                                      </p:to>
                                    </p:set>
                                    <p:animEffect transition="in" filter="fade">
                                      <p:cBhvr>
                                        <p:cTn id="123" dur="500"/>
                                        <p:tgtEl>
                                          <p:spTgt spid="36"/>
                                        </p:tgtEl>
                                      </p:cBhvr>
                                    </p:animEffect>
                                  </p:childTnLst>
                                </p:cTn>
                              </p:par>
                            </p:childTnLst>
                          </p:cTn>
                        </p:par>
                        <p:par>
                          <p:cTn id="124" fill="hold">
                            <p:stCondLst>
                              <p:cond delay="500"/>
                            </p:stCondLst>
                            <p:childTnLst>
                              <p:par>
                                <p:cTn id="125" presetID="10" presetClass="entr" presetSubtype="0" fill="hold" grpId="0" nodeType="afterEffect">
                                  <p:stCondLst>
                                    <p:cond delay="0"/>
                                  </p:stCondLst>
                                  <p:childTnLst>
                                    <p:set>
                                      <p:cBhvr>
                                        <p:cTn id="126" dur="1" fill="hold">
                                          <p:stCondLst>
                                            <p:cond delay="0"/>
                                          </p:stCondLst>
                                        </p:cTn>
                                        <p:tgtEl>
                                          <p:spTgt spid="37"/>
                                        </p:tgtEl>
                                        <p:attrNameLst>
                                          <p:attrName>style.visibility</p:attrName>
                                        </p:attrNameLst>
                                      </p:cBhvr>
                                      <p:to>
                                        <p:strVal val="visible"/>
                                      </p:to>
                                    </p:set>
                                    <p:animEffect transition="in" filter="fade">
                                      <p:cBhvr>
                                        <p:cTn id="127" dur="500"/>
                                        <p:tgtEl>
                                          <p:spTgt spid="37"/>
                                        </p:tgtEl>
                                      </p:cBhvr>
                                    </p:animEffect>
                                  </p:childTnLst>
                                </p:cTn>
                              </p:par>
                            </p:childTnLst>
                          </p:cTn>
                        </p:par>
                        <p:par>
                          <p:cTn id="128" fill="hold">
                            <p:stCondLst>
                              <p:cond delay="1000"/>
                            </p:stCondLst>
                            <p:childTnLst>
                              <p:par>
                                <p:cTn id="129" presetID="10" presetClass="entr" presetSubtype="0" fill="hold" grpId="0" nodeType="afterEffect">
                                  <p:stCondLst>
                                    <p:cond delay="0"/>
                                  </p:stCondLst>
                                  <p:childTnLst>
                                    <p:set>
                                      <p:cBhvr>
                                        <p:cTn id="130" dur="1" fill="hold">
                                          <p:stCondLst>
                                            <p:cond delay="0"/>
                                          </p:stCondLst>
                                        </p:cTn>
                                        <p:tgtEl>
                                          <p:spTgt spid="38"/>
                                        </p:tgtEl>
                                        <p:attrNameLst>
                                          <p:attrName>style.visibility</p:attrName>
                                        </p:attrNameLst>
                                      </p:cBhvr>
                                      <p:to>
                                        <p:strVal val="visible"/>
                                      </p:to>
                                    </p:set>
                                    <p:animEffect transition="in" filter="fade">
                                      <p:cBhvr>
                                        <p:cTn id="131" dur="500"/>
                                        <p:tgtEl>
                                          <p:spTgt spid="38"/>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xit" presetSubtype="0" fill="hold" grpId="1" nodeType="clickEffect">
                                  <p:stCondLst>
                                    <p:cond delay="0"/>
                                  </p:stCondLst>
                                  <p:childTnLst>
                                    <p:animEffect transition="out" filter="fade">
                                      <p:cBhvr>
                                        <p:cTn id="135" dur="500"/>
                                        <p:tgtEl>
                                          <p:spTgt spid="36"/>
                                        </p:tgtEl>
                                      </p:cBhvr>
                                    </p:animEffect>
                                    <p:set>
                                      <p:cBhvr>
                                        <p:cTn id="136" dur="1" fill="hold">
                                          <p:stCondLst>
                                            <p:cond delay="499"/>
                                          </p:stCondLst>
                                        </p:cTn>
                                        <p:tgtEl>
                                          <p:spTgt spid="36"/>
                                        </p:tgtEl>
                                        <p:attrNameLst>
                                          <p:attrName>style.visibility</p:attrName>
                                        </p:attrNameLst>
                                      </p:cBhvr>
                                      <p:to>
                                        <p:strVal val="hidden"/>
                                      </p:to>
                                    </p:set>
                                  </p:childTnLst>
                                </p:cTn>
                              </p:par>
                              <p:par>
                                <p:cTn id="137" presetID="10" presetClass="exit" presetSubtype="0" fill="hold" grpId="1" nodeType="withEffect">
                                  <p:stCondLst>
                                    <p:cond delay="0"/>
                                  </p:stCondLst>
                                  <p:childTnLst>
                                    <p:animEffect transition="out" filter="fade">
                                      <p:cBhvr>
                                        <p:cTn id="138" dur="500"/>
                                        <p:tgtEl>
                                          <p:spTgt spid="37"/>
                                        </p:tgtEl>
                                      </p:cBhvr>
                                    </p:animEffect>
                                    <p:set>
                                      <p:cBhvr>
                                        <p:cTn id="139" dur="1" fill="hold">
                                          <p:stCondLst>
                                            <p:cond delay="499"/>
                                          </p:stCondLst>
                                        </p:cTn>
                                        <p:tgtEl>
                                          <p:spTgt spid="37"/>
                                        </p:tgtEl>
                                        <p:attrNameLst>
                                          <p:attrName>style.visibility</p:attrName>
                                        </p:attrNameLst>
                                      </p:cBhvr>
                                      <p:to>
                                        <p:strVal val="hidden"/>
                                      </p:to>
                                    </p:set>
                                  </p:childTnLst>
                                </p:cTn>
                              </p:par>
                              <p:par>
                                <p:cTn id="140" presetID="10" presetClass="exit" presetSubtype="0" fill="hold" grpId="1" nodeType="withEffect">
                                  <p:stCondLst>
                                    <p:cond delay="0"/>
                                  </p:stCondLst>
                                  <p:childTnLst>
                                    <p:animEffect transition="out" filter="fade">
                                      <p:cBhvr>
                                        <p:cTn id="141" dur="500"/>
                                        <p:tgtEl>
                                          <p:spTgt spid="38"/>
                                        </p:tgtEl>
                                      </p:cBhvr>
                                    </p:animEffect>
                                    <p:set>
                                      <p:cBhvr>
                                        <p:cTn id="142" dur="1" fill="hold">
                                          <p:stCondLst>
                                            <p:cond delay="499"/>
                                          </p:stCondLst>
                                        </p:cTn>
                                        <p:tgtEl>
                                          <p:spTgt spid="38"/>
                                        </p:tgtEl>
                                        <p:attrNameLst>
                                          <p:attrName>style.visibility</p:attrName>
                                        </p:attrNameLst>
                                      </p:cBhvr>
                                      <p:to>
                                        <p:strVal val="hidden"/>
                                      </p:to>
                                    </p:set>
                                  </p:childTnLst>
                                </p:cTn>
                              </p:par>
                              <p:par>
                                <p:cTn id="143" presetID="10" presetClass="exit" presetSubtype="0" fill="hold" grpId="1" nodeType="withEffect">
                                  <p:stCondLst>
                                    <p:cond delay="0"/>
                                  </p:stCondLst>
                                  <p:childTnLst>
                                    <p:animEffect transition="out" filter="fade">
                                      <p:cBhvr>
                                        <p:cTn id="144" dur="500"/>
                                        <p:tgtEl>
                                          <p:spTgt spid="2"/>
                                        </p:tgtEl>
                                      </p:cBhvr>
                                    </p:animEffect>
                                    <p:set>
                                      <p:cBhvr>
                                        <p:cTn id="145"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6" grpId="1" animBg="1"/>
      <p:bldP spid="35" grpId="0" animBg="1"/>
      <p:bldP spid="35" grpId="1" animBg="1"/>
      <p:bldP spid="23" grpId="0" animBg="1"/>
      <p:bldP spid="23" grpId="1" animBg="1"/>
      <p:bldP spid="9" grpId="0" animBg="1"/>
      <p:bldP spid="9" grpId="1" animBg="1"/>
      <p:bldP spid="20" grpId="0" animBg="1"/>
      <p:bldP spid="20" grpId="1" animBg="1"/>
      <p:bldP spid="10" grpId="0" animBg="1"/>
      <p:bldP spid="12" grpId="0" animBg="1"/>
      <p:bldP spid="13" grpId="0" animBg="1"/>
      <p:bldP spid="18" grpId="0" animBg="1"/>
      <p:bldP spid="21" grpId="0" animBg="1"/>
      <p:bldP spid="22" grpId="0" animBg="1"/>
      <p:bldP spid="24" grpId="0" animBg="1"/>
      <p:bldP spid="25" grpId="0" animBg="1"/>
      <p:bldP spid="26" grpId="0" animBg="1"/>
      <p:bldP spid="27" grpId="0" animBg="1"/>
      <p:bldP spid="28" grpId="0" animBg="1"/>
      <p:bldP spid="29" grpId="0" animBg="1"/>
      <p:bldP spid="30" grpId="0" animBg="1"/>
      <p:bldP spid="31" grpId="0" animBg="1"/>
      <p:bldP spid="31" grpId="1" animBg="1"/>
      <p:bldP spid="32" grpId="0" animBg="1"/>
      <p:bldP spid="33" grpId="0" animBg="1"/>
      <p:bldP spid="34" grpId="0" animBg="1"/>
      <p:bldP spid="34" grpId="1" animBg="1"/>
      <p:bldP spid="37" grpId="0" animBg="1"/>
      <p:bldP spid="37" grpId="1" animBg="1"/>
      <p:bldP spid="38" grpId="0" animBg="1"/>
      <p:bldP spid="38" grpId="1" animBg="1"/>
      <p:bldP spid="40" grpId="0" animBg="1"/>
      <p:bldP spid="40" grpId="1" animBg="1"/>
      <p:bldP spid="2" grpId="0" animBg="1"/>
      <p:bldP spid="2"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36" name="CuadroTexto 17535">
            <a:extLst>
              <a:ext uri="{FF2B5EF4-FFF2-40B4-BE49-F238E27FC236}">
                <a16:creationId xmlns:a16="http://schemas.microsoft.com/office/drawing/2014/main" id="{8EBA02CA-05F3-9C69-59D4-C0720138ED14}"/>
              </a:ext>
            </a:extLst>
          </p:cNvPr>
          <p:cNvSpPr txBox="1"/>
          <p:nvPr/>
        </p:nvSpPr>
        <p:spPr>
          <a:xfrm>
            <a:off x="449970" y="3153233"/>
            <a:ext cx="3938339" cy="38761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Como se mencionó anteriormente, en el e-</a:t>
            </a:r>
            <a:r>
              <a:rPr lang="es-CL" sz="1000" err="1"/>
              <a:t>commerce</a:t>
            </a:r>
            <a:r>
              <a:rPr lang="es-CL" sz="1000"/>
              <a:t> se ofrece el catálogo de productos y servicios disponibles para la venta.</a:t>
            </a: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3"/>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1" name="Rectángulo redondeado 17540">
            <a:extLst>
              <a:ext uri="{FF2B5EF4-FFF2-40B4-BE49-F238E27FC236}">
                <a16:creationId xmlns:a16="http://schemas.microsoft.com/office/drawing/2014/main" id="{274B274D-BEB8-C0B4-A1A4-26C9530D0DFB}"/>
              </a:ext>
            </a:extLst>
          </p:cNvPr>
          <p:cNvSpPr/>
          <p:nvPr/>
        </p:nvSpPr>
        <p:spPr>
          <a:xfrm>
            <a:off x="2626788" y="5285277"/>
            <a:ext cx="1188000" cy="144000"/>
          </a:xfrm>
          <a:prstGeom prst="roundRect">
            <a:avLst/>
          </a:prstGeom>
          <a:gradFill>
            <a:gsLst>
              <a:gs pos="19000">
                <a:srgbClr val="E25D6B">
                  <a:alpha val="50000"/>
                </a:srgbClr>
              </a:gs>
              <a:gs pos="57000">
                <a:srgbClr val="5E6B78">
                  <a:alpha val="50000"/>
                </a:srgbClr>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INVOICING</a:t>
            </a:r>
          </a:p>
        </p:txBody>
      </p:sp>
      <p:cxnSp>
        <p:nvCxnSpPr>
          <p:cNvPr id="17542" name="Conector angular 17541">
            <a:extLst>
              <a:ext uri="{FF2B5EF4-FFF2-40B4-BE49-F238E27FC236}">
                <a16:creationId xmlns:a16="http://schemas.microsoft.com/office/drawing/2014/main" id="{308E4177-4AB9-ACB7-476C-A8A718CB6F2F}"/>
              </a:ext>
            </a:extLst>
          </p:cNvPr>
          <p:cNvCxnSpPr>
            <a:cxnSpLocks/>
            <a:endCxn id="17541" idx="3"/>
          </p:cNvCxnSpPr>
          <p:nvPr/>
        </p:nvCxnSpPr>
        <p:spPr>
          <a:xfrm rot="5400000">
            <a:off x="4031399" y="4624407"/>
            <a:ext cx="516259" cy="949480"/>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7" name="Conector angular 6">
            <a:extLst>
              <a:ext uri="{FF2B5EF4-FFF2-40B4-BE49-F238E27FC236}">
                <a16:creationId xmlns:a16="http://schemas.microsoft.com/office/drawing/2014/main" id="{5FFFD83E-01E1-F20D-C808-CFD456EE2ECB}"/>
              </a:ext>
            </a:extLst>
          </p:cNvPr>
          <p:cNvCxnSpPr>
            <a:cxnSpLocks/>
          </p:cNvCxnSpPr>
          <p:nvPr/>
        </p:nvCxnSpPr>
        <p:spPr>
          <a:xfrm rot="16200000" flipH="1">
            <a:off x="7147179" y="2458107"/>
            <a:ext cx="515381" cy="5281202"/>
          </a:xfrm>
          <a:prstGeom prst="bentConnector2">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sp>
        <p:nvSpPr>
          <p:cNvPr id="17543" name="Rectángulo redondeado 17542">
            <a:extLst>
              <a:ext uri="{FF2B5EF4-FFF2-40B4-BE49-F238E27FC236}">
                <a16:creationId xmlns:a16="http://schemas.microsoft.com/office/drawing/2014/main" id="{E644E732-729E-BD37-FF62-6AC1D85453B3}"/>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cxnSp>
        <p:nvCxnSpPr>
          <p:cNvPr id="17538" name="Conector recto de flecha 17537">
            <a:extLst>
              <a:ext uri="{FF2B5EF4-FFF2-40B4-BE49-F238E27FC236}">
                <a16:creationId xmlns:a16="http://schemas.microsoft.com/office/drawing/2014/main" id="{D456BAAB-AFEF-A960-9078-9DDF5B797539}"/>
              </a:ext>
            </a:extLst>
          </p:cNvPr>
          <p:cNvCxnSpPr>
            <a:cxnSpLocks/>
          </p:cNvCxnSpPr>
          <p:nvPr/>
        </p:nvCxnSpPr>
        <p:spPr>
          <a:xfrm flipH="1">
            <a:off x="6446520" y="4064497"/>
            <a:ext cx="628187"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39" name="Conector angular 17538">
            <a:extLst>
              <a:ext uri="{FF2B5EF4-FFF2-40B4-BE49-F238E27FC236}">
                <a16:creationId xmlns:a16="http://schemas.microsoft.com/office/drawing/2014/main" id="{8AED0384-159C-02BE-D410-64540A623561}"/>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alpha val="50000"/>
              </a:schemeClr>
            </a:solidFill>
            <a:tailEnd type="none"/>
          </a:ln>
        </p:spPr>
        <p:style>
          <a:lnRef idx="2">
            <a:schemeClr val="accent1"/>
          </a:lnRef>
          <a:fillRef idx="0">
            <a:schemeClr val="accent1"/>
          </a:fillRef>
          <a:effectRef idx="1">
            <a:schemeClr val="accent1"/>
          </a:effectRef>
          <a:fontRef idx="minor">
            <a:schemeClr val="tx1"/>
          </a:fontRef>
        </p:style>
      </p:cxnSp>
      <p:sp>
        <p:nvSpPr>
          <p:cNvPr id="18" name="Rectángulo redondeado 17">
            <a:extLst>
              <a:ext uri="{FF2B5EF4-FFF2-40B4-BE49-F238E27FC236}">
                <a16:creationId xmlns:a16="http://schemas.microsoft.com/office/drawing/2014/main" id="{0BD3603E-CF8C-A01B-80D8-7FB4B6C9C72B}"/>
              </a:ext>
            </a:extLst>
          </p:cNvPr>
          <p:cNvSpPr/>
          <p:nvPr/>
        </p:nvSpPr>
        <p:spPr>
          <a:xfrm>
            <a:off x="7136101" y="4673515"/>
            <a:ext cx="1097279" cy="335003"/>
          </a:xfrm>
          <a:prstGeom prst="roundRect">
            <a:avLst>
              <a:gd name="adj" fmla="val 11208"/>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PROMISE &amp; AVAILABILITY</a:t>
            </a:r>
          </a:p>
        </p:txBody>
      </p:sp>
      <p:cxnSp>
        <p:nvCxnSpPr>
          <p:cNvPr id="17544" name="Conector recto de flecha 17543">
            <a:extLst>
              <a:ext uri="{FF2B5EF4-FFF2-40B4-BE49-F238E27FC236}">
                <a16:creationId xmlns:a16="http://schemas.microsoft.com/office/drawing/2014/main" id="{C06E5F8C-D8FD-A6F4-6A9B-1DF84534EDBB}"/>
              </a:ext>
            </a:extLst>
          </p:cNvPr>
          <p:cNvCxnSpPr>
            <a:cxnSpLocks/>
            <a:endCxn id="18" idx="1"/>
          </p:cNvCxnSpPr>
          <p:nvPr/>
        </p:nvCxnSpPr>
        <p:spPr>
          <a:xfrm flipV="1">
            <a:off x="6446520" y="4841017"/>
            <a:ext cx="689581" cy="1"/>
          </a:xfrm>
          <a:prstGeom prst="straightConnector1">
            <a:avLst/>
          </a:prstGeom>
          <a:ln>
            <a:solidFill>
              <a:schemeClr val="tx1">
                <a:lumMod val="50000"/>
                <a:lumOff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545" name="Conector recto de flecha 17544">
            <a:extLst>
              <a:ext uri="{FF2B5EF4-FFF2-40B4-BE49-F238E27FC236}">
                <a16:creationId xmlns:a16="http://schemas.microsoft.com/office/drawing/2014/main" id="{AA7E8B71-AD2E-DEAC-B735-F74EF885890C}"/>
              </a:ext>
            </a:extLst>
          </p:cNvPr>
          <p:cNvCxnSpPr>
            <a:cxnSpLocks/>
            <a:endCxn id="18" idx="3"/>
          </p:cNvCxnSpPr>
          <p:nvPr/>
        </p:nvCxnSpPr>
        <p:spPr>
          <a:xfrm flipH="1">
            <a:off x="8233380" y="4841017"/>
            <a:ext cx="1812090" cy="0"/>
          </a:xfrm>
          <a:prstGeom prst="straightConnector1">
            <a:avLst/>
          </a:prstGeom>
          <a:ln>
            <a:solidFill>
              <a:schemeClr val="tx1">
                <a:lumMod val="50000"/>
                <a:lumOff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7546" name="CuadroTexto 17545">
            <a:extLst>
              <a:ext uri="{FF2B5EF4-FFF2-40B4-BE49-F238E27FC236}">
                <a16:creationId xmlns:a16="http://schemas.microsoft.com/office/drawing/2014/main" id="{BA3CC8DF-C057-9B07-AB67-86D295289E0C}"/>
              </a:ext>
            </a:extLst>
          </p:cNvPr>
          <p:cNvSpPr txBox="1"/>
          <p:nvPr/>
        </p:nvSpPr>
        <p:spPr>
          <a:xfrm>
            <a:off x="449089" y="3623571"/>
            <a:ext cx="3938339" cy="38761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No todo el catálogo se encuentra publicado, esto responde a parámetros de disponibilidad física, comercial, geográfica, etc.</a:t>
            </a:r>
          </a:p>
        </p:txBody>
      </p:sp>
      <p:sp>
        <p:nvSpPr>
          <p:cNvPr id="17547" name="CuadroTexto 17546">
            <a:extLst>
              <a:ext uri="{FF2B5EF4-FFF2-40B4-BE49-F238E27FC236}">
                <a16:creationId xmlns:a16="http://schemas.microsoft.com/office/drawing/2014/main" id="{D82E2087-42D5-DCCD-1B33-061D7EF72752}"/>
              </a:ext>
            </a:extLst>
          </p:cNvPr>
          <p:cNvSpPr txBox="1"/>
          <p:nvPr/>
        </p:nvSpPr>
        <p:spPr>
          <a:xfrm>
            <a:off x="449970" y="5592404"/>
            <a:ext cx="3938339" cy="83926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disponibilidad de los productos seleccionados y colocados en el carrito son nuevamente </a:t>
            </a:r>
            <a:r>
              <a:rPr lang="es-CL" sz="1000" err="1"/>
              <a:t>checkeados</a:t>
            </a:r>
            <a:r>
              <a:rPr lang="es-CL" sz="1000"/>
              <a:t>, esto debido a que la compra no necesariamente es un proceso que el cliente realiza de principio a fin sin pausas. De esta forma se busca que siempre se le ofrezca al cliente “lo que realmente hay disponible” y evitar así problemas en la compra.</a:t>
            </a:r>
          </a:p>
        </p:txBody>
      </p:sp>
      <p:cxnSp>
        <p:nvCxnSpPr>
          <p:cNvPr id="34" name="Conector angular 33">
            <a:extLst>
              <a:ext uri="{FF2B5EF4-FFF2-40B4-BE49-F238E27FC236}">
                <a16:creationId xmlns:a16="http://schemas.microsoft.com/office/drawing/2014/main" id="{FC3DE2F4-8E30-9F05-34E4-A7042A13546E}"/>
              </a:ext>
            </a:extLst>
          </p:cNvPr>
          <p:cNvCxnSpPr>
            <a:cxnSpLocks/>
          </p:cNvCxnSpPr>
          <p:nvPr/>
        </p:nvCxnSpPr>
        <p:spPr>
          <a:xfrm rot="10800000">
            <a:off x="5139588" y="4502310"/>
            <a:ext cx="553745" cy="338709"/>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8" name="Rectángulo redondeado 17547">
            <a:extLst>
              <a:ext uri="{FF2B5EF4-FFF2-40B4-BE49-F238E27FC236}">
                <a16:creationId xmlns:a16="http://schemas.microsoft.com/office/drawing/2014/main" id="{F74E5519-D93A-2FD8-CEC4-729CFE0C4B20}"/>
              </a:ext>
            </a:extLst>
          </p:cNvPr>
          <p:cNvSpPr/>
          <p:nvPr/>
        </p:nvSpPr>
        <p:spPr>
          <a:xfrm>
            <a:off x="4465284" y="4636723"/>
            <a:ext cx="601696" cy="157941"/>
          </a:xfrm>
          <a:prstGeom prst="roundRect">
            <a:avLst/>
          </a:prstGeom>
          <a:solidFill>
            <a:srgbClr val="E25D6B">
              <a:alpha val="10000"/>
            </a:srgbClr>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Tree>
    <p:extLst>
      <p:ext uri="{BB962C8B-B14F-4D97-AF65-F5344CB8AC3E}">
        <p14:creationId xmlns:p14="http://schemas.microsoft.com/office/powerpoint/2010/main" val="2575396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36"/>
                                        </p:tgtEl>
                                        <p:attrNameLst>
                                          <p:attrName>style.visibility</p:attrName>
                                        </p:attrNameLst>
                                      </p:cBhvr>
                                      <p:to>
                                        <p:strVal val="visible"/>
                                      </p:to>
                                    </p:set>
                                    <p:animEffect transition="in" filter="fade">
                                      <p:cBhvr>
                                        <p:cTn id="7" dur="1000"/>
                                        <p:tgtEl>
                                          <p:spTgt spid="17536"/>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546"/>
                                        </p:tgtEl>
                                        <p:attrNameLst>
                                          <p:attrName>style.visibility</p:attrName>
                                        </p:attrNameLst>
                                      </p:cBhvr>
                                      <p:to>
                                        <p:strVal val="visible"/>
                                      </p:to>
                                    </p:set>
                                    <p:animEffect transition="in" filter="fade">
                                      <p:cBhvr>
                                        <p:cTn id="11" dur="1000"/>
                                        <p:tgtEl>
                                          <p:spTgt spid="17546"/>
                                        </p:tgtEl>
                                      </p:cBhvr>
                                    </p:animEffect>
                                  </p:childTnLst>
                                </p:cTn>
                              </p:par>
                            </p:childTnLst>
                          </p:cTn>
                        </p:par>
                        <p:par>
                          <p:cTn id="12" fill="hold">
                            <p:stCondLst>
                              <p:cond delay="2000"/>
                            </p:stCondLst>
                            <p:childTnLst>
                              <p:par>
                                <p:cTn id="13" presetID="22" presetClass="entr" presetSubtype="8" fill="hold" nodeType="afterEffect">
                                  <p:stCondLst>
                                    <p:cond delay="0"/>
                                  </p:stCondLst>
                                  <p:childTnLst>
                                    <p:set>
                                      <p:cBhvr>
                                        <p:cTn id="14" dur="1" fill="hold">
                                          <p:stCondLst>
                                            <p:cond delay="0"/>
                                          </p:stCondLst>
                                        </p:cTn>
                                        <p:tgtEl>
                                          <p:spTgt spid="17544"/>
                                        </p:tgtEl>
                                        <p:attrNameLst>
                                          <p:attrName>style.visibility</p:attrName>
                                        </p:attrNameLst>
                                      </p:cBhvr>
                                      <p:to>
                                        <p:strVal val="visible"/>
                                      </p:to>
                                    </p:set>
                                    <p:animEffect transition="in" filter="wipe(left)">
                                      <p:cBhvr>
                                        <p:cTn id="15" dur="1000"/>
                                        <p:tgtEl>
                                          <p:spTgt spid="17544"/>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1000"/>
                                        <p:tgtEl>
                                          <p:spTgt spid="18"/>
                                        </p:tgtEl>
                                      </p:cBhvr>
                                    </p:animEffect>
                                  </p:childTnLst>
                                </p:cTn>
                              </p:par>
                            </p:childTnLst>
                          </p:cTn>
                        </p:par>
                        <p:par>
                          <p:cTn id="20" fill="hold">
                            <p:stCondLst>
                              <p:cond delay="4000"/>
                            </p:stCondLst>
                            <p:childTnLst>
                              <p:par>
                                <p:cTn id="21" presetID="22" presetClass="entr" presetSubtype="8" fill="hold" nodeType="afterEffect">
                                  <p:stCondLst>
                                    <p:cond delay="0"/>
                                  </p:stCondLst>
                                  <p:childTnLst>
                                    <p:set>
                                      <p:cBhvr>
                                        <p:cTn id="22" dur="1" fill="hold">
                                          <p:stCondLst>
                                            <p:cond delay="0"/>
                                          </p:stCondLst>
                                        </p:cTn>
                                        <p:tgtEl>
                                          <p:spTgt spid="17545"/>
                                        </p:tgtEl>
                                        <p:attrNameLst>
                                          <p:attrName>style.visibility</p:attrName>
                                        </p:attrNameLst>
                                      </p:cBhvr>
                                      <p:to>
                                        <p:strVal val="visible"/>
                                      </p:to>
                                    </p:set>
                                    <p:animEffect transition="in" filter="wipe(left)">
                                      <p:cBhvr>
                                        <p:cTn id="23" dur="1000"/>
                                        <p:tgtEl>
                                          <p:spTgt spid="17545"/>
                                        </p:tgtEl>
                                      </p:cBhvr>
                                    </p:animEffect>
                                  </p:childTnLst>
                                </p:cTn>
                              </p:par>
                            </p:childTnLst>
                          </p:cTn>
                        </p:par>
                        <p:par>
                          <p:cTn id="24" fill="hold">
                            <p:stCondLst>
                              <p:cond delay="5000"/>
                            </p:stCondLst>
                            <p:childTnLst>
                              <p:par>
                                <p:cTn id="25" presetID="10" presetClass="entr" presetSubtype="0" fill="hold" grpId="0" nodeType="afterEffect">
                                  <p:stCondLst>
                                    <p:cond delay="0"/>
                                  </p:stCondLst>
                                  <p:childTnLst>
                                    <p:set>
                                      <p:cBhvr>
                                        <p:cTn id="26" dur="1" fill="hold">
                                          <p:stCondLst>
                                            <p:cond delay="0"/>
                                          </p:stCondLst>
                                        </p:cTn>
                                        <p:tgtEl>
                                          <p:spTgt spid="17547"/>
                                        </p:tgtEl>
                                        <p:attrNameLst>
                                          <p:attrName>style.visibility</p:attrName>
                                        </p:attrNameLst>
                                      </p:cBhvr>
                                      <p:to>
                                        <p:strVal val="visible"/>
                                      </p:to>
                                    </p:set>
                                    <p:animEffect transition="in" filter="fade">
                                      <p:cBhvr>
                                        <p:cTn id="27" dur="500"/>
                                        <p:tgtEl>
                                          <p:spTgt spid="1754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7536"/>
                                        </p:tgtEl>
                                      </p:cBhvr>
                                    </p:animEffect>
                                    <p:set>
                                      <p:cBhvr>
                                        <p:cTn id="32" dur="1" fill="hold">
                                          <p:stCondLst>
                                            <p:cond delay="499"/>
                                          </p:stCondLst>
                                        </p:cTn>
                                        <p:tgtEl>
                                          <p:spTgt spid="17536"/>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17546"/>
                                        </p:tgtEl>
                                      </p:cBhvr>
                                    </p:animEffect>
                                    <p:set>
                                      <p:cBhvr>
                                        <p:cTn id="35" dur="1" fill="hold">
                                          <p:stCondLst>
                                            <p:cond delay="499"/>
                                          </p:stCondLst>
                                        </p:cTn>
                                        <p:tgtEl>
                                          <p:spTgt spid="17546"/>
                                        </p:tgtEl>
                                        <p:attrNameLst>
                                          <p:attrName>style.visibility</p:attrName>
                                        </p:attrNameLst>
                                      </p:cBhvr>
                                      <p:to>
                                        <p:strVal val="hidden"/>
                                      </p:to>
                                    </p:set>
                                  </p:childTnLst>
                                </p:cTn>
                              </p:par>
                              <p:par>
                                <p:cTn id="36" presetID="10" presetClass="exit" presetSubtype="0" fill="hold" grpId="1" nodeType="withEffect">
                                  <p:stCondLst>
                                    <p:cond delay="0"/>
                                  </p:stCondLst>
                                  <p:childTnLst>
                                    <p:animEffect transition="out" filter="fade">
                                      <p:cBhvr>
                                        <p:cTn id="37" dur="500"/>
                                        <p:tgtEl>
                                          <p:spTgt spid="17547"/>
                                        </p:tgtEl>
                                      </p:cBhvr>
                                    </p:animEffect>
                                    <p:set>
                                      <p:cBhvr>
                                        <p:cTn id="38" dur="1" fill="hold">
                                          <p:stCondLst>
                                            <p:cond delay="499"/>
                                          </p:stCondLst>
                                        </p:cTn>
                                        <p:tgtEl>
                                          <p:spTgt spid="1754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6" grpId="0" animBg="1"/>
      <p:bldP spid="17536" grpId="1" animBg="1"/>
      <p:bldP spid="18" grpId="0" animBg="1"/>
      <p:bldP spid="17546" grpId="0" animBg="1"/>
      <p:bldP spid="17546" grpId="1" animBg="1"/>
      <p:bldP spid="17547" grpId="0" animBg="1"/>
      <p:bldP spid="17547"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36" name="CuadroTexto 17535">
            <a:extLst>
              <a:ext uri="{FF2B5EF4-FFF2-40B4-BE49-F238E27FC236}">
                <a16:creationId xmlns:a16="http://schemas.microsoft.com/office/drawing/2014/main" id="{8EBA02CA-05F3-9C69-59D4-C0720138ED14}"/>
              </a:ext>
            </a:extLst>
          </p:cNvPr>
          <p:cNvSpPr txBox="1"/>
          <p:nvPr/>
        </p:nvSpPr>
        <p:spPr>
          <a:xfrm>
            <a:off x="449970" y="2806578"/>
            <a:ext cx="4864416" cy="67142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Las 2 opciones de </a:t>
            </a:r>
            <a:r>
              <a:rPr lang="es-CL" sz="1000" err="1"/>
              <a:t>fulfilment</a:t>
            </a:r>
            <a:r>
              <a:rPr lang="es-CL" sz="1000"/>
              <a:t> (entrega) más comunes serían el Home </a:t>
            </a:r>
            <a:r>
              <a:rPr lang="es-CL" sz="1000" err="1"/>
              <a:t>Delivery</a:t>
            </a:r>
            <a:r>
              <a:rPr lang="es-CL" sz="1000"/>
              <a:t> (despacho a domicilio) y el retiro en Pickup </a:t>
            </a:r>
            <a:r>
              <a:rPr lang="es-CL" sz="1000" err="1"/>
              <a:t>point</a:t>
            </a:r>
            <a:r>
              <a:rPr lang="es-CL" sz="1000"/>
              <a:t>, para este segundo caso, el punto de retiro podría ser una tienda o un punto externo administrado por el </a:t>
            </a:r>
            <a:r>
              <a:rPr lang="es-CL" sz="1000" err="1"/>
              <a:t>retail</a:t>
            </a:r>
            <a:r>
              <a:rPr lang="es-CL" sz="1000"/>
              <a:t> o por una empresa externa.</a:t>
            </a: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3"/>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1" name="Rectángulo redondeado 17540">
            <a:extLst>
              <a:ext uri="{FF2B5EF4-FFF2-40B4-BE49-F238E27FC236}">
                <a16:creationId xmlns:a16="http://schemas.microsoft.com/office/drawing/2014/main" id="{274B274D-BEB8-C0B4-A1A4-26C9530D0DFB}"/>
              </a:ext>
            </a:extLst>
          </p:cNvPr>
          <p:cNvSpPr/>
          <p:nvPr/>
        </p:nvSpPr>
        <p:spPr>
          <a:xfrm>
            <a:off x="2626788" y="5285277"/>
            <a:ext cx="1188000" cy="144000"/>
          </a:xfrm>
          <a:prstGeom prst="roundRect">
            <a:avLst/>
          </a:prstGeom>
          <a:gradFill>
            <a:gsLst>
              <a:gs pos="19000">
                <a:srgbClr val="E25D6B">
                  <a:alpha val="50000"/>
                </a:srgbClr>
              </a:gs>
              <a:gs pos="57000">
                <a:srgbClr val="5E6B78">
                  <a:alpha val="50000"/>
                </a:srgbClr>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INVOICING</a:t>
            </a:r>
          </a:p>
        </p:txBody>
      </p:sp>
      <p:cxnSp>
        <p:nvCxnSpPr>
          <p:cNvPr id="17542" name="Conector angular 17541">
            <a:extLst>
              <a:ext uri="{FF2B5EF4-FFF2-40B4-BE49-F238E27FC236}">
                <a16:creationId xmlns:a16="http://schemas.microsoft.com/office/drawing/2014/main" id="{308E4177-4AB9-ACB7-476C-A8A718CB6F2F}"/>
              </a:ext>
            </a:extLst>
          </p:cNvPr>
          <p:cNvCxnSpPr>
            <a:cxnSpLocks/>
            <a:endCxn id="17541" idx="3"/>
          </p:cNvCxnSpPr>
          <p:nvPr/>
        </p:nvCxnSpPr>
        <p:spPr>
          <a:xfrm rot="5400000">
            <a:off x="4031399" y="4624407"/>
            <a:ext cx="516259" cy="949480"/>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7" name="Conector angular 6">
            <a:extLst>
              <a:ext uri="{FF2B5EF4-FFF2-40B4-BE49-F238E27FC236}">
                <a16:creationId xmlns:a16="http://schemas.microsoft.com/office/drawing/2014/main" id="{5FFFD83E-01E1-F20D-C808-CFD456EE2ECB}"/>
              </a:ext>
            </a:extLst>
          </p:cNvPr>
          <p:cNvCxnSpPr>
            <a:cxnSpLocks/>
          </p:cNvCxnSpPr>
          <p:nvPr/>
        </p:nvCxnSpPr>
        <p:spPr>
          <a:xfrm rot="16200000" flipH="1">
            <a:off x="7147179" y="2458107"/>
            <a:ext cx="515381" cy="5281202"/>
          </a:xfrm>
          <a:prstGeom prst="bentConnector2">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sp>
        <p:nvSpPr>
          <p:cNvPr id="17543" name="Rectángulo redondeado 17542">
            <a:extLst>
              <a:ext uri="{FF2B5EF4-FFF2-40B4-BE49-F238E27FC236}">
                <a16:creationId xmlns:a16="http://schemas.microsoft.com/office/drawing/2014/main" id="{E644E732-729E-BD37-FF62-6AC1D85453B3}"/>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cxnSp>
        <p:nvCxnSpPr>
          <p:cNvPr id="17538" name="Conector recto de flecha 17537">
            <a:extLst>
              <a:ext uri="{FF2B5EF4-FFF2-40B4-BE49-F238E27FC236}">
                <a16:creationId xmlns:a16="http://schemas.microsoft.com/office/drawing/2014/main" id="{D456BAAB-AFEF-A960-9078-9DDF5B797539}"/>
              </a:ext>
            </a:extLst>
          </p:cNvPr>
          <p:cNvCxnSpPr>
            <a:cxnSpLocks/>
          </p:cNvCxnSpPr>
          <p:nvPr/>
        </p:nvCxnSpPr>
        <p:spPr>
          <a:xfrm flipH="1">
            <a:off x="6446520" y="4064497"/>
            <a:ext cx="628187"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39" name="Conector angular 17538">
            <a:extLst>
              <a:ext uri="{FF2B5EF4-FFF2-40B4-BE49-F238E27FC236}">
                <a16:creationId xmlns:a16="http://schemas.microsoft.com/office/drawing/2014/main" id="{8AED0384-159C-02BE-D410-64540A623561}"/>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alpha val="50000"/>
              </a:schemeClr>
            </a:solidFill>
            <a:tailEnd type="none"/>
          </a:ln>
        </p:spPr>
        <p:style>
          <a:lnRef idx="2">
            <a:schemeClr val="accent1"/>
          </a:lnRef>
          <a:fillRef idx="0">
            <a:schemeClr val="accent1"/>
          </a:fillRef>
          <a:effectRef idx="1">
            <a:schemeClr val="accent1"/>
          </a:effectRef>
          <a:fontRef idx="minor">
            <a:schemeClr val="tx1"/>
          </a:fontRef>
        </p:style>
      </p:cxnSp>
      <p:sp>
        <p:nvSpPr>
          <p:cNvPr id="18" name="Rectángulo redondeado 17">
            <a:extLst>
              <a:ext uri="{FF2B5EF4-FFF2-40B4-BE49-F238E27FC236}">
                <a16:creationId xmlns:a16="http://schemas.microsoft.com/office/drawing/2014/main" id="{0BD3603E-CF8C-A01B-80D8-7FB4B6C9C72B}"/>
              </a:ext>
            </a:extLst>
          </p:cNvPr>
          <p:cNvSpPr/>
          <p:nvPr/>
        </p:nvSpPr>
        <p:spPr>
          <a:xfrm>
            <a:off x="7136101" y="4673515"/>
            <a:ext cx="1097279" cy="335003"/>
          </a:xfrm>
          <a:prstGeom prst="roundRect">
            <a:avLst>
              <a:gd name="adj" fmla="val 11208"/>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PROMISE &amp; AVAILABILITY</a:t>
            </a:r>
          </a:p>
        </p:txBody>
      </p:sp>
      <p:cxnSp>
        <p:nvCxnSpPr>
          <p:cNvPr id="17544" name="Conector recto de flecha 17543">
            <a:extLst>
              <a:ext uri="{FF2B5EF4-FFF2-40B4-BE49-F238E27FC236}">
                <a16:creationId xmlns:a16="http://schemas.microsoft.com/office/drawing/2014/main" id="{C06E5F8C-D8FD-A6F4-6A9B-1DF84534EDBB}"/>
              </a:ext>
            </a:extLst>
          </p:cNvPr>
          <p:cNvCxnSpPr>
            <a:cxnSpLocks/>
            <a:endCxn id="18" idx="1"/>
          </p:cNvCxnSpPr>
          <p:nvPr/>
        </p:nvCxnSpPr>
        <p:spPr>
          <a:xfrm flipV="1">
            <a:off x="6446520" y="4841017"/>
            <a:ext cx="689581" cy="1"/>
          </a:xfrm>
          <a:prstGeom prst="straightConnector1">
            <a:avLst/>
          </a:prstGeom>
          <a:ln>
            <a:solidFill>
              <a:schemeClr val="tx1">
                <a:lumMod val="50000"/>
                <a:lumOff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545" name="Conector recto de flecha 17544">
            <a:extLst>
              <a:ext uri="{FF2B5EF4-FFF2-40B4-BE49-F238E27FC236}">
                <a16:creationId xmlns:a16="http://schemas.microsoft.com/office/drawing/2014/main" id="{AA7E8B71-AD2E-DEAC-B735-F74EF885890C}"/>
              </a:ext>
            </a:extLst>
          </p:cNvPr>
          <p:cNvCxnSpPr>
            <a:cxnSpLocks/>
            <a:endCxn id="18" idx="3"/>
          </p:cNvCxnSpPr>
          <p:nvPr/>
        </p:nvCxnSpPr>
        <p:spPr>
          <a:xfrm flipH="1">
            <a:off x="8233380" y="4841017"/>
            <a:ext cx="1812090" cy="0"/>
          </a:xfrm>
          <a:prstGeom prst="straightConnector1">
            <a:avLst/>
          </a:prstGeom>
          <a:ln>
            <a:solidFill>
              <a:schemeClr val="tx1">
                <a:lumMod val="50000"/>
                <a:lumOff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34" name="CuadroTexto 33">
            <a:extLst>
              <a:ext uri="{FF2B5EF4-FFF2-40B4-BE49-F238E27FC236}">
                <a16:creationId xmlns:a16="http://schemas.microsoft.com/office/drawing/2014/main" id="{ADDB0155-62DD-4296-3049-99E1839AFB2A}"/>
              </a:ext>
            </a:extLst>
          </p:cNvPr>
          <p:cNvSpPr txBox="1"/>
          <p:nvPr/>
        </p:nvSpPr>
        <p:spPr>
          <a:xfrm>
            <a:off x="449970" y="2803694"/>
            <a:ext cx="4850687" cy="67316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Durante el flujo de compra, los productos depositados en el carrito pueden tener distintas opciones de </a:t>
            </a:r>
            <a:r>
              <a:rPr lang="es-CL" sz="1000" err="1"/>
              <a:t>fulfilment</a:t>
            </a:r>
            <a:r>
              <a:rPr lang="es-CL" sz="1000"/>
              <a:t> (entrega) según los parámetros indicados anteriormente, con costos asociados que se le indican al usuario. Estas opciones ofrecidas se denominan “Itinerarios” y en su conjunto conforman la ”Promesa” </a:t>
            </a:r>
          </a:p>
        </p:txBody>
      </p:sp>
      <p:sp>
        <p:nvSpPr>
          <p:cNvPr id="17546" name="Rectángulo redondeado 17545">
            <a:extLst>
              <a:ext uri="{FF2B5EF4-FFF2-40B4-BE49-F238E27FC236}">
                <a16:creationId xmlns:a16="http://schemas.microsoft.com/office/drawing/2014/main" id="{22E20F3A-A727-12B0-C459-AD4B6BE3E383}"/>
              </a:ext>
            </a:extLst>
          </p:cNvPr>
          <p:cNvSpPr/>
          <p:nvPr/>
        </p:nvSpPr>
        <p:spPr>
          <a:xfrm>
            <a:off x="2535723" y="4097665"/>
            <a:ext cx="1420567" cy="78970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47" name="Rectángulo redondeado 17546">
            <a:extLst>
              <a:ext uri="{FF2B5EF4-FFF2-40B4-BE49-F238E27FC236}">
                <a16:creationId xmlns:a16="http://schemas.microsoft.com/office/drawing/2014/main" id="{2101933B-DD85-ECCE-BB8F-77D038C1BBC2}"/>
              </a:ext>
            </a:extLst>
          </p:cNvPr>
          <p:cNvSpPr/>
          <p:nvPr/>
        </p:nvSpPr>
        <p:spPr>
          <a:xfrm>
            <a:off x="2631305" y="4216088"/>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HOME DELIVERY</a:t>
            </a:r>
          </a:p>
        </p:txBody>
      </p:sp>
      <p:sp>
        <p:nvSpPr>
          <p:cNvPr id="17548" name="Rectángulo redondeado 17547">
            <a:extLst>
              <a:ext uri="{FF2B5EF4-FFF2-40B4-BE49-F238E27FC236}">
                <a16:creationId xmlns:a16="http://schemas.microsoft.com/office/drawing/2014/main" id="{DFCA8A22-931C-AA03-4B4F-6D2F26F704B8}"/>
              </a:ext>
            </a:extLst>
          </p:cNvPr>
          <p:cNvSpPr/>
          <p:nvPr/>
        </p:nvSpPr>
        <p:spPr>
          <a:xfrm>
            <a:off x="2631305" y="4639235"/>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PICKUP POINT</a:t>
            </a:r>
          </a:p>
        </p:txBody>
      </p:sp>
      <p:cxnSp>
        <p:nvCxnSpPr>
          <p:cNvPr id="17549" name="Conector recto de flecha 17548">
            <a:extLst>
              <a:ext uri="{FF2B5EF4-FFF2-40B4-BE49-F238E27FC236}">
                <a16:creationId xmlns:a16="http://schemas.microsoft.com/office/drawing/2014/main" id="{DA73F1DC-D401-FD70-744A-45B6E36FF9FC}"/>
              </a:ext>
            </a:extLst>
          </p:cNvPr>
          <p:cNvCxnSpPr>
            <a:cxnSpLocks/>
            <a:stCxn id="17546" idx="1"/>
          </p:cNvCxnSpPr>
          <p:nvPr/>
        </p:nvCxnSpPr>
        <p:spPr>
          <a:xfrm flipH="1" flipV="1">
            <a:off x="2294523" y="4492413"/>
            <a:ext cx="241200" cy="105"/>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0" name="Conector angular 17549">
            <a:extLst>
              <a:ext uri="{FF2B5EF4-FFF2-40B4-BE49-F238E27FC236}">
                <a16:creationId xmlns:a16="http://schemas.microsoft.com/office/drawing/2014/main" id="{85958B05-1BB6-9437-E1F9-3EF8109FDD09}"/>
              </a:ext>
            </a:extLst>
          </p:cNvPr>
          <p:cNvCxnSpPr>
            <a:cxnSpLocks/>
            <a:stCxn id="17551" idx="0"/>
          </p:cNvCxnSpPr>
          <p:nvPr/>
        </p:nvCxnSpPr>
        <p:spPr>
          <a:xfrm rot="5400000" flipH="1" flipV="1">
            <a:off x="4578110" y="3976475"/>
            <a:ext cx="373282" cy="967"/>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1" name="Rectángulo redondeado 17550">
            <a:extLst>
              <a:ext uri="{FF2B5EF4-FFF2-40B4-BE49-F238E27FC236}">
                <a16:creationId xmlns:a16="http://schemas.microsoft.com/office/drawing/2014/main" id="{3700F52C-6E16-02B6-E784-D14582241EE8}"/>
              </a:ext>
            </a:extLst>
          </p:cNvPr>
          <p:cNvSpPr/>
          <p:nvPr/>
        </p:nvSpPr>
        <p:spPr>
          <a:xfrm>
            <a:off x="4388948" y="4163599"/>
            <a:ext cx="750639" cy="677419"/>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a:t>
            </a:r>
          </a:p>
        </p:txBody>
      </p:sp>
      <p:cxnSp>
        <p:nvCxnSpPr>
          <p:cNvPr id="17552" name="Conector angular 17551">
            <a:extLst>
              <a:ext uri="{FF2B5EF4-FFF2-40B4-BE49-F238E27FC236}">
                <a16:creationId xmlns:a16="http://schemas.microsoft.com/office/drawing/2014/main" id="{71776CAB-42F7-CEA2-775B-938EADDD593A}"/>
              </a:ext>
            </a:extLst>
          </p:cNvPr>
          <p:cNvCxnSpPr>
            <a:cxnSpLocks/>
            <a:endCxn id="17546" idx="0"/>
          </p:cNvCxnSpPr>
          <p:nvPr/>
        </p:nvCxnSpPr>
        <p:spPr>
          <a:xfrm rot="10800000" flipV="1">
            <a:off x="3246007" y="3718317"/>
            <a:ext cx="925228" cy="379348"/>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3" name="Conector angular 17552">
            <a:extLst>
              <a:ext uri="{FF2B5EF4-FFF2-40B4-BE49-F238E27FC236}">
                <a16:creationId xmlns:a16="http://schemas.microsoft.com/office/drawing/2014/main" id="{28BAD299-7CFC-46AC-9772-2307E4D09FBE}"/>
              </a:ext>
            </a:extLst>
          </p:cNvPr>
          <p:cNvCxnSpPr>
            <a:cxnSpLocks/>
          </p:cNvCxnSpPr>
          <p:nvPr/>
        </p:nvCxnSpPr>
        <p:spPr>
          <a:xfrm>
            <a:off x="5359235" y="3718317"/>
            <a:ext cx="2067532" cy="274180"/>
          </a:xfrm>
          <a:prstGeom prst="bentConnector3">
            <a:avLst>
              <a:gd name="adj1" fmla="val 100369"/>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5" name="Rectángulo redondeado 17554">
            <a:extLst>
              <a:ext uri="{FF2B5EF4-FFF2-40B4-BE49-F238E27FC236}">
                <a16:creationId xmlns:a16="http://schemas.microsoft.com/office/drawing/2014/main" id="{6E341D12-627E-4DCB-FCD0-53D76B1B8F34}"/>
              </a:ext>
            </a:extLst>
          </p:cNvPr>
          <p:cNvSpPr/>
          <p:nvPr/>
        </p:nvSpPr>
        <p:spPr>
          <a:xfrm>
            <a:off x="4171235" y="3646317"/>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FULFILMENT</a:t>
            </a:r>
          </a:p>
        </p:txBody>
      </p:sp>
      <p:cxnSp>
        <p:nvCxnSpPr>
          <p:cNvPr id="17557" name="Conector angular 17556">
            <a:extLst>
              <a:ext uri="{FF2B5EF4-FFF2-40B4-BE49-F238E27FC236}">
                <a16:creationId xmlns:a16="http://schemas.microsoft.com/office/drawing/2014/main" id="{041915A3-5A0C-28D9-396B-F66ABA45E047}"/>
              </a:ext>
            </a:extLst>
          </p:cNvPr>
          <p:cNvCxnSpPr>
            <a:cxnSpLocks/>
          </p:cNvCxnSpPr>
          <p:nvPr/>
        </p:nvCxnSpPr>
        <p:spPr>
          <a:xfrm rot="10800000">
            <a:off x="5139588" y="4502310"/>
            <a:ext cx="553745" cy="338709"/>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8" name="Rectángulo 17557">
            <a:extLst>
              <a:ext uri="{FF2B5EF4-FFF2-40B4-BE49-F238E27FC236}">
                <a16:creationId xmlns:a16="http://schemas.microsoft.com/office/drawing/2014/main" id="{0E6A9562-1B09-C16A-67AA-30D904872D0A}"/>
              </a:ext>
            </a:extLst>
          </p:cNvPr>
          <p:cNvSpPr/>
          <p:nvPr/>
        </p:nvSpPr>
        <p:spPr>
          <a:xfrm>
            <a:off x="5701751" y="3980766"/>
            <a:ext cx="753188" cy="378585"/>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17561" name="Rectángulo redondeado 17560">
            <a:extLst>
              <a:ext uri="{FF2B5EF4-FFF2-40B4-BE49-F238E27FC236}">
                <a16:creationId xmlns:a16="http://schemas.microsoft.com/office/drawing/2014/main" id="{51A1769D-7673-664C-4AAE-4CE990412D81}"/>
              </a:ext>
            </a:extLst>
          </p:cNvPr>
          <p:cNvSpPr/>
          <p:nvPr/>
        </p:nvSpPr>
        <p:spPr>
          <a:xfrm>
            <a:off x="7074707" y="3994648"/>
            <a:ext cx="1188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cxnSp>
        <p:nvCxnSpPr>
          <p:cNvPr id="17565" name="Conector recto de flecha 17564">
            <a:extLst>
              <a:ext uri="{FF2B5EF4-FFF2-40B4-BE49-F238E27FC236}">
                <a16:creationId xmlns:a16="http://schemas.microsoft.com/office/drawing/2014/main" id="{F3349139-8322-6E36-E2D9-60D519372C27}"/>
              </a:ext>
            </a:extLst>
          </p:cNvPr>
          <p:cNvCxnSpPr>
            <a:cxnSpLocks/>
            <a:stCxn id="17561" idx="1"/>
          </p:cNvCxnSpPr>
          <p:nvPr/>
        </p:nvCxnSpPr>
        <p:spPr>
          <a:xfrm flipH="1" flipV="1">
            <a:off x="6446520" y="4064497"/>
            <a:ext cx="628187" cy="2151"/>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67" name="Rectángulo redondeado 17566">
            <a:extLst>
              <a:ext uri="{FF2B5EF4-FFF2-40B4-BE49-F238E27FC236}">
                <a16:creationId xmlns:a16="http://schemas.microsoft.com/office/drawing/2014/main" id="{E84D2363-B6D4-8064-ED2D-F788FF41E052}"/>
              </a:ext>
            </a:extLst>
          </p:cNvPr>
          <p:cNvSpPr/>
          <p:nvPr/>
        </p:nvSpPr>
        <p:spPr>
          <a:xfrm>
            <a:off x="4465284" y="4636723"/>
            <a:ext cx="601696" cy="157941"/>
          </a:xfrm>
          <a:prstGeom prst="roundRect">
            <a:avLst/>
          </a:prstGeom>
          <a:solidFill>
            <a:srgbClr val="E25D6B"/>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
        <p:nvSpPr>
          <p:cNvPr id="17554" name="Rectángulo redondeado 17553">
            <a:extLst>
              <a:ext uri="{FF2B5EF4-FFF2-40B4-BE49-F238E27FC236}">
                <a16:creationId xmlns:a16="http://schemas.microsoft.com/office/drawing/2014/main" id="{7F2E5E19-1CB6-957C-750C-3DC2787D0BC2}"/>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Tree>
    <p:extLst>
      <p:ext uri="{BB962C8B-B14F-4D97-AF65-F5344CB8AC3E}">
        <p14:creationId xmlns:p14="http://schemas.microsoft.com/office/powerpoint/2010/main" val="3519073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childTnLst>
                                </p:cTn>
                              </p:par>
                              <p:par>
                                <p:cTn id="8" presetID="22" presetClass="entr" presetSubtype="4" fill="hold" nodeType="withEffect">
                                  <p:stCondLst>
                                    <p:cond delay="0"/>
                                  </p:stCondLst>
                                  <p:childTnLst>
                                    <p:set>
                                      <p:cBhvr>
                                        <p:cTn id="9" dur="1" fill="hold">
                                          <p:stCondLst>
                                            <p:cond delay="0"/>
                                          </p:stCondLst>
                                        </p:cTn>
                                        <p:tgtEl>
                                          <p:spTgt spid="17550"/>
                                        </p:tgtEl>
                                        <p:attrNameLst>
                                          <p:attrName>style.visibility</p:attrName>
                                        </p:attrNameLst>
                                      </p:cBhvr>
                                      <p:to>
                                        <p:strVal val="visible"/>
                                      </p:to>
                                    </p:set>
                                    <p:animEffect transition="in" filter="wipe(down)">
                                      <p:cBhvr>
                                        <p:cTn id="10" dur="1000"/>
                                        <p:tgtEl>
                                          <p:spTgt spid="1755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555"/>
                                        </p:tgtEl>
                                        <p:attrNameLst>
                                          <p:attrName>style.visibility</p:attrName>
                                        </p:attrNameLst>
                                      </p:cBhvr>
                                      <p:to>
                                        <p:strVal val="visible"/>
                                      </p:to>
                                    </p:set>
                                    <p:animEffect transition="in" filter="fade">
                                      <p:cBhvr>
                                        <p:cTn id="13" dur="1000"/>
                                        <p:tgtEl>
                                          <p:spTgt spid="1755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500"/>
                                        <p:tgtEl>
                                          <p:spTgt spid="34"/>
                                        </p:tgtEl>
                                      </p:cBhvr>
                                    </p:animEffect>
                                    <p:set>
                                      <p:cBhvr>
                                        <p:cTn id="18" dur="1" fill="hold">
                                          <p:stCondLst>
                                            <p:cond delay="499"/>
                                          </p:stCondLst>
                                        </p:cTn>
                                        <p:tgtEl>
                                          <p:spTgt spid="34"/>
                                        </p:tgtEl>
                                        <p:attrNameLst>
                                          <p:attrName>style.visibility</p:attrName>
                                        </p:attrNameLst>
                                      </p:cBhvr>
                                      <p:to>
                                        <p:strVal val="hidden"/>
                                      </p:to>
                                    </p:se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17536"/>
                                        </p:tgtEl>
                                        <p:attrNameLst>
                                          <p:attrName>style.visibility</p:attrName>
                                        </p:attrNameLst>
                                      </p:cBhvr>
                                      <p:to>
                                        <p:strVal val="visible"/>
                                      </p:to>
                                    </p:set>
                                    <p:animEffect transition="in" filter="fade">
                                      <p:cBhvr>
                                        <p:cTn id="22" dur="1000"/>
                                        <p:tgtEl>
                                          <p:spTgt spid="17536"/>
                                        </p:tgtEl>
                                      </p:cBhvr>
                                    </p:animEffect>
                                  </p:childTnLst>
                                </p:cTn>
                              </p:par>
                            </p:childTnLst>
                          </p:cTn>
                        </p:par>
                        <p:par>
                          <p:cTn id="23" fill="hold">
                            <p:stCondLst>
                              <p:cond delay="1500"/>
                            </p:stCondLst>
                            <p:childTnLst>
                              <p:par>
                                <p:cTn id="24" presetID="22" presetClass="entr" presetSubtype="2" fill="hold" nodeType="afterEffect">
                                  <p:stCondLst>
                                    <p:cond delay="0"/>
                                  </p:stCondLst>
                                  <p:childTnLst>
                                    <p:set>
                                      <p:cBhvr>
                                        <p:cTn id="25" dur="1" fill="hold">
                                          <p:stCondLst>
                                            <p:cond delay="0"/>
                                          </p:stCondLst>
                                        </p:cTn>
                                        <p:tgtEl>
                                          <p:spTgt spid="17552"/>
                                        </p:tgtEl>
                                        <p:attrNameLst>
                                          <p:attrName>style.visibility</p:attrName>
                                        </p:attrNameLst>
                                      </p:cBhvr>
                                      <p:to>
                                        <p:strVal val="visible"/>
                                      </p:to>
                                    </p:set>
                                    <p:animEffect transition="in" filter="wipe(right)">
                                      <p:cBhvr>
                                        <p:cTn id="26" dur="1000"/>
                                        <p:tgtEl>
                                          <p:spTgt spid="17552"/>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7546"/>
                                        </p:tgtEl>
                                        <p:attrNameLst>
                                          <p:attrName>style.visibility</p:attrName>
                                        </p:attrNameLst>
                                      </p:cBhvr>
                                      <p:to>
                                        <p:strVal val="visible"/>
                                      </p:to>
                                    </p:set>
                                    <p:animEffect transition="in" filter="fade">
                                      <p:cBhvr>
                                        <p:cTn id="30" dur="1000"/>
                                        <p:tgtEl>
                                          <p:spTgt spid="1754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7547"/>
                                        </p:tgtEl>
                                        <p:attrNameLst>
                                          <p:attrName>style.visibility</p:attrName>
                                        </p:attrNameLst>
                                      </p:cBhvr>
                                      <p:to>
                                        <p:strVal val="visible"/>
                                      </p:to>
                                    </p:set>
                                    <p:animEffect transition="in" filter="fade">
                                      <p:cBhvr>
                                        <p:cTn id="33" dur="1000"/>
                                        <p:tgtEl>
                                          <p:spTgt spid="1754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7548"/>
                                        </p:tgtEl>
                                        <p:attrNameLst>
                                          <p:attrName>style.visibility</p:attrName>
                                        </p:attrNameLst>
                                      </p:cBhvr>
                                      <p:to>
                                        <p:strVal val="visible"/>
                                      </p:to>
                                    </p:set>
                                    <p:animEffect transition="in" filter="fade">
                                      <p:cBhvr>
                                        <p:cTn id="36" dur="1000"/>
                                        <p:tgtEl>
                                          <p:spTgt spid="17548"/>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17549"/>
                                        </p:tgtEl>
                                        <p:attrNameLst>
                                          <p:attrName>style.visibility</p:attrName>
                                        </p:attrNameLst>
                                      </p:cBhvr>
                                      <p:to>
                                        <p:strVal val="visible"/>
                                      </p:to>
                                    </p:set>
                                    <p:animEffect transition="in" filter="fade">
                                      <p:cBhvr>
                                        <p:cTn id="40" dur="500"/>
                                        <p:tgtEl>
                                          <p:spTgt spid="17549"/>
                                        </p:tgtEl>
                                      </p:cBhvr>
                                    </p:animEffect>
                                  </p:childTnLst>
                                </p:cTn>
                              </p:par>
                            </p:childTnLst>
                          </p:cTn>
                        </p:par>
                        <p:par>
                          <p:cTn id="41" fill="hold">
                            <p:stCondLst>
                              <p:cond delay="4000"/>
                            </p:stCondLst>
                            <p:childTnLst>
                              <p:par>
                                <p:cTn id="42" presetID="22" presetClass="entr" presetSubtype="8" fill="hold" nodeType="afterEffect">
                                  <p:stCondLst>
                                    <p:cond delay="0"/>
                                  </p:stCondLst>
                                  <p:childTnLst>
                                    <p:set>
                                      <p:cBhvr>
                                        <p:cTn id="43" dur="1" fill="hold">
                                          <p:stCondLst>
                                            <p:cond delay="0"/>
                                          </p:stCondLst>
                                        </p:cTn>
                                        <p:tgtEl>
                                          <p:spTgt spid="17553"/>
                                        </p:tgtEl>
                                        <p:attrNameLst>
                                          <p:attrName>style.visibility</p:attrName>
                                        </p:attrNameLst>
                                      </p:cBhvr>
                                      <p:to>
                                        <p:strVal val="visible"/>
                                      </p:to>
                                    </p:set>
                                    <p:animEffect transition="in" filter="wipe(left)">
                                      <p:cBhvr>
                                        <p:cTn id="44" dur="1000"/>
                                        <p:tgtEl>
                                          <p:spTgt spid="17553"/>
                                        </p:tgtEl>
                                      </p:cBhvr>
                                    </p:animEffect>
                                  </p:childTnLst>
                                </p:cTn>
                              </p:par>
                            </p:childTnLst>
                          </p:cTn>
                        </p:par>
                        <p:par>
                          <p:cTn id="45" fill="hold">
                            <p:stCondLst>
                              <p:cond delay="5000"/>
                            </p:stCondLst>
                            <p:childTnLst>
                              <p:par>
                                <p:cTn id="46" presetID="10" presetClass="entr" presetSubtype="0" fill="hold" grpId="0" nodeType="afterEffect">
                                  <p:stCondLst>
                                    <p:cond delay="0"/>
                                  </p:stCondLst>
                                  <p:childTnLst>
                                    <p:set>
                                      <p:cBhvr>
                                        <p:cTn id="47" dur="1" fill="hold">
                                          <p:stCondLst>
                                            <p:cond delay="0"/>
                                          </p:stCondLst>
                                        </p:cTn>
                                        <p:tgtEl>
                                          <p:spTgt spid="17561"/>
                                        </p:tgtEl>
                                        <p:attrNameLst>
                                          <p:attrName>style.visibility</p:attrName>
                                        </p:attrNameLst>
                                      </p:cBhvr>
                                      <p:to>
                                        <p:strVal val="visible"/>
                                      </p:to>
                                    </p:set>
                                    <p:animEffect transition="in" filter="fade">
                                      <p:cBhvr>
                                        <p:cTn id="48" dur="500"/>
                                        <p:tgtEl>
                                          <p:spTgt spid="17561"/>
                                        </p:tgtEl>
                                      </p:cBhvr>
                                    </p:animEffect>
                                  </p:childTnLst>
                                </p:cTn>
                              </p:par>
                            </p:childTnLst>
                          </p:cTn>
                        </p:par>
                        <p:par>
                          <p:cTn id="49" fill="hold">
                            <p:stCondLst>
                              <p:cond delay="5500"/>
                            </p:stCondLst>
                            <p:childTnLst>
                              <p:par>
                                <p:cTn id="50" presetID="22" presetClass="entr" presetSubtype="2" fill="hold" nodeType="afterEffect">
                                  <p:stCondLst>
                                    <p:cond delay="0"/>
                                  </p:stCondLst>
                                  <p:childTnLst>
                                    <p:set>
                                      <p:cBhvr>
                                        <p:cTn id="51" dur="1" fill="hold">
                                          <p:stCondLst>
                                            <p:cond delay="0"/>
                                          </p:stCondLst>
                                        </p:cTn>
                                        <p:tgtEl>
                                          <p:spTgt spid="17565"/>
                                        </p:tgtEl>
                                        <p:attrNameLst>
                                          <p:attrName>style.visibility</p:attrName>
                                        </p:attrNameLst>
                                      </p:cBhvr>
                                      <p:to>
                                        <p:strVal val="visible"/>
                                      </p:to>
                                    </p:set>
                                    <p:animEffect transition="in" filter="wipe(right)">
                                      <p:cBhvr>
                                        <p:cTn id="52" dur="500"/>
                                        <p:tgtEl>
                                          <p:spTgt spid="17565"/>
                                        </p:tgtEl>
                                      </p:cBhvr>
                                    </p:animEffect>
                                  </p:childTnLst>
                                </p:cTn>
                              </p:par>
                            </p:childTnLst>
                          </p:cTn>
                        </p:par>
                        <p:par>
                          <p:cTn id="53" fill="hold">
                            <p:stCondLst>
                              <p:cond delay="6000"/>
                            </p:stCondLst>
                            <p:childTnLst>
                              <p:par>
                                <p:cTn id="54" presetID="10" presetClass="entr" presetSubtype="0" fill="hold" grpId="0" nodeType="afterEffect">
                                  <p:stCondLst>
                                    <p:cond delay="0"/>
                                  </p:stCondLst>
                                  <p:childTnLst>
                                    <p:set>
                                      <p:cBhvr>
                                        <p:cTn id="55" dur="1" fill="hold">
                                          <p:stCondLst>
                                            <p:cond delay="0"/>
                                          </p:stCondLst>
                                        </p:cTn>
                                        <p:tgtEl>
                                          <p:spTgt spid="17558"/>
                                        </p:tgtEl>
                                        <p:attrNameLst>
                                          <p:attrName>style.visibility</p:attrName>
                                        </p:attrNameLst>
                                      </p:cBhvr>
                                      <p:to>
                                        <p:strVal val="visible"/>
                                      </p:to>
                                    </p:set>
                                    <p:animEffect transition="in" filter="fade">
                                      <p:cBhvr>
                                        <p:cTn id="56" dur="500"/>
                                        <p:tgtEl>
                                          <p:spTgt spid="17558"/>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xit" presetSubtype="0" fill="hold" grpId="1" nodeType="clickEffect">
                                  <p:stCondLst>
                                    <p:cond delay="0"/>
                                  </p:stCondLst>
                                  <p:childTnLst>
                                    <p:animEffect transition="out" filter="fade">
                                      <p:cBhvr>
                                        <p:cTn id="60" dur="500"/>
                                        <p:tgtEl>
                                          <p:spTgt spid="17536"/>
                                        </p:tgtEl>
                                      </p:cBhvr>
                                    </p:animEffect>
                                    <p:set>
                                      <p:cBhvr>
                                        <p:cTn id="61" dur="1" fill="hold">
                                          <p:stCondLst>
                                            <p:cond delay="499"/>
                                          </p:stCondLst>
                                        </p:cTn>
                                        <p:tgtEl>
                                          <p:spTgt spid="17536"/>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nodeType="clickEffect">
                                  <p:stCondLst>
                                    <p:cond delay="0"/>
                                  </p:stCondLst>
                                  <p:childTnLst>
                                    <p:set>
                                      <p:cBhvr>
                                        <p:cTn id="65" dur="1" fill="hold">
                                          <p:stCondLst>
                                            <p:cond delay="0"/>
                                          </p:stCondLst>
                                        </p:cTn>
                                        <p:tgtEl>
                                          <p:spTgt spid="17553"/>
                                        </p:tgtEl>
                                        <p:attrNameLst>
                                          <p:attrName>style.visibility</p:attrName>
                                        </p:attrNameLst>
                                      </p:cBhvr>
                                      <p:to>
                                        <p:strVal val="visible"/>
                                      </p:to>
                                    </p:set>
                                    <p:animEffect transition="in" filter="wipe(left)">
                                      <p:cBhvr>
                                        <p:cTn id="66" dur="1000"/>
                                        <p:tgtEl>
                                          <p:spTgt spid="175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6" grpId="0" animBg="1"/>
      <p:bldP spid="17536" grpId="1" animBg="1"/>
      <p:bldP spid="34" grpId="0" animBg="1"/>
      <p:bldP spid="34" grpId="1" animBg="1"/>
      <p:bldP spid="17546" grpId="0" animBg="1"/>
      <p:bldP spid="17547" grpId="0" animBg="1"/>
      <p:bldP spid="17548" grpId="0" animBg="1"/>
      <p:bldP spid="17555" grpId="0" animBg="1"/>
      <p:bldP spid="17558" grpId="0" animBg="1"/>
      <p:bldP spid="1756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36" name="CuadroTexto 17535">
            <a:extLst>
              <a:ext uri="{FF2B5EF4-FFF2-40B4-BE49-F238E27FC236}">
                <a16:creationId xmlns:a16="http://schemas.microsoft.com/office/drawing/2014/main" id="{8EBA02CA-05F3-9C69-59D4-C0720138ED14}"/>
              </a:ext>
            </a:extLst>
          </p:cNvPr>
          <p:cNvSpPr txBox="1"/>
          <p:nvPr/>
        </p:nvSpPr>
        <p:spPr>
          <a:xfrm>
            <a:off x="449970" y="2806579"/>
            <a:ext cx="3938339" cy="52118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proceso de </a:t>
            </a:r>
            <a:r>
              <a:rPr lang="es-CL" sz="1000" err="1"/>
              <a:t>fulfiment</a:t>
            </a:r>
            <a:r>
              <a:rPr lang="es-CL" sz="1000"/>
              <a:t> orquesta distintas capacidades y sistemas logísticos en las bodegas y/o tiendas involucradas durante la gestión de la orden del cliente.</a:t>
            </a: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3"/>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1" name="Rectángulo redondeado 17540">
            <a:extLst>
              <a:ext uri="{FF2B5EF4-FFF2-40B4-BE49-F238E27FC236}">
                <a16:creationId xmlns:a16="http://schemas.microsoft.com/office/drawing/2014/main" id="{274B274D-BEB8-C0B4-A1A4-26C9530D0DFB}"/>
              </a:ext>
            </a:extLst>
          </p:cNvPr>
          <p:cNvSpPr/>
          <p:nvPr/>
        </p:nvSpPr>
        <p:spPr>
          <a:xfrm>
            <a:off x="2626788" y="5285277"/>
            <a:ext cx="1188000" cy="144000"/>
          </a:xfrm>
          <a:prstGeom prst="roundRect">
            <a:avLst/>
          </a:prstGeom>
          <a:gradFill>
            <a:gsLst>
              <a:gs pos="19000">
                <a:srgbClr val="E25D6B">
                  <a:alpha val="50000"/>
                </a:srgbClr>
              </a:gs>
              <a:gs pos="57000">
                <a:srgbClr val="5E6B78">
                  <a:alpha val="50000"/>
                </a:srgbClr>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INVOICING</a:t>
            </a:r>
          </a:p>
        </p:txBody>
      </p:sp>
      <p:cxnSp>
        <p:nvCxnSpPr>
          <p:cNvPr id="17542" name="Conector angular 17541">
            <a:extLst>
              <a:ext uri="{FF2B5EF4-FFF2-40B4-BE49-F238E27FC236}">
                <a16:creationId xmlns:a16="http://schemas.microsoft.com/office/drawing/2014/main" id="{308E4177-4AB9-ACB7-476C-A8A718CB6F2F}"/>
              </a:ext>
            </a:extLst>
          </p:cNvPr>
          <p:cNvCxnSpPr>
            <a:cxnSpLocks/>
            <a:endCxn id="17541" idx="3"/>
          </p:cNvCxnSpPr>
          <p:nvPr/>
        </p:nvCxnSpPr>
        <p:spPr>
          <a:xfrm rot="5400000">
            <a:off x="4031399" y="4624407"/>
            <a:ext cx="516259" cy="949480"/>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7" name="Conector angular 6">
            <a:extLst>
              <a:ext uri="{FF2B5EF4-FFF2-40B4-BE49-F238E27FC236}">
                <a16:creationId xmlns:a16="http://schemas.microsoft.com/office/drawing/2014/main" id="{5FFFD83E-01E1-F20D-C808-CFD456EE2ECB}"/>
              </a:ext>
            </a:extLst>
          </p:cNvPr>
          <p:cNvCxnSpPr>
            <a:cxnSpLocks/>
          </p:cNvCxnSpPr>
          <p:nvPr/>
        </p:nvCxnSpPr>
        <p:spPr>
          <a:xfrm rot="16200000" flipH="1">
            <a:off x="7147179" y="2458107"/>
            <a:ext cx="515381" cy="5281202"/>
          </a:xfrm>
          <a:prstGeom prst="bentConnector2">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sp>
        <p:nvSpPr>
          <p:cNvPr id="17543" name="Rectángulo redondeado 17542">
            <a:extLst>
              <a:ext uri="{FF2B5EF4-FFF2-40B4-BE49-F238E27FC236}">
                <a16:creationId xmlns:a16="http://schemas.microsoft.com/office/drawing/2014/main" id="{E644E732-729E-BD37-FF62-6AC1D85453B3}"/>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cxnSp>
        <p:nvCxnSpPr>
          <p:cNvPr id="17538" name="Conector recto de flecha 17537">
            <a:extLst>
              <a:ext uri="{FF2B5EF4-FFF2-40B4-BE49-F238E27FC236}">
                <a16:creationId xmlns:a16="http://schemas.microsoft.com/office/drawing/2014/main" id="{D456BAAB-AFEF-A960-9078-9DDF5B797539}"/>
              </a:ext>
            </a:extLst>
          </p:cNvPr>
          <p:cNvCxnSpPr>
            <a:cxnSpLocks/>
          </p:cNvCxnSpPr>
          <p:nvPr/>
        </p:nvCxnSpPr>
        <p:spPr>
          <a:xfrm flipH="1">
            <a:off x="6446520" y="4064497"/>
            <a:ext cx="628187"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39" name="Conector angular 17538">
            <a:extLst>
              <a:ext uri="{FF2B5EF4-FFF2-40B4-BE49-F238E27FC236}">
                <a16:creationId xmlns:a16="http://schemas.microsoft.com/office/drawing/2014/main" id="{8AED0384-159C-02BE-D410-64540A623561}"/>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alpha val="50000"/>
              </a:schemeClr>
            </a:solidFill>
            <a:tailEnd type="none"/>
          </a:ln>
        </p:spPr>
        <p:style>
          <a:lnRef idx="2">
            <a:schemeClr val="accent1"/>
          </a:lnRef>
          <a:fillRef idx="0">
            <a:schemeClr val="accent1"/>
          </a:fillRef>
          <a:effectRef idx="1">
            <a:schemeClr val="accent1"/>
          </a:effectRef>
          <a:fontRef idx="minor">
            <a:schemeClr val="tx1"/>
          </a:fontRef>
        </p:style>
      </p:cxnSp>
      <p:sp>
        <p:nvSpPr>
          <p:cNvPr id="18" name="Rectángulo redondeado 17">
            <a:extLst>
              <a:ext uri="{FF2B5EF4-FFF2-40B4-BE49-F238E27FC236}">
                <a16:creationId xmlns:a16="http://schemas.microsoft.com/office/drawing/2014/main" id="{0BD3603E-CF8C-A01B-80D8-7FB4B6C9C72B}"/>
              </a:ext>
            </a:extLst>
          </p:cNvPr>
          <p:cNvSpPr/>
          <p:nvPr/>
        </p:nvSpPr>
        <p:spPr>
          <a:xfrm>
            <a:off x="7136101" y="4673515"/>
            <a:ext cx="1097279" cy="335003"/>
          </a:xfrm>
          <a:prstGeom prst="roundRect">
            <a:avLst>
              <a:gd name="adj" fmla="val 11208"/>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PROMISE &amp; AVAILABILITY</a:t>
            </a:r>
          </a:p>
        </p:txBody>
      </p:sp>
      <p:cxnSp>
        <p:nvCxnSpPr>
          <p:cNvPr id="17544" name="Conector recto de flecha 17543">
            <a:extLst>
              <a:ext uri="{FF2B5EF4-FFF2-40B4-BE49-F238E27FC236}">
                <a16:creationId xmlns:a16="http://schemas.microsoft.com/office/drawing/2014/main" id="{C06E5F8C-D8FD-A6F4-6A9B-1DF84534EDBB}"/>
              </a:ext>
            </a:extLst>
          </p:cNvPr>
          <p:cNvCxnSpPr>
            <a:cxnSpLocks/>
            <a:endCxn id="18" idx="1"/>
          </p:cNvCxnSpPr>
          <p:nvPr/>
        </p:nvCxnSpPr>
        <p:spPr>
          <a:xfrm flipV="1">
            <a:off x="6446520" y="4841017"/>
            <a:ext cx="689581" cy="1"/>
          </a:xfrm>
          <a:prstGeom prst="straightConnector1">
            <a:avLst/>
          </a:prstGeom>
          <a:ln>
            <a:solidFill>
              <a:schemeClr val="tx1">
                <a:lumMod val="50000"/>
                <a:lumOff val="50000"/>
                <a:alpha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545" name="Conector recto de flecha 17544">
            <a:extLst>
              <a:ext uri="{FF2B5EF4-FFF2-40B4-BE49-F238E27FC236}">
                <a16:creationId xmlns:a16="http://schemas.microsoft.com/office/drawing/2014/main" id="{AA7E8B71-AD2E-DEAC-B735-F74EF885890C}"/>
              </a:ext>
            </a:extLst>
          </p:cNvPr>
          <p:cNvCxnSpPr>
            <a:cxnSpLocks/>
            <a:endCxn id="18" idx="3"/>
          </p:cNvCxnSpPr>
          <p:nvPr/>
        </p:nvCxnSpPr>
        <p:spPr>
          <a:xfrm flipH="1">
            <a:off x="8233380" y="4841017"/>
            <a:ext cx="1812090" cy="0"/>
          </a:xfrm>
          <a:prstGeom prst="straightConnector1">
            <a:avLst/>
          </a:prstGeom>
          <a:ln>
            <a:solidFill>
              <a:schemeClr val="tx1">
                <a:lumMod val="50000"/>
                <a:lumOff val="50000"/>
                <a:alpha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7546" name="Rectángulo redondeado 17545">
            <a:extLst>
              <a:ext uri="{FF2B5EF4-FFF2-40B4-BE49-F238E27FC236}">
                <a16:creationId xmlns:a16="http://schemas.microsoft.com/office/drawing/2014/main" id="{22E20F3A-A727-12B0-C459-AD4B6BE3E383}"/>
              </a:ext>
            </a:extLst>
          </p:cNvPr>
          <p:cNvSpPr/>
          <p:nvPr/>
        </p:nvSpPr>
        <p:spPr>
          <a:xfrm>
            <a:off x="2535723" y="4097665"/>
            <a:ext cx="1420567" cy="78970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47" name="Rectángulo redondeado 17546">
            <a:extLst>
              <a:ext uri="{FF2B5EF4-FFF2-40B4-BE49-F238E27FC236}">
                <a16:creationId xmlns:a16="http://schemas.microsoft.com/office/drawing/2014/main" id="{2101933B-DD85-ECCE-BB8F-77D038C1BBC2}"/>
              </a:ext>
            </a:extLst>
          </p:cNvPr>
          <p:cNvSpPr/>
          <p:nvPr/>
        </p:nvSpPr>
        <p:spPr>
          <a:xfrm>
            <a:off x="2631305" y="4216088"/>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HOME DELIVERY</a:t>
            </a:r>
          </a:p>
        </p:txBody>
      </p:sp>
      <p:sp>
        <p:nvSpPr>
          <p:cNvPr id="17548" name="Rectángulo redondeado 17547">
            <a:extLst>
              <a:ext uri="{FF2B5EF4-FFF2-40B4-BE49-F238E27FC236}">
                <a16:creationId xmlns:a16="http://schemas.microsoft.com/office/drawing/2014/main" id="{DFCA8A22-931C-AA03-4B4F-6D2F26F704B8}"/>
              </a:ext>
            </a:extLst>
          </p:cNvPr>
          <p:cNvSpPr/>
          <p:nvPr/>
        </p:nvSpPr>
        <p:spPr>
          <a:xfrm>
            <a:off x="2631305" y="4639235"/>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PICKUP POINT</a:t>
            </a:r>
          </a:p>
        </p:txBody>
      </p:sp>
      <p:cxnSp>
        <p:nvCxnSpPr>
          <p:cNvPr id="17549" name="Conector recto de flecha 17548">
            <a:extLst>
              <a:ext uri="{FF2B5EF4-FFF2-40B4-BE49-F238E27FC236}">
                <a16:creationId xmlns:a16="http://schemas.microsoft.com/office/drawing/2014/main" id="{DA73F1DC-D401-FD70-744A-45B6E36FF9FC}"/>
              </a:ext>
            </a:extLst>
          </p:cNvPr>
          <p:cNvCxnSpPr>
            <a:cxnSpLocks/>
            <a:stCxn id="17546" idx="1"/>
          </p:cNvCxnSpPr>
          <p:nvPr/>
        </p:nvCxnSpPr>
        <p:spPr>
          <a:xfrm flipH="1" flipV="1">
            <a:off x="2294523" y="4492413"/>
            <a:ext cx="241200" cy="105"/>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0" name="Conector angular 17549">
            <a:extLst>
              <a:ext uri="{FF2B5EF4-FFF2-40B4-BE49-F238E27FC236}">
                <a16:creationId xmlns:a16="http://schemas.microsoft.com/office/drawing/2014/main" id="{85958B05-1BB6-9437-E1F9-3EF8109FDD09}"/>
              </a:ext>
            </a:extLst>
          </p:cNvPr>
          <p:cNvCxnSpPr>
            <a:cxnSpLocks/>
          </p:cNvCxnSpPr>
          <p:nvPr/>
        </p:nvCxnSpPr>
        <p:spPr>
          <a:xfrm rot="5400000" flipH="1" flipV="1">
            <a:off x="4578110" y="3976475"/>
            <a:ext cx="373282" cy="967"/>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2" name="Conector angular 17551">
            <a:extLst>
              <a:ext uri="{FF2B5EF4-FFF2-40B4-BE49-F238E27FC236}">
                <a16:creationId xmlns:a16="http://schemas.microsoft.com/office/drawing/2014/main" id="{71776CAB-42F7-CEA2-775B-938EADDD593A}"/>
              </a:ext>
            </a:extLst>
          </p:cNvPr>
          <p:cNvCxnSpPr>
            <a:cxnSpLocks/>
            <a:endCxn id="17546" idx="0"/>
          </p:cNvCxnSpPr>
          <p:nvPr/>
        </p:nvCxnSpPr>
        <p:spPr>
          <a:xfrm rot="10800000" flipV="1">
            <a:off x="3246007" y="3718317"/>
            <a:ext cx="925228" cy="379348"/>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3" name="Conector angular 17552">
            <a:extLst>
              <a:ext uri="{FF2B5EF4-FFF2-40B4-BE49-F238E27FC236}">
                <a16:creationId xmlns:a16="http://schemas.microsoft.com/office/drawing/2014/main" id="{28BAD299-7CFC-46AC-9772-2307E4D09FBE}"/>
              </a:ext>
            </a:extLst>
          </p:cNvPr>
          <p:cNvCxnSpPr>
            <a:cxnSpLocks/>
          </p:cNvCxnSpPr>
          <p:nvPr/>
        </p:nvCxnSpPr>
        <p:spPr>
          <a:xfrm>
            <a:off x="5359235" y="3718317"/>
            <a:ext cx="2067532" cy="274180"/>
          </a:xfrm>
          <a:prstGeom prst="bentConnector3">
            <a:avLst>
              <a:gd name="adj1" fmla="val 100369"/>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5" name="Rectángulo redondeado 17554">
            <a:extLst>
              <a:ext uri="{FF2B5EF4-FFF2-40B4-BE49-F238E27FC236}">
                <a16:creationId xmlns:a16="http://schemas.microsoft.com/office/drawing/2014/main" id="{6E341D12-627E-4DCB-FCD0-53D76B1B8F34}"/>
              </a:ext>
            </a:extLst>
          </p:cNvPr>
          <p:cNvSpPr/>
          <p:nvPr/>
        </p:nvSpPr>
        <p:spPr>
          <a:xfrm>
            <a:off x="4171235" y="3646317"/>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FULFILMENT</a:t>
            </a:r>
          </a:p>
        </p:txBody>
      </p:sp>
      <p:cxnSp>
        <p:nvCxnSpPr>
          <p:cNvPr id="17557" name="Conector angular 17556">
            <a:extLst>
              <a:ext uri="{FF2B5EF4-FFF2-40B4-BE49-F238E27FC236}">
                <a16:creationId xmlns:a16="http://schemas.microsoft.com/office/drawing/2014/main" id="{041915A3-5A0C-28D9-396B-F66ABA45E047}"/>
              </a:ext>
            </a:extLst>
          </p:cNvPr>
          <p:cNvCxnSpPr>
            <a:cxnSpLocks/>
          </p:cNvCxnSpPr>
          <p:nvPr/>
        </p:nvCxnSpPr>
        <p:spPr>
          <a:xfrm rot="10800000">
            <a:off x="5139588" y="4502310"/>
            <a:ext cx="553745" cy="338709"/>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8" name="Rectángulo 17557">
            <a:extLst>
              <a:ext uri="{FF2B5EF4-FFF2-40B4-BE49-F238E27FC236}">
                <a16:creationId xmlns:a16="http://schemas.microsoft.com/office/drawing/2014/main" id="{0E6A9562-1B09-C16A-67AA-30D904872D0A}"/>
              </a:ext>
            </a:extLst>
          </p:cNvPr>
          <p:cNvSpPr/>
          <p:nvPr/>
        </p:nvSpPr>
        <p:spPr>
          <a:xfrm>
            <a:off x="5701751" y="3980766"/>
            <a:ext cx="753188" cy="378585"/>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17561" name="Rectángulo redondeado 17560">
            <a:extLst>
              <a:ext uri="{FF2B5EF4-FFF2-40B4-BE49-F238E27FC236}">
                <a16:creationId xmlns:a16="http://schemas.microsoft.com/office/drawing/2014/main" id="{51A1769D-7673-664C-4AAE-4CE990412D81}"/>
              </a:ext>
            </a:extLst>
          </p:cNvPr>
          <p:cNvSpPr/>
          <p:nvPr/>
        </p:nvSpPr>
        <p:spPr>
          <a:xfrm>
            <a:off x="7074707" y="3994648"/>
            <a:ext cx="1188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cxnSp>
        <p:nvCxnSpPr>
          <p:cNvPr id="17565" name="Conector recto de flecha 17564">
            <a:extLst>
              <a:ext uri="{FF2B5EF4-FFF2-40B4-BE49-F238E27FC236}">
                <a16:creationId xmlns:a16="http://schemas.microsoft.com/office/drawing/2014/main" id="{F3349139-8322-6E36-E2D9-60D519372C27}"/>
              </a:ext>
            </a:extLst>
          </p:cNvPr>
          <p:cNvCxnSpPr>
            <a:cxnSpLocks/>
            <a:stCxn id="17561" idx="1"/>
          </p:cNvCxnSpPr>
          <p:nvPr/>
        </p:nvCxnSpPr>
        <p:spPr>
          <a:xfrm flipH="1" flipV="1">
            <a:off x="6446520" y="4064497"/>
            <a:ext cx="628187" cy="2151"/>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4" name="Conector angular 17553">
            <a:extLst>
              <a:ext uri="{FF2B5EF4-FFF2-40B4-BE49-F238E27FC236}">
                <a16:creationId xmlns:a16="http://schemas.microsoft.com/office/drawing/2014/main" id="{56F4100A-7C96-102F-E5DB-EE79B35D769F}"/>
              </a:ext>
            </a:extLst>
          </p:cNvPr>
          <p:cNvCxnSpPr>
            <a:cxnSpLocks/>
          </p:cNvCxnSpPr>
          <p:nvPr/>
        </p:nvCxnSpPr>
        <p:spPr>
          <a:xfrm rot="5400000" flipH="1" flipV="1">
            <a:off x="5135989" y="3088975"/>
            <a:ext cx="186589" cy="928097"/>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6" name="Rectángulo redondeado 17555">
            <a:extLst>
              <a:ext uri="{FF2B5EF4-FFF2-40B4-BE49-F238E27FC236}">
                <a16:creationId xmlns:a16="http://schemas.microsoft.com/office/drawing/2014/main" id="{0C649E72-9A11-16D7-7503-926D08F4E999}"/>
              </a:ext>
            </a:extLst>
          </p:cNvPr>
          <p:cNvSpPr/>
          <p:nvPr/>
        </p:nvSpPr>
        <p:spPr>
          <a:xfrm>
            <a:off x="5693332" y="3335449"/>
            <a:ext cx="4140452" cy="248555"/>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17559" name="Rectángulo redondeado 17558">
            <a:extLst>
              <a:ext uri="{FF2B5EF4-FFF2-40B4-BE49-F238E27FC236}">
                <a16:creationId xmlns:a16="http://schemas.microsoft.com/office/drawing/2014/main" id="{02280796-EC67-2457-E92A-DA4A3B0D1F34}"/>
              </a:ext>
            </a:extLst>
          </p:cNvPr>
          <p:cNvSpPr/>
          <p:nvPr/>
        </p:nvSpPr>
        <p:spPr>
          <a:xfrm>
            <a:off x="10118268" y="2003016"/>
            <a:ext cx="1097280" cy="4082119"/>
          </a:xfrm>
          <a:prstGeom prst="roundRect">
            <a:avLst>
              <a:gd name="adj" fmla="val 4189"/>
            </a:avLst>
          </a:prstGeom>
          <a:gradFill flip="none" rotWithShape="1">
            <a:gsLst>
              <a:gs pos="7000">
                <a:srgbClr val="E25D6B"/>
              </a:gs>
              <a:gs pos="10000">
                <a:srgbClr val="73CA69"/>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cxnSp>
        <p:nvCxnSpPr>
          <p:cNvPr id="17560" name="Conector recto de flecha 17559">
            <a:extLst>
              <a:ext uri="{FF2B5EF4-FFF2-40B4-BE49-F238E27FC236}">
                <a16:creationId xmlns:a16="http://schemas.microsoft.com/office/drawing/2014/main" id="{7F52010A-AEE3-3B4B-7A0D-E030DB92ED9A}"/>
              </a:ext>
            </a:extLst>
          </p:cNvPr>
          <p:cNvCxnSpPr>
            <a:cxnSpLocks/>
            <a:stCxn id="17561" idx="3"/>
          </p:cNvCxnSpPr>
          <p:nvPr/>
        </p:nvCxnSpPr>
        <p:spPr>
          <a:xfrm flipV="1">
            <a:off x="8262707" y="4062368"/>
            <a:ext cx="1782000"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64" name="CuadroTexto 17563">
            <a:extLst>
              <a:ext uri="{FF2B5EF4-FFF2-40B4-BE49-F238E27FC236}">
                <a16:creationId xmlns:a16="http://schemas.microsoft.com/office/drawing/2014/main" id="{7F9C7609-6AD0-6216-E5F1-15B35898C15B}"/>
              </a:ext>
            </a:extLst>
          </p:cNvPr>
          <p:cNvSpPr txBox="1"/>
          <p:nvPr/>
        </p:nvSpPr>
        <p:spPr>
          <a:xfrm>
            <a:off x="449970" y="5808695"/>
            <a:ext cx="3938339" cy="46364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Asimismo, el inventario es actualizado durante el proceso para reflejar la reserva, tránsito y entrega de los productos.</a:t>
            </a:r>
          </a:p>
        </p:txBody>
      </p:sp>
      <p:sp>
        <p:nvSpPr>
          <p:cNvPr id="17566" name="Rectángulo redondeado 17565">
            <a:extLst>
              <a:ext uri="{FF2B5EF4-FFF2-40B4-BE49-F238E27FC236}">
                <a16:creationId xmlns:a16="http://schemas.microsoft.com/office/drawing/2014/main" id="{DF2773B4-EC51-4996-9475-38A54217C90F}"/>
              </a:ext>
            </a:extLst>
          </p:cNvPr>
          <p:cNvSpPr/>
          <p:nvPr/>
        </p:nvSpPr>
        <p:spPr>
          <a:xfrm>
            <a:off x="4465284" y="4636723"/>
            <a:ext cx="601696" cy="157941"/>
          </a:xfrm>
          <a:prstGeom prst="roundRect">
            <a:avLst/>
          </a:prstGeom>
          <a:solidFill>
            <a:srgbClr val="E25D6B">
              <a:alpha val="10000"/>
            </a:srgbClr>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
        <p:nvSpPr>
          <p:cNvPr id="34" name="Rectángulo redondeado 33">
            <a:extLst>
              <a:ext uri="{FF2B5EF4-FFF2-40B4-BE49-F238E27FC236}">
                <a16:creationId xmlns:a16="http://schemas.microsoft.com/office/drawing/2014/main" id="{96BBF15C-C041-F567-F57D-46871877C725}"/>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Tree>
    <p:extLst>
      <p:ext uri="{BB962C8B-B14F-4D97-AF65-F5344CB8AC3E}">
        <p14:creationId xmlns:p14="http://schemas.microsoft.com/office/powerpoint/2010/main" val="3317543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36"/>
                                        </p:tgtEl>
                                        <p:attrNameLst>
                                          <p:attrName>style.visibility</p:attrName>
                                        </p:attrNameLst>
                                      </p:cBhvr>
                                      <p:to>
                                        <p:strVal val="visible"/>
                                      </p:to>
                                    </p:set>
                                    <p:animEffect transition="in" filter="fade">
                                      <p:cBhvr>
                                        <p:cTn id="7" dur="1000"/>
                                        <p:tgtEl>
                                          <p:spTgt spid="17536"/>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17554"/>
                                        </p:tgtEl>
                                        <p:attrNameLst>
                                          <p:attrName>style.visibility</p:attrName>
                                        </p:attrNameLst>
                                      </p:cBhvr>
                                      <p:to>
                                        <p:strVal val="visible"/>
                                      </p:to>
                                    </p:set>
                                    <p:animEffect transition="in" filter="wipe(left)">
                                      <p:cBhvr>
                                        <p:cTn id="11" dur="1000"/>
                                        <p:tgtEl>
                                          <p:spTgt spid="17554"/>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7556"/>
                                        </p:tgtEl>
                                        <p:attrNameLst>
                                          <p:attrName>style.visibility</p:attrName>
                                        </p:attrNameLst>
                                      </p:cBhvr>
                                      <p:to>
                                        <p:strVal val="visible"/>
                                      </p:to>
                                    </p:set>
                                    <p:animEffect transition="in" filter="fade">
                                      <p:cBhvr>
                                        <p:cTn id="15" dur="1000"/>
                                        <p:tgtEl>
                                          <p:spTgt spid="17556"/>
                                        </p:tgtEl>
                                      </p:cBhvr>
                                    </p:animEffect>
                                  </p:childTnLst>
                                </p:cTn>
                              </p:par>
                            </p:childTnLst>
                          </p:cTn>
                        </p:par>
                        <p:par>
                          <p:cTn id="16" fill="hold">
                            <p:stCondLst>
                              <p:cond delay="3000"/>
                            </p:stCondLst>
                            <p:childTnLst>
                              <p:par>
                                <p:cTn id="17" presetID="22" presetClass="entr" presetSubtype="4" fill="hold" nodeType="afterEffect">
                                  <p:stCondLst>
                                    <p:cond delay="0"/>
                                  </p:stCondLst>
                                  <p:childTnLst>
                                    <p:set>
                                      <p:cBhvr>
                                        <p:cTn id="18" dur="1" fill="hold">
                                          <p:stCondLst>
                                            <p:cond delay="0"/>
                                          </p:stCondLst>
                                        </p:cTn>
                                        <p:tgtEl>
                                          <p:spTgt spid="50"/>
                                        </p:tgtEl>
                                        <p:attrNameLst>
                                          <p:attrName>style.visibility</p:attrName>
                                        </p:attrNameLst>
                                      </p:cBhvr>
                                      <p:to>
                                        <p:strVal val="visible"/>
                                      </p:to>
                                    </p:set>
                                    <p:animEffect transition="in" filter="wipe(down)">
                                      <p:cBhvr>
                                        <p:cTn id="19" dur="500"/>
                                        <p:tgtEl>
                                          <p:spTgt spid="50"/>
                                        </p:tgtEl>
                                      </p:cBhvr>
                                    </p:animEffect>
                                  </p:childTnLst>
                                </p:cTn>
                              </p:par>
                              <p:par>
                                <p:cTn id="20" presetID="22" presetClass="entr" presetSubtype="8" fill="hold" nodeType="withEffect">
                                  <p:stCondLst>
                                    <p:cond delay="0"/>
                                  </p:stCondLst>
                                  <p:childTnLst>
                                    <p:set>
                                      <p:cBhvr>
                                        <p:cTn id="21" dur="1" fill="hold">
                                          <p:stCondLst>
                                            <p:cond delay="0"/>
                                          </p:stCondLst>
                                        </p:cTn>
                                        <p:tgtEl>
                                          <p:spTgt spid="17560"/>
                                        </p:tgtEl>
                                        <p:attrNameLst>
                                          <p:attrName>style.visibility</p:attrName>
                                        </p:attrNameLst>
                                      </p:cBhvr>
                                      <p:to>
                                        <p:strVal val="visible"/>
                                      </p:to>
                                    </p:set>
                                    <p:animEffect transition="in" filter="wipe(left)">
                                      <p:cBhvr>
                                        <p:cTn id="22" dur="1000"/>
                                        <p:tgtEl>
                                          <p:spTgt spid="17560"/>
                                        </p:tgtEl>
                                      </p:cBhvr>
                                    </p:animEffect>
                                  </p:childTnLst>
                                </p:cTn>
                              </p:par>
                            </p:childTnLst>
                          </p:cTn>
                        </p:par>
                        <p:par>
                          <p:cTn id="23" fill="hold">
                            <p:stCondLst>
                              <p:cond delay="4000"/>
                            </p:stCondLst>
                            <p:childTnLst>
                              <p:par>
                                <p:cTn id="24" presetID="10" presetClass="entr" presetSubtype="0" fill="hold" grpId="0" nodeType="afterEffect">
                                  <p:stCondLst>
                                    <p:cond delay="0"/>
                                  </p:stCondLst>
                                  <p:childTnLst>
                                    <p:set>
                                      <p:cBhvr>
                                        <p:cTn id="25" dur="1" fill="hold">
                                          <p:stCondLst>
                                            <p:cond delay="0"/>
                                          </p:stCondLst>
                                        </p:cTn>
                                        <p:tgtEl>
                                          <p:spTgt spid="17564"/>
                                        </p:tgtEl>
                                        <p:attrNameLst>
                                          <p:attrName>style.visibility</p:attrName>
                                        </p:attrNameLst>
                                      </p:cBhvr>
                                      <p:to>
                                        <p:strVal val="visible"/>
                                      </p:to>
                                    </p:set>
                                    <p:animEffect transition="in" filter="fade">
                                      <p:cBhvr>
                                        <p:cTn id="26" dur="1000"/>
                                        <p:tgtEl>
                                          <p:spTgt spid="1756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7559"/>
                                        </p:tgtEl>
                                        <p:attrNameLst>
                                          <p:attrName>style.visibility</p:attrName>
                                        </p:attrNameLst>
                                      </p:cBhvr>
                                      <p:to>
                                        <p:strVal val="visible"/>
                                      </p:to>
                                    </p:set>
                                    <p:animEffect transition="in" filter="fade">
                                      <p:cBhvr>
                                        <p:cTn id="29" dur="1000"/>
                                        <p:tgtEl>
                                          <p:spTgt spid="1755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xit" presetSubtype="0" fill="hold" grpId="1" nodeType="clickEffect">
                                  <p:stCondLst>
                                    <p:cond delay="0"/>
                                  </p:stCondLst>
                                  <p:childTnLst>
                                    <p:animEffect transition="out" filter="fade">
                                      <p:cBhvr>
                                        <p:cTn id="33" dur="500"/>
                                        <p:tgtEl>
                                          <p:spTgt spid="17536"/>
                                        </p:tgtEl>
                                      </p:cBhvr>
                                    </p:animEffect>
                                    <p:set>
                                      <p:cBhvr>
                                        <p:cTn id="34" dur="1" fill="hold">
                                          <p:stCondLst>
                                            <p:cond delay="499"/>
                                          </p:stCondLst>
                                        </p:cTn>
                                        <p:tgtEl>
                                          <p:spTgt spid="17536"/>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17564"/>
                                        </p:tgtEl>
                                      </p:cBhvr>
                                    </p:animEffect>
                                    <p:set>
                                      <p:cBhvr>
                                        <p:cTn id="37" dur="1" fill="hold">
                                          <p:stCondLst>
                                            <p:cond delay="499"/>
                                          </p:stCondLst>
                                        </p:cTn>
                                        <p:tgtEl>
                                          <p:spTgt spid="1756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6" grpId="0" animBg="1"/>
      <p:bldP spid="17536" grpId="1" animBg="1"/>
      <p:bldP spid="17556" grpId="0" animBg="1"/>
      <p:bldP spid="17559" grpId="0" animBg="1"/>
      <p:bldP spid="17564" grpId="0" animBg="1"/>
      <p:bldP spid="17564"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p:txBody>
          <a:bodyPr/>
          <a:lstStyle/>
          <a:p>
            <a:r>
              <a:rPr lang="es-CL" err="1"/>
              <a:t>Retail</a:t>
            </a:r>
            <a:r>
              <a:rPr lang="es-CL"/>
              <a:t> </a:t>
            </a:r>
            <a:r>
              <a:rPr lang="es-CL" err="1"/>
              <a:t>Process</a:t>
            </a:r>
            <a:endParaRPr lang="es-CL"/>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4">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4">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4"/>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1" name="Rectángulo redondeado 17540">
            <a:extLst>
              <a:ext uri="{FF2B5EF4-FFF2-40B4-BE49-F238E27FC236}">
                <a16:creationId xmlns:a16="http://schemas.microsoft.com/office/drawing/2014/main" id="{274B274D-BEB8-C0B4-A1A4-26C9530D0DFB}"/>
              </a:ext>
            </a:extLst>
          </p:cNvPr>
          <p:cNvSpPr/>
          <p:nvPr/>
        </p:nvSpPr>
        <p:spPr>
          <a:xfrm>
            <a:off x="2626788" y="5285277"/>
            <a:ext cx="1188000" cy="144000"/>
          </a:xfrm>
          <a:prstGeom prst="roundRect">
            <a:avLst/>
          </a:prstGeom>
          <a:gradFill>
            <a:gsLst>
              <a:gs pos="19000">
                <a:srgbClr val="E25D6B"/>
              </a:gs>
              <a:gs pos="57000">
                <a:srgbClr val="5E6B78"/>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INVOICING</a:t>
            </a:r>
          </a:p>
        </p:txBody>
      </p:sp>
      <p:cxnSp>
        <p:nvCxnSpPr>
          <p:cNvPr id="17542" name="Conector angular 17541">
            <a:extLst>
              <a:ext uri="{FF2B5EF4-FFF2-40B4-BE49-F238E27FC236}">
                <a16:creationId xmlns:a16="http://schemas.microsoft.com/office/drawing/2014/main" id="{308E4177-4AB9-ACB7-476C-A8A718CB6F2F}"/>
              </a:ext>
            </a:extLst>
          </p:cNvPr>
          <p:cNvCxnSpPr>
            <a:cxnSpLocks/>
            <a:endCxn id="17541" idx="3"/>
          </p:cNvCxnSpPr>
          <p:nvPr/>
        </p:nvCxnSpPr>
        <p:spPr>
          <a:xfrm rot="5400000">
            <a:off x="4031399" y="4624407"/>
            <a:ext cx="516259" cy="949480"/>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7" name="Conector angular 6">
            <a:extLst>
              <a:ext uri="{FF2B5EF4-FFF2-40B4-BE49-F238E27FC236}">
                <a16:creationId xmlns:a16="http://schemas.microsoft.com/office/drawing/2014/main" id="{5FFFD83E-01E1-F20D-C808-CFD456EE2ECB}"/>
              </a:ext>
            </a:extLst>
          </p:cNvPr>
          <p:cNvCxnSpPr>
            <a:cxnSpLocks/>
          </p:cNvCxnSpPr>
          <p:nvPr/>
        </p:nvCxnSpPr>
        <p:spPr>
          <a:xfrm rot="16200000" flipH="1">
            <a:off x="7147179" y="2458107"/>
            <a:ext cx="515381" cy="5281202"/>
          </a:xfrm>
          <a:prstGeom prst="bentConnector2">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sp>
        <p:nvSpPr>
          <p:cNvPr id="17543" name="Rectángulo redondeado 17542">
            <a:extLst>
              <a:ext uri="{FF2B5EF4-FFF2-40B4-BE49-F238E27FC236}">
                <a16:creationId xmlns:a16="http://schemas.microsoft.com/office/drawing/2014/main" id="{E644E732-729E-BD37-FF62-6AC1D85453B3}"/>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cxnSp>
        <p:nvCxnSpPr>
          <p:cNvPr id="17538" name="Conector recto de flecha 17537">
            <a:extLst>
              <a:ext uri="{FF2B5EF4-FFF2-40B4-BE49-F238E27FC236}">
                <a16:creationId xmlns:a16="http://schemas.microsoft.com/office/drawing/2014/main" id="{D456BAAB-AFEF-A960-9078-9DDF5B797539}"/>
              </a:ext>
            </a:extLst>
          </p:cNvPr>
          <p:cNvCxnSpPr>
            <a:cxnSpLocks/>
          </p:cNvCxnSpPr>
          <p:nvPr/>
        </p:nvCxnSpPr>
        <p:spPr>
          <a:xfrm flipH="1">
            <a:off x="6446520" y="4064497"/>
            <a:ext cx="628187"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39" name="Conector angular 17538">
            <a:extLst>
              <a:ext uri="{FF2B5EF4-FFF2-40B4-BE49-F238E27FC236}">
                <a16:creationId xmlns:a16="http://schemas.microsoft.com/office/drawing/2014/main" id="{8AED0384-159C-02BE-D410-64540A623561}"/>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alpha val="50000"/>
              </a:schemeClr>
            </a:solidFill>
            <a:tailEnd type="none"/>
          </a:ln>
        </p:spPr>
        <p:style>
          <a:lnRef idx="2">
            <a:schemeClr val="accent1"/>
          </a:lnRef>
          <a:fillRef idx="0">
            <a:schemeClr val="accent1"/>
          </a:fillRef>
          <a:effectRef idx="1">
            <a:schemeClr val="accent1"/>
          </a:effectRef>
          <a:fontRef idx="minor">
            <a:schemeClr val="tx1"/>
          </a:fontRef>
        </p:style>
      </p:cxnSp>
      <p:sp>
        <p:nvSpPr>
          <p:cNvPr id="18" name="Rectángulo redondeado 17">
            <a:extLst>
              <a:ext uri="{FF2B5EF4-FFF2-40B4-BE49-F238E27FC236}">
                <a16:creationId xmlns:a16="http://schemas.microsoft.com/office/drawing/2014/main" id="{0BD3603E-CF8C-A01B-80D8-7FB4B6C9C72B}"/>
              </a:ext>
            </a:extLst>
          </p:cNvPr>
          <p:cNvSpPr/>
          <p:nvPr/>
        </p:nvSpPr>
        <p:spPr>
          <a:xfrm>
            <a:off x="7136101" y="4673515"/>
            <a:ext cx="1097279" cy="335003"/>
          </a:xfrm>
          <a:prstGeom prst="roundRect">
            <a:avLst>
              <a:gd name="adj" fmla="val 11208"/>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PROMISE &amp; AVAILABILITY</a:t>
            </a:r>
          </a:p>
        </p:txBody>
      </p:sp>
      <p:cxnSp>
        <p:nvCxnSpPr>
          <p:cNvPr id="17544" name="Conector recto de flecha 17543">
            <a:extLst>
              <a:ext uri="{FF2B5EF4-FFF2-40B4-BE49-F238E27FC236}">
                <a16:creationId xmlns:a16="http://schemas.microsoft.com/office/drawing/2014/main" id="{C06E5F8C-D8FD-A6F4-6A9B-1DF84534EDBB}"/>
              </a:ext>
            </a:extLst>
          </p:cNvPr>
          <p:cNvCxnSpPr>
            <a:cxnSpLocks/>
            <a:endCxn id="18" idx="1"/>
          </p:cNvCxnSpPr>
          <p:nvPr/>
        </p:nvCxnSpPr>
        <p:spPr>
          <a:xfrm flipV="1">
            <a:off x="6446520" y="4841017"/>
            <a:ext cx="689581" cy="1"/>
          </a:xfrm>
          <a:prstGeom prst="straightConnector1">
            <a:avLst/>
          </a:prstGeom>
          <a:ln>
            <a:solidFill>
              <a:schemeClr val="tx1">
                <a:lumMod val="50000"/>
                <a:lumOff val="50000"/>
                <a:alpha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545" name="Conector recto de flecha 17544">
            <a:extLst>
              <a:ext uri="{FF2B5EF4-FFF2-40B4-BE49-F238E27FC236}">
                <a16:creationId xmlns:a16="http://schemas.microsoft.com/office/drawing/2014/main" id="{AA7E8B71-AD2E-DEAC-B735-F74EF885890C}"/>
              </a:ext>
            </a:extLst>
          </p:cNvPr>
          <p:cNvCxnSpPr>
            <a:cxnSpLocks/>
            <a:endCxn id="18" idx="3"/>
          </p:cNvCxnSpPr>
          <p:nvPr/>
        </p:nvCxnSpPr>
        <p:spPr>
          <a:xfrm flipH="1">
            <a:off x="8233380" y="4841017"/>
            <a:ext cx="1812090" cy="0"/>
          </a:xfrm>
          <a:prstGeom prst="straightConnector1">
            <a:avLst/>
          </a:prstGeom>
          <a:ln>
            <a:solidFill>
              <a:schemeClr val="tx1">
                <a:lumMod val="50000"/>
                <a:lumOff val="50000"/>
                <a:alpha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7546" name="Rectángulo redondeado 17545">
            <a:extLst>
              <a:ext uri="{FF2B5EF4-FFF2-40B4-BE49-F238E27FC236}">
                <a16:creationId xmlns:a16="http://schemas.microsoft.com/office/drawing/2014/main" id="{22E20F3A-A727-12B0-C459-AD4B6BE3E383}"/>
              </a:ext>
            </a:extLst>
          </p:cNvPr>
          <p:cNvSpPr/>
          <p:nvPr/>
        </p:nvSpPr>
        <p:spPr>
          <a:xfrm>
            <a:off x="2535723" y="4097665"/>
            <a:ext cx="1420567" cy="789706"/>
          </a:xfrm>
          <a:prstGeom prst="roundRect">
            <a:avLst>
              <a:gd name="adj" fmla="val 9220"/>
            </a:avLst>
          </a:prstGeom>
          <a:noFill/>
          <a:ln w="6350">
            <a:solidFill>
              <a:schemeClr val="bg1">
                <a:lumMod val="8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47" name="Rectángulo redondeado 17546">
            <a:extLst>
              <a:ext uri="{FF2B5EF4-FFF2-40B4-BE49-F238E27FC236}">
                <a16:creationId xmlns:a16="http://schemas.microsoft.com/office/drawing/2014/main" id="{2101933B-DD85-ECCE-BB8F-77D038C1BBC2}"/>
              </a:ext>
            </a:extLst>
          </p:cNvPr>
          <p:cNvSpPr/>
          <p:nvPr/>
        </p:nvSpPr>
        <p:spPr>
          <a:xfrm>
            <a:off x="2631305" y="4216088"/>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HOME DELIVERY</a:t>
            </a:r>
          </a:p>
        </p:txBody>
      </p:sp>
      <p:sp>
        <p:nvSpPr>
          <p:cNvPr id="17548" name="Rectángulo redondeado 17547">
            <a:extLst>
              <a:ext uri="{FF2B5EF4-FFF2-40B4-BE49-F238E27FC236}">
                <a16:creationId xmlns:a16="http://schemas.microsoft.com/office/drawing/2014/main" id="{DFCA8A22-931C-AA03-4B4F-6D2F26F704B8}"/>
              </a:ext>
            </a:extLst>
          </p:cNvPr>
          <p:cNvSpPr/>
          <p:nvPr/>
        </p:nvSpPr>
        <p:spPr>
          <a:xfrm>
            <a:off x="2631305" y="4639235"/>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PICKUP POINT</a:t>
            </a:r>
          </a:p>
        </p:txBody>
      </p:sp>
      <p:cxnSp>
        <p:nvCxnSpPr>
          <p:cNvPr id="17549" name="Conector recto de flecha 17548">
            <a:extLst>
              <a:ext uri="{FF2B5EF4-FFF2-40B4-BE49-F238E27FC236}">
                <a16:creationId xmlns:a16="http://schemas.microsoft.com/office/drawing/2014/main" id="{DA73F1DC-D401-FD70-744A-45B6E36FF9FC}"/>
              </a:ext>
            </a:extLst>
          </p:cNvPr>
          <p:cNvCxnSpPr>
            <a:cxnSpLocks/>
            <a:stCxn id="17546" idx="1"/>
          </p:cNvCxnSpPr>
          <p:nvPr/>
        </p:nvCxnSpPr>
        <p:spPr>
          <a:xfrm flipH="1" flipV="1">
            <a:off x="2294523" y="4492413"/>
            <a:ext cx="241200" cy="105"/>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0" name="Conector angular 17549">
            <a:extLst>
              <a:ext uri="{FF2B5EF4-FFF2-40B4-BE49-F238E27FC236}">
                <a16:creationId xmlns:a16="http://schemas.microsoft.com/office/drawing/2014/main" id="{85958B05-1BB6-9437-E1F9-3EF8109FDD09}"/>
              </a:ext>
            </a:extLst>
          </p:cNvPr>
          <p:cNvCxnSpPr>
            <a:cxnSpLocks/>
          </p:cNvCxnSpPr>
          <p:nvPr/>
        </p:nvCxnSpPr>
        <p:spPr>
          <a:xfrm rot="5400000" flipH="1" flipV="1">
            <a:off x="4578110" y="3976475"/>
            <a:ext cx="373282" cy="967"/>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2" name="Conector angular 17551">
            <a:extLst>
              <a:ext uri="{FF2B5EF4-FFF2-40B4-BE49-F238E27FC236}">
                <a16:creationId xmlns:a16="http://schemas.microsoft.com/office/drawing/2014/main" id="{71776CAB-42F7-CEA2-775B-938EADDD593A}"/>
              </a:ext>
            </a:extLst>
          </p:cNvPr>
          <p:cNvCxnSpPr>
            <a:cxnSpLocks/>
            <a:endCxn id="17546" idx="0"/>
          </p:cNvCxnSpPr>
          <p:nvPr/>
        </p:nvCxnSpPr>
        <p:spPr>
          <a:xfrm rot="10800000" flipV="1">
            <a:off x="3246007" y="3718317"/>
            <a:ext cx="925228" cy="379348"/>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3" name="Conector angular 17552">
            <a:extLst>
              <a:ext uri="{FF2B5EF4-FFF2-40B4-BE49-F238E27FC236}">
                <a16:creationId xmlns:a16="http://schemas.microsoft.com/office/drawing/2014/main" id="{28BAD299-7CFC-46AC-9772-2307E4D09FBE}"/>
              </a:ext>
            </a:extLst>
          </p:cNvPr>
          <p:cNvCxnSpPr>
            <a:cxnSpLocks/>
          </p:cNvCxnSpPr>
          <p:nvPr/>
        </p:nvCxnSpPr>
        <p:spPr>
          <a:xfrm>
            <a:off x="5359235" y="3718317"/>
            <a:ext cx="2067532" cy="274180"/>
          </a:xfrm>
          <a:prstGeom prst="bentConnector3">
            <a:avLst>
              <a:gd name="adj1" fmla="val 10036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5" name="Rectángulo redondeado 17554">
            <a:extLst>
              <a:ext uri="{FF2B5EF4-FFF2-40B4-BE49-F238E27FC236}">
                <a16:creationId xmlns:a16="http://schemas.microsoft.com/office/drawing/2014/main" id="{6E341D12-627E-4DCB-FCD0-53D76B1B8F34}"/>
              </a:ext>
            </a:extLst>
          </p:cNvPr>
          <p:cNvSpPr/>
          <p:nvPr/>
        </p:nvSpPr>
        <p:spPr>
          <a:xfrm>
            <a:off x="4171235" y="3646317"/>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FULFILMENT</a:t>
            </a:r>
          </a:p>
        </p:txBody>
      </p:sp>
      <p:cxnSp>
        <p:nvCxnSpPr>
          <p:cNvPr id="17557" name="Conector angular 17556">
            <a:extLst>
              <a:ext uri="{FF2B5EF4-FFF2-40B4-BE49-F238E27FC236}">
                <a16:creationId xmlns:a16="http://schemas.microsoft.com/office/drawing/2014/main" id="{041915A3-5A0C-28D9-396B-F66ABA45E047}"/>
              </a:ext>
            </a:extLst>
          </p:cNvPr>
          <p:cNvCxnSpPr>
            <a:cxnSpLocks/>
          </p:cNvCxnSpPr>
          <p:nvPr/>
        </p:nvCxnSpPr>
        <p:spPr>
          <a:xfrm rot="10800000">
            <a:off x="5139588" y="4502310"/>
            <a:ext cx="553745" cy="338709"/>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4" name="Conector angular 17553">
            <a:extLst>
              <a:ext uri="{FF2B5EF4-FFF2-40B4-BE49-F238E27FC236}">
                <a16:creationId xmlns:a16="http://schemas.microsoft.com/office/drawing/2014/main" id="{56F4100A-7C96-102F-E5DB-EE79B35D769F}"/>
              </a:ext>
            </a:extLst>
          </p:cNvPr>
          <p:cNvCxnSpPr>
            <a:cxnSpLocks/>
          </p:cNvCxnSpPr>
          <p:nvPr/>
        </p:nvCxnSpPr>
        <p:spPr>
          <a:xfrm rot="5400000" flipH="1" flipV="1">
            <a:off x="5135989" y="3088975"/>
            <a:ext cx="186589" cy="92809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60" name="Conector recto de flecha 17559">
            <a:extLst>
              <a:ext uri="{FF2B5EF4-FFF2-40B4-BE49-F238E27FC236}">
                <a16:creationId xmlns:a16="http://schemas.microsoft.com/office/drawing/2014/main" id="{7F52010A-AEE3-3B4B-7A0D-E030DB92ED9A}"/>
              </a:ext>
            </a:extLst>
          </p:cNvPr>
          <p:cNvCxnSpPr>
            <a:cxnSpLocks/>
          </p:cNvCxnSpPr>
          <p:nvPr/>
        </p:nvCxnSpPr>
        <p:spPr>
          <a:xfrm flipV="1">
            <a:off x="8262707" y="4062368"/>
            <a:ext cx="1782000"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64" name="CuadroTexto 17563">
            <a:extLst>
              <a:ext uri="{FF2B5EF4-FFF2-40B4-BE49-F238E27FC236}">
                <a16:creationId xmlns:a16="http://schemas.microsoft.com/office/drawing/2014/main" id="{7F9C7609-6AD0-6216-E5F1-15B35898C15B}"/>
              </a:ext>
            </a:extLst>
          </p:cNvPr>
          <p:cNvSpPr txBox="1"/>
          <p:nvPr/>
        </p:nvSpPr>
        <p:spPr>
          <a:xfrm>
            <a:off x="449970" y="5808695"/>
            <a:ext cx="3938339" cy="46364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Al igual que en la venta física, debe generarse  un documento tributario (boleta, factura, </a:t>
            </a:r>
            <a:r>
              <a:rPr lang="es-CL" sz="1000" err="1"/>
              <a:t>etc</a:t>
            </a:r>
            <a:r>
              <a:rPr lang="es-CL" sz="1000"/>
              <a:t>), la cual se envía por email al cliente.</a:t>
            </a:r>
          </a:p>
        </p:txBody>
      </p:sp>
      <p:sp>
        <p:nvSpPr>
          <p:cNvPr id="34" name="Rectángulo redondeado 33">
            <a:extLst>
              <a:ext uri="{FF2B5EF4-FFF2-40B4-BE49-F238E27FC236}">
                <a16:creationId xmlns:a16="http://schemas.microsoft.com/office/drawing/2014/main" id="{78617639-233F-08BF-4B28-2D1854DA945D}"/>
              </a:ext>
            </a:extLst>
          </p:cNvPr>
          <p:cNvSpPr/>
          <p:nvPr/>
        </p:nvSpPr>
        <p:spPr>
          <a:xfrm>
            <a:off x="4465284" y="4636723"/>
            <a:ext cx="601696" cy="157941"/>
          </a:xfrm>
          <a:prstGeom prst="roundRect">
            <a:avLst/>
          </a:prstGeom>
          <a:solidFill>
            <a:srgbClr val="E25D6B"/>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
        <p:nvSpPr>
          <p:cNvPr id="17536" name="Rectángulo redondeado 17535">
            <a:extLst>
              <a:ext uri="{FF2B5EF4-FFF2-40B4-BE49-F238E27FC236}">
                <a16:creationId xmlns:a16="http://schemas.microsoft.com/office/drawing/2014/main" id="{5B9E7A61-5F75-6D33-7C30-5622BEB19C62}"/>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Tree>
    <p:extLst>
      <p:ext uri="{BB962C8B-B14F-4D97-AF65-F5344CB8AC3E}">
        <p14:creationId xmlns:p14="http://schemas.microsoft.com/office/powerpoint/2010/main" val="277861982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64"/>
                                        </p:tgtEl>
                                        <p:attrNameLst>
                                          <p:attrName>style.visibility</p:attrName>
                                        </p:attrNameLst>
                                      </p:cBhvr>
                                      <p:to>
                                        <p:strVal val="visible"/>
                                      </p:to>
                                    </p:set>
                                    <p:animEffect transition="in" filter="fade">
                                      <p:cBhvr>
                                        <p:cTn id="7" dur="1000"/>
                                        <p:tgtEl>
                                          <p:spTgt spid="17564"/>
                                        </p:tgtEl>
                                      </p:cBhvr>
                                    </p:animEffect>
                                  </p:childTnLst>
                                </p:cTn>
                              </p:par>
                            </p:childTnLst>
                          </p:cTn>
                        </p:par>
                        <p:par>
                          <p:cTn id="8" fill="hold">
                            <p:stCondLst>
                              <p:cond delay="1000"/>
                            </p:stCondLst>
                            <p:childTnLst>
                              <p:par>
                                <p:cTn id="9" presetID="22" presetClass="entr" presetSubtype="2" fill="hold" nodeType="afterEffect">
                                  <p:stCondLst>
                                    <p:cond delay="0"/>
                                  </p:stCondLst>
                                  <p:childTnLst>
                                    <p:set>
                                      <p:cBhvr>
                                        <p:cTn id="10" dur="1" fill="hold">
                                          <p:stCondLst>
                                            <p:cond delay="0"/>
                                          </p:stCondLst>
                                        </p:cTn>
                                        <p:tgtEl>
                                          <p:spTgt spid="17542"/>
                                        </p:tgtEl>
                                        <p:attrNameLst>
                                          <p:attrName>style.visibility</p:attrName>
                                        </p:attrNameLst>
                                      </p:cBhvr>
                                      <p:to>
                                        <p:strVal val="visible"/>
                                      </p:to>
                                    </p:set>
                                    <p:animEffect transition="in" filter="wipe(right)">
                                      <p:cBhvr>
                                        <p:cTn id="11" dur="1000"/>
                                        <p:tgtEl>
                                          <p:spTgt spid="17542"/>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7541"/>
                                        </p:tgtEl>
                                        <p:attrNameLst>
                                          <p:attrName>style.visibility</p:attrName>
                                        </p:attrNameLst>
                                      </p:cBhvr>
                                      <p:to>
                                        <p:strVal val="visible"/>
                                      </p:to>
                                    </p:set>
                                    <p:animEffect transition="in" filter="fade">
                                      <p:cBhvr>
                                        <p:cTn id="15" dur="1000"/>
                                        <p:tgtEl>
                                          <p:spTgt spid="1754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17564"/>
                                        </p:tgtEl>
                                      </p:cBhvr>
                                    </p:animEffect>
                                    <p:set>
                                      <p:cBhvr>
                                        <p:cTn id="20" dur="1" fill="hold">
                                          <p:stCondLst>
                                            <p:cond delay="499"/>
                                          </p:stCondLst>
                                        </p:cTn>
                                        <p:tgtEl>
                                          <p:spTgt spid="1756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41" grpId="0" animBg="1"/>
      <p:bldP spid="17564" grpId="0" animBg="1"/>
      <p:bldP spid="17564"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3"/>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1" name="Rectángulo redondeado 17540">
            <a:extLst>
              <a:ext uri="{FF2B5EF4-FFF2-40B4-BE49-F238E27FC236}">
                <a16:creationId xmlns:a16="http://schemas.microsoft.com/office/drawing/2014/main" id="{274B274D-BEB8-C0B4-A1A4-26C9530D0DFB}"/>
              </a:ext>
            </a:extLst>
          </p:cNvPr>
          <p:cNvSpPr/>
          <p:nvPr/>
        </p:nvSpPr>
        <p:spPr>
          <a:xfrm>
            <a:off x="2626788" y="5285277"/>
            <a:ext cx="1188000" cy="144000"/>
          </a:xfrm>
          <a:prstGeom prst="roundRect">
            <a:avLst/>
          </a:prstGeom>
          <a:gradFill>
            <a:gsLst>
              <a:gs pos="19000">
                <a:srgbClr val="E25D6B">
                  <a:alpha val="50000"/>
                </a:srgbClr>
              </a:gs>
              <a:gs pos="57000">
                <a:srgbClr val="5E6B78">
                  <a:alpha val="50000"/>
                </a:srgbClr>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INVOICING</a:t>
            </a:r>
          </a:p>
        </p:txBody>
      </p:sp>
      <p:cxnSp>
        <p:nvCxnSpPr>
          <p:cNvPr id="17542" name="Conector angular 17541">
            <a:extLst>
              <a:ext uri="{FF2B5EF4-FFF2-40B4-BE49-F238E27FC236}">
                <a16:creationId xmlns:a16="http://schemas.microsoft.com/office/drawing/2014/main" id="{308E4177-4AB9-ACB7-476C-A8A718CB6F2F}"/>
              </a:ext>
            </a:extLst>
          </p:cNvPr>
          <p:cNvCxnSpPr>
            <a:cxnSpLocks/>
            <a:endCxn id="17541" idx="3"/>
          </p:cNvCxnSpPr>
          <p:nvPr/>
        </p:nvCxnSpPr>
        <p:spPr>
          <a:xfrm rot="5400000">
            <a:off x="4031399" y="4624407"/>
            <a:ext cx="516259" cy="949480"/>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7" name="Conector angular 6">
            <a:extLst>
              <a:ext uri="{FF2B5EF4-FFF2-40B4-BE49-F238E27FC236}">
                <a16:creationId xmlns:a16="http://schemas.microsoft.com/office/drawing/2014/main" id="{5FFFD83E-01E1-F20D-C808-CFD456EE2ECB}"/>
              </a:ext>
            </a:extLst>
          </p:cNvPr>
          <p:cNvCxnSpPr>
            <a:cxnSpLocks/>
          </p:cNvCxnSpPr>
          <p:nvPr/>
        </p:nvCxnSpPr>
        <p:spPr>
          <a:xfrm rot="16200000" flipH="1">
            <a:off x="7147179" y="2458107"/>
            <a:ext cx="515381" cy="5281202"/>
          </a:xfrm>
          <a:prstGeom prst="bentConnector2">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sp>
        <p:nvSpPr>
          <p:cNvPr id="17543" name="Rectángulo redondeado 17542">
            <a:extLst>
              <a:ext uri="{FF2B5EF4-FFF2-40B4-BE49-F238E27FC236}">
                <a16:creationId xmlns:a16="http://schemas.microsoft.com/office/drawing/2014/main" id="{E644E732-729E-BD37-FF62-6AC1D85453B3}"/>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cxnSp>
        <p:nvCxnSpPr>
          <p:cNvPr id="17538" name="Conector recto de flecha 17537">
            <a:extLst>
              <a:ext uri="{FF2B5EF4-FFF2-40B4-BE49-F238E27FC236}">
                <a16:creationId xmlns:a16="http://schemas.microsoft.com/office/drawing/2014/main" id="{D456BAAB-AFEF-A960-9078-9DDF5B797539}"/>
              </a:ext>
            </a:extLst>
          </p:cNvPr>
          <p:cNvCxnSpPr>
            <a:cxnSpLocks/>
          </p:cNvCxnSpPr>
          <p:nvPr/>
        </p:nvCxnSpPr>
        <p:spPr>
          <a:xfrm flipH="1">
            <a:off x="6446520" y="4064497"/>
            <a:ext cx="628187"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39" name="Conector angular 17538">
            <a:extLst>
              <a:ext uri="{FF2B5EF4-FFF2-40B4-BE49-F238E27FC236}">
                <a16:creationId xmlns:a16="http://schemas.microsoft.com/office/drawing/2014/main" id="{8AED0384-159C-02BE-D410-64540A623561}"/>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alpha val="50000"/>
              </a:schemeClr>
            </a:solidFill>
            <a:tailEnd type="none"/>
          </a:ln>
        </p:spPr>
        <p:style>
          <a:lnRef idx="2">
            <a:schemeClr val="accent1"/>
          </a:lnRef>
          <a:fillRef idx="0">
            <a:schemeClr val="accent1"/>
          </a:fillRef>
          <a:effectRef idx="1">
            <a:schemeClr val="accent1"/>
          </a:effectRef>
          <a:fontRef idx="minor">
            <a:schemeClr val="tx1"/>
          </a:fontRef>
        </p:style>
      </p:cxnSp>
      <p:sp>
        <p:nvSpPr>
          <p:cNvPr id="18" name="Rectángulo redondeado 17">
            <a:extLst>
              <a:ext uri="{FF2B5EF4-FFF2-40B4-BE49-F238E27FC236}">
                <a16:creationId xmlns:a16="http://schemas.microsoft.com/office/drawing/2014/main" id="{0BD3603E-CF8C-A01B-80D8-7FB4B6C9C72B}"/>
              </a:ext>
            </a:extLst>
          </p:cNvPr>
          <p:cNvSpPr/>
          <p:nvPr/>
        </p:nvSpPr>
        <p:spPr>
          <a:xfrm>
            <a:off x="7136101" y="4673515"/>
            <a:ext cx="1097279" cy="335003"/>
          </a:xfrm>
          <a:prstGeom prst="roundRect">
            <a:avLst>
              <a:gd name="adj" fmla="val 11208"/>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PROMISE &amp; AVAILABILITY</a:t>
            </a:r>
          </a:p>
        </p:txBody>
      </p:sp>
      <p:cxnSp>
        <p:nvCxnSpPr>
          <p:cNvPr id="17544" name="Conector recto de flecha 17543">
            <a:extLst>
              <a:ext uri="{FF2B5EF4-FFF2-40B4-BE49-F238E27FC236}">
                <a16:creationId xmlns:a16="http://schemas.microsoft.com/office/drawing/2014/main" id="{C06E5F8C-D8FD-A6F4-6A9B-1DF84534EDBB}"/>
              </a:ext>
            </a:extLst>
          </p:cNvPr>
          <p:cNvCxnSpPr>
            <a:cxnSpLocks/>
            <a:endCxn id="18" idx="1"/>
          </p:cNvCxnSpPr>
          <p:nvPr/>
        </p:nvCxnSpPr>
        <p:spPr>
          <a:xfrm flipV="1">
            <a:off x="6446520" y="4841017"/>
            <a:ext cx="689581" cy="1"/>
          </a:xfrm>
          <a:prstGeom prst="straightConnector1">
            <a:avLst/>
          </a:prstGeom>
          <a:ln>
            <a:solidFill>
              <a:schemeClr val="tx1">
                <a:lumMod val="50000"/>
                <a:lumOff val="50000"/>
                <a:alpha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545" name="Conector recto de flecha 17544">
            <a:extLst>
              <a:ext uri="{FF2B5EF4-FFF2-40B4-BE49-F238E27FC236}">
                <a16:creationId xmlns:a16="http://schemas.microsoft.com/office/drawing/2014/main" id="{AA7E8B71-AD2E-DEAC-B735-F74EF885890C}"/>
              </a:ext>
            </a:extLst>
          </p:cNvPr>
          <p:cNvCxnSpPr>
            <a:cxnSpLocks/>
            <a:endCxn id="18" idx="3"/>
          </p:cNvCxnSpPr>
          <p:nvPr/>
        </p:nvCxnSpPr>
        <p:spPr>
          <a:xfrm flipH="1">
            <a:off x="8233380" y="4841017"/>
            <a:ext cx="1812090" cy="0"/>
          </a:xfrm>
          <a:prstGeom prst="straightConnector1">
            <a:avLst/>
          </a:prstGeom>
          <a:ln>
            <a:solidFill>
              <a:schemeClr val="tx1">
                <a:lumMod val="50000"/>
                <a:lumOff val="50000"/>
                <a:alpha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7546" name="Rectángulo redondeado 17545">
            <a:extLst>
              <a:ext uri="{FF2B5EF4-FFF2-40B4-BE49-F238E27FC236}">
                <a16:creationId xmlns:a16="http://schemas.microsoft.com/office/drawing/2014/main" id="{22E20F3A-A727-12B0-C459-AD4B6BE3E383}"/>
              </a:ext>
            </a:extLst>
          </p:cNvPr>
          <p:cNvSpPr/>
          <p:nvPr/>
        </p:nvSpPr>
        <p:spPr>
          <a:xfrm>
            <a:off x="2535723" y="4097665"/>
            <a:ext cx="1420567" cy="789706"/>
          </a:xfrm>
          <a:prstGeom prst="roundRect">
            <a:avLst>
              <a:gd name="adj" fmla="val 9220"/>
            </a:avLst>
          </a:prstGeom>
          <a:noFill/>
          <a:ln w="6350">
            <a:solidFill>
              <a:schemeClr val="bg1">
                <a:lumMod val="8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47" name="Rectángulo redondeado 17546">
            <a:extLst>
              <a:ext uri="{FF2B5EF4-FFF2-40B4-BE49-F238E27FC236}">
                <a16:creationId xmlns:a16="http://schemas.microsoft.com/office/drawing/2014/main" id="{2101933B-DD85-ECCE-BB8F-77D038C1BBC2}"/>
              </a:ext>
            </a:extLst>
          </p:cNvPr>
          <p:cNvSpPr/>
          <p:nvPr/>
        </p:nvSpPr>
        <p:spPr>
          <a:xfrm>
            <a:off x="2631305" y="4216088"/>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HOME DELIVERY</a:t>
            </a:r>
          </a:p>
        </p:txBody>
      </p:sp>
      <p:sp>
        <p:nvSpPr>
          <p:cNvPr id="17548" name="Rectángulo redondeado 17547">
            <a:extLst>
              <a:ext uri="{FF2B5EF4-FFF2-40B4-BE49-F238E27FC236}">
                <a16:creationId xmlns:a16="http://schemas.microsoft.com/office/drawing/2014/main" id="{DFCA8A22-931C-AA03-4B4F-6D2F26F704B8}"/>
              </a:ext>
            </a:extLst>
          </p:cNvPr>
          <p:cNvSpPr/>
          <p:nvPr/>
        </p:nvSpPr>
        <p:spPr>
          <a:xfrm>
            <a:off x="2631305" y="4639235"/>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PICKUP POINT</a:t>
            </a:r>
          </a:p>
        </p:txBody>
      </p:sp>
      <p:cxnSp>
        <p:nvCxnSpPr>
          <p:cNvPr id="17549" name="Conector recto de flecha 17548">
            <a:extLst>
              <a:ext uri="{FF2B5EF4-FFF2-40B4-BE49-F238E27FC236}">
                <a16:creationId xmlns:a16="http://schemas.microsoft.com/office/drawing/2014/main" id="{DA73F1DC-D401-FD70-744A-45B6E36FF9FC}"/>
              </a:ext>
            </a:extLst>
          </p:cNvPr>
          <p:cNvCxnSpPr>
            <a:cxnSpLocks/>
            <a:stCxn id="17546" idx="1"/>
          </p:cNvCxnSpPr>
          <p:nvPr/>
        </p:nvCxnSpPr>
        <p:spPr>
          <a:xfrm flipH="1" flipV="1">
            <a:off x="2294523" y="4492413"/>
            <a:ext cx="241200" cy="105"/>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0" name="Conector angular 17549">
            <a:extLst>
              <a:ext uri="{FF2B5EF4-FFF2-40B4-BE49-F238E27FC236}">
                <a16:creationId xmlns:a16="http://schemas.microsoft.com/office/drawing/2014/main" id="{85958B05-1BB6-9437-E1F9-3EF8109FDD09}"/>
              </a:ext>
            </a:extLst>
          </p:cNvPr>
          <p:cNvCxnSpPr>
            <a:cxnSpLocks/>
          </p:cNvCxnSpPr>
          <p:nvPr/>
        </p:nvCxnSpPr>
        <p:spPr>
          <a:xfrm rot="5400000" flipH="1" flipV="1">
            <a:off x="4578110" y="3976475"/>
            <a:ext cx="373282" cy="967"/>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2" name="Conector angular 17551">
            <a:extLst>
              <a:ext uri="{FF2B5EF4-FFF2-40B4-BE49-F238E27FC236}">
                <a16:creationId xmlns:a16="http://schemas.microsoft.com/office/drawing/2014/main" id="{71776CAB-42F7-CEA2-775B-938EADDD593A}"/>
              </a:ext>
            </a:extLst>
          </p:cNvPr>
          <p:cNvCxnSpPr>
            <a:cxnSpLocks/>
            <a:endCxn id="17546" idx="0"/>
          </p:cNvCxnSpPr>
          <p:nvPr/>
        </p:nvCxnSpPr>
        <p:spPr>
          <a:xfrm rot="10800000" flipV="1">
            <a:off x="3246007" y="3718317"/>
            <a:ext cx="925228" cy="379348"/>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3" name="Conector angular 17552">
            <a:extLst>
              <a:ext uri="{FF2B5EF4-FFF2-40B4-BE49-F238E27FC236}">
                <a16:creationId xmlns:a16="http://schemas.microsoft.com/office/drawing/2014/main" id="{28BAD299-7CFC-46AC-9772-2307E4D09FBE}"/>
              </a:ext>
            </a:extLst>
          </p:cNvPr>
          <p:cNvCxnSpPr>
            <a:cxnSpLocks/>
          </p:cNvCxnSpPr>
          <p:nvPr/>
        </p:nvCxnSpPr>
        <p:spPr>
          <a:xfrm>
            <a:off x="5359235" y="3718317"/>
            <a:ext cx="2067532" cy="274180"/>
          </a:xfrm>
          <a:prstGeom prst="bentConnector3">
            <a:avLst>
              <a:gd name="adj1" fmla="val 10036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5" name="Rectángulo redondeado 17554">
            <a:extLst>
              <a:ext uri="{FF2B5EF4-FFF2-40B4-BE49-F238E27FC236}">
                <a16:creationId xmlns:a16="http://schemas.microsoft.com/office/drawing/2014/main" id="{6E341D12-627E-4DCB-FCD0-53D76B1B8F34}"/>
              </a:ext>
            </a:extLst>
          </p:cNvPr>
          <p:cNvSpPr/>
          <p:nvPr/>
        </p:nvSpPr>
        <p:spPr>
          <a:xfrm>
            <a:off x="4171235" y="3646317"/>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FULFILMENT</a:t>
            </a:r>
          </a:p>
        </p:txBody>
      </p:sp>
      <p:cxnSp>
        <p:nvCxnSpPr>
          <p:cNvPr id="17557" name="Conector angular 17556">
            <a:extLst>
              <a:ext uri="{FF2B5EF4-FFF2-40B4-BE49-F238E27FC236}">
                <a16:creationId xmlns:a16="http://schemas.microsoft.com/office/drawing/2014/main" id="{041915A3-5A0C-28D9-396B-F66ABA45E047}"/>
              </a:ext>
            </a:extLst>
          </p:cNvPr>
          <p:cNvCxnSpPr>
            <a:cxnSpLocks/>
          </p:cNvCxnSpPr>
          <p:nvPr/>
        </p:nvCxnSpPr>
        <p:spPr>
          <a:xfrm rot="10800000">
            <a:off x="5139588" y="4502310"/>
            <a:ext cx="553745" cy="338709"/>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4" name="Conector angular 17553">
            <a:extLst>
              <a:ext uri="{FF2B5EF4-FFF2-40B4-BE49-F238E27FC236}">
                <a16:creationId xmlns:a16="http://schemas.microsoft.com/office/drawing/2014/main" id="{56F4100A-7C96-102F-E5DB-EE79B35D769F}"/>
              </a:ext>
            </a:extLst>
          </p:cNvPr>
          <p:cNvCxnSpPr>
            <a:cxnSpLocks/>
          </p:cNvCxnSpPr>
          <p:nvPr/>
        </p:nvCxnSpPr>
        <p:spPr>
          <a:xfrm rot="5400000" flipH="1" flipV="1">
            <a:off x="5135989" y="3088975"/>
            <a:ext cx="186589" cy="92809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60" name="Conector recto de flecha 17559">
            <a:extLst>
              <a:ext uri="{FF2B5EF4-FFF2-40B4-BE49-F238E27FC236}">
                <a16:creationId xmlns:a16="http://schemas.microsoft.com/office/drawing/2014/main" id="{7F52010A-AEE3-3B4B-7A0D-E030DB92ED9A}"/>
              </a:ext>
            </a:extLst>
          </p:cNvPr>
          <p:cNvCxnSpPr>
            <a:cxnSpLocks/>
          </p:cNvCxnSpPr>
          <p:nvPr/>
        </p:nvCxnSpPr>
        <p:spPr>
          <a:xfrm flipV="1">
            <a:off x="8262707" y="4062368"/>
            <a:ext cx="1782000"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4" name="Rectángulo redondeado 33">
            <a:extLst>
              <a:ext uri="{FF2B5EF4-FFF2-40B4-BE49-F238E27FC236}">
                <a16:creationId xmlns:a16="http://schemas.microsoft.com/office/drawing/2014/main" id="{EFAE4E08-B0D0-1030-A4C2-2DD377F216DF}"/>
              </a:ext>
            </a:extLst>
          </p:cNvPr>
          <p:cNvSpPr/>
          <p:nvPr/>
        </p:nvSpPr>
        <p:spPr>
          <a:xfrm>
            <a:off x="937808" y="5671485"/>
            <a:ext cx="1188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AFTERSALES</a:t>
            </a:r>
          </a:p>
        </p:txBody>
      </p:sp>
      <p:cxnSp>
        <p:nvCxnSpPr>
          <p:cNvPr id="17536" name="Conector angular 17535">
            <a:extLst>
              <a:ext uri="{FF2B5EF4-FFF2-40B4-BE49-F238E27FC236}">
                <a16:creationId xmlns:a16="http://schemas.microsoft.com/office/drawing/2014/main" id="{33C7730B-A7D7-DB84-925E-DD2EB91D5378}"/>
              </a:ext>
            </a:extLst>
          </p:cNvPr>
          <p:cNvCxnSpPr>
            <a:cxnSpLocks/>
            <a:endCxn id="34" idx="0"/>
          </p:cNvCxnSpPr>
          <p:nvPr/>
        </p:nvCxnSpPr>
        <p:spPr>
          <a:xfrm rot="10800000" flipV="1">
            <a:off x="1531808" y="4492413"/>
            <a:ext cx="231554" cy="1179072"/>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1" name="CuadroTexto 17550">
            <a:extLst>
              <a:ext uri="{FF2B5EF4-FFF2-40B4-BE49-F238E27FC236}">
                <a16:creationId xmlns:a16="http://schemas.microsoft.com/office/drawing/2014/main" id="{F7057E08-7975-D1F0-8193-882298B12981}"/>
              </a:ext>
            </a:extLst>
          </p:cNvPr>
          <p:cNvSpPr txBox="1"/>
          <p:nvPr/>
        </p:nvSpPr>
        <p:spPr>
          <a:xfrm>
            <a:off x="194783" y="3147235"/>
            <a:ext cx="3755446" cy="37934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Luego de la venta, el cliente podría acudir nuevamente al </a:t>
            </a:r>
            <a:r>
              <a:rPr lang="es-CL" sz="1000" err="1"/>
              <a:t>retail</a:t>
            </a:r>
            <a:r>
              <a:rPr lang="es-CL" sz="1000"/>
              <a:t> para solicitar cambios, devoluciones, ejecución de garantías, etc. </a:t>
            </a:r>
          </a:p>
        </p:txBody>
      </p:sp>
      <p:sp>
        <p:nvSpPr>
          <p:cNvPr id="17559" name="Rectángulo redondeado 17558">
            <a:extLst>
              <a:ext uri="{FF2B5EF4-FFF2-40B4-BE49-F238E27FC236}">
                <a16:creationId xmlns:a16="http://schemas.microsoft.com/office/drawing/2014/main" id="{56F562E6-7AE2-4F11-BEF2-858929087942}"/>
              </a:ext>
            </a:extLst>
          </p:cNvPr>
          <p:cNvSpPr/>
          <p:nvPr/>
        </p:nvSpPr>
        <p:spPr>
          <a:xfrm>
            <a:off x="4465284" y="4636723"/>
            <a:ext cx="601696" cy="157941"/>
          </a:xfrm>
          <a:prstGeom prst="roundRect">
            <a:avLst/>
          </a:prstGeom>
          <a:solidFill>
            <a:srgbClr val="E25D6B">
              <a:alpha val="10000"/>
            </a:srgbClr>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
        <p:nvSpPr>
          <p:cNvPr id="17561" name="CuadroTexto 17560">
            <a:extLst>
              <a:ext uri="{FF2B5EF4-FFF2-40B4-BE49-F238E27FC236}">
                <a16:creationId xmlns:a16="http://schemas.microsoft.com/office/drawing/2014/main" id="{E85A6EFC-2462-DE8B-C934-CA1B8F160F89}"/>
              </a:ext>
            </a:extLst>
          </p:cNvPr>
          <p:cNvSpPr txBox="1"/>
          <p:nvPr/>
        </p:nvSpPr>
        <p:spPr>
          <a:xfrm>
            <a:off x="194783" y="3592496"/>
            <a:ext cx="3755446" cy="37934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Naturalmente esto aplicará bajo condiciones comerciales y legales definidas, comunicadas al cliente en las condiciones de compra.</a:t>
            </a:r>
          </a:p>
        </p:txBody>
      </p:sp>
      <p:sp>
        <p:nvSpPr>
          <p:cNvPr id="17562" name="Rectángulo redondeado 17561">
            <a:extLst>
              <a:ext uri="{FF2B5EF4-FFF2-40B4-BE49-F238E27FC236}">
                <a16:creationId xmlns:a16="http://schemas.microsoft.com/office/drawing/2014/main" id="{8B799297-E62C-5B46-E34E-6A9BC962C603}"/>
              </a:ext>
            </a:extLst>
          </p:cNvPr>
          <p:cNvSpPr/>
          <p:nvPr/>
        </p:nvSpPr>
        <p:spPr>
          <a:xfrm>
            <a:off x="2920698" y="5664895"/>
            <a:ext cx="1332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CUSTOMER SUPPORT</a:t>
            </a:r>
          </a:p>
        </p:txBody>
      </p:sp>
      <p:cxnSp>
        <p:nvCxnSpPr>
          <p:cNvPr id="17563" name="Conector recto de flecha 17562">
            <a:extLst>
              <a:ext uri="{FF2B5EF4-FFF2-40B4-BE49-F238E27FC236}">
                <a16:creationId xmlns:a16="http://schemas.microsoft.com/office/drawing/2014/main" id="{C4FDB221-0F0F-82CE-6050-4515C4E2EA85}"/>
              </a:ext>
            </a:extLst>
          </p:cNvPr>
          <p:cNvCxnSpPr>
            <a:cxnSpLocks/>
            <a:endCxn id="17562" idx="1"/>
          </p:cNvCxnSpPr>
          <p:nvPr/>
        </p:nvCxnSpPr>
        <p:spPr>
          <a:xfrm flipV="1">
            <a:off x="2125808" y="5736895"/>
            <a:ext cx="794890"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66" name="CuadroTexto 17565">
            <a:extLst>
              <a:ext uri="{FF2B5EF4-FFF2-40B4-BE49-F238E27FC236}">
                <a16:creationId xmlns:a16="http://schemas.microsoft.com/office/drawing/2014/main" id="{F8457D37-3B0B-96FB-73A4-DC033A09A183}"/>
              </a:ext>
            </a:extLst>
          </p:cNvPr>
          <p:cNvSpPr txBox="1"/>
          <p:nvPr/>
        </p:nvSpPr>
        <p:spPr>
          <a:xfrm>
            <a:off x="194783" y="5917129"/>
            <a:ext cx="3755446" cy="51494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Para atender todos estos procesos de post-venta, el </a:t>
            </a:r>
            <a:r>
              <a:rPr lang="es-CL" sz="1000" err="1"/>
              <a:t>retail</a:t>
            </a:r>
            <a:r>
              <a:rPr lang="es-CL" sz="1000"/>
              <a:t> brindará canales de atención, herramientas y procedimientos que darán soporte al cliente de acuerdo a la naturaleza de su solicitud.</a:t>
            </a:r>
          </a:p>
        </p:txBody>
      </p:sp>
      <p:cxnSp>
        <p:nvCxnSpPr>
          <p:cNvPr id="17567" name="Conector angular 17566">
            <a:extLst>
              <a:ext uri="{FF2B5EF4-FFF2-40B4-BE49-F238E27FC236}">
                <a16:creationId xmlns:a16="http://schemas.microsoft.com/office/drawing/2014/main" id="{5DD7554D-0B92-052A-F95C-D49130624944}"/>
              </a:ext>
            </a:extLst>
          </p:cNvPr>
          <p:cNvCxnSpPr>
            <a:cxnSpLocks/>
          </p:cNvCxnSpPr>
          <p:nvPr/>
        </p:nvCxnSpPr>
        <p:spPr>
          <a:xfrm flipV="1">
            <a:off x="4252698" y="5134105"/>
            <a:ext cx="1822795" cy="602790"/>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70" name="Rectángulo redondeado 17569">
            <a:extLst>
              <a:ext uri="{FF2B5EF4-FFF2-40B4-BE49-F238E27FC236}">
                <a16:creationId xmlns:a16="http://schemas.microsoft.com/office/drawing/2014/main" id="{1595AC90-5FE4-CECB-71F9-86B748737960}"/>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71" name="Rectángulo 17570">
            <a:extLst>
              <a:ext uri="{FF2B5EF4-FFF2-40B4-BE49-F238E27FC236}">
                <a16:creationId xmlns:a16="http://schemas.microsoft.com/office/drawing/2014/main" id="{1CC7E840-AAEC-2524-C569-A62A941C009F}"/>
              </a:ext>
            </a:extLst>
          </p:cNvPr>
          <p:cNvSpPr/>
          <p:nvPr/>
        </p:nvSpPr>
        <p:spPr>
          <a:xfrm>
            <a:off x="5692569" y="4650581"/>
            <a:ext cx="753188" cy="378585"/>
          </a:xfrm>
          <a:prstGeom prst="rect">
            <a:avLst/>
          </a:prstGeom>
          <a:solidFill>
            <a:srgbClr val="4A596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17572" name="Rectángulo 17571">
            <a:extLst>
              <a:ext uri="{FF2B5EF4-FFF2-40B4-BE49-F238E27FC236}">
                <a16:creationId xmlns:a16="http://schemas.microsoft.com/office/drawing/2014/main" id="{AEBB5DC1-D5A6-F1BA-A34C-E54586C1B1EE}"/>
              </a:ext>
            </a:extLst>
          </p:cNvPr>
          <p:cNvSpPr/>
          <p:nvPr/>
        </p:nvSpPr>
        <p:spPr>
          <a:xfrm>
            <a:off x="5692569" y="3980804"/>
            <a:ext cx="753188" cy="378585"/>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17556" name="Rectángulo redondeado 17555">
            <a:extLst>
              <a:ext uri="{FF2B5EF4-FFF2-40B4-BE49-F238E27FC236}">
                <a16:creationId xmlns:a16="http://schemas.microsoft.com/office/drawing/2014/main" id="{D0B80DF0-38E9-B934-28E7-74C38374AD2D}"/>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Tree>
    <p:extLst>
      <p:ext uri="{BB962C8B-B14F-4D97-AF65-F5344CB8AC3E}">
        <p14:creationId xmlns:p14="http://schemas.microsoft.com/office/powerpoint/2010/main" val="266366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51"/>
                                        </p:tgtEl>
                                        <p:attrNameLst>
                                          <p:attrName>style.visibility</p:attrName>
                                        </p:attrNameLst>
                                      </p:cBhvr>
                                      <p:to>
                                        <p:strVal val="visible"/>
                                      </p:to>
                                    </p:set>
                                    <p:animEffect transition="in" filter="fade">
                                      <p:cBhvr>
                                        <p:cTn id="7" dur="500"/>
                                        <p:tgtEl>
                                          <p:spTgt spid="17551"/>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7536"/>
                                        </p:tgtEl>
                                        <p:attrNameLst>
                                          <p:attrName>style.visibility</p:attrName>
                                        </p:attrNameLst>
                                      </p:cBhvr>
                                      <p:to>
                                        <p:strVal val="visible"/>
                                      </p:to>
                                    </p:set>
                                    <p:animEffect transition="in" filter="wipe(up)">
                                      <p:cBhvr>
                                        <p:cTn id="11" dur="500"/>
                                        <p:tgtEl>
                                          <p:spTgt spid="1753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fade">
                                      <p:cBhvr>
                                        <p:cTn id="15" dur="500"/>
                                        <p:tgtEl>
                                          <p:spTgt spid="3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7561"/>
                                        </p:tgtEl>
                                        <p:attrNameLst>
                                          <p:attrName>style.visibility</p:attrName>
                                        </p:attrNameLst>
                                      </p:cBhvr>
                                      <p:to>
                                        <p:strVal val="visible"/>
                                      </p:to>
                                    </p:set>
                                    <p:animEffect transition="in" filter="fade">
                                      <p:cBhvr>
                                        <p:cTn id="20" dur="500"/>
                                        <p:tgtEl>
                                          <p:spTgt spid="17561"/>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17563"/>
                                        </p:tgtEl>
                                        <p:attrNameLst>
                                          <p:attrName>style.visibility</p:attrName>
                                        </p:attrNameLst>
                                      </p:cBhvr>
                                      <p:to>
                                        <p:strVal val="visible"/>
                                      </p:to>
                                    </p:set>
                                    <p:animEffect transition="in" filter="wipe(left)">
                                      <p:cBhvr>
                                        <p:cTn id="24" dur="500"/>
                                        <p:tgtEl>
                                          <p:spTgt spid="17563"/>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17562"/>
                                        </p:tgtEl>
                                        <p:attrNameLst>
                                          <p:attrName>style.visibility</p:attrName>
                                        </p:attrNameLst>
                                      </p:cBhvr>
                                      <p:to>
                                        <p:strVal val="visible"/>
                                      </p:to>
                                    </p:set>
                                    <p:animEffect transition="in" filter="fade">
                                      <p:cBhvr>
                                        <p:cTn id="28" dur="500"/>
                                        <p:tgtEl>
                                          <p:spTgt spid="17562"/>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7566"/>
                                        </p:tgtEl>
                                        <p:attrNameLst>
                                          <p:attrName>style.visibility</p:attrName>
                                        </p:attrNameLst>
                                      </p:cBhvr>
                                      <p:to>
                                        <p:strVal val="visible"/>
                                      </p:to>
                                    </p:set>
                                    <p:animEffect transition="in" filter="fade">
                                      <p:cBhvr>
                                        <p:cTn id="33" dur="500"/>
                                        <p:tgtEl>
                                          <p:spTgt spid="17566"/>
                                        </p:tgtEl>
                                      </p:cBhvr>
                                    </p:animEffect>
                                  </p:childTnLst>
                                </p:cTn>
                              </p:par>
                            </p:childTnLst>
                          </p:cTn>
                        </p:par>
                        <p:par>
                          <p:cTn id="34" fill="hold">
                            <p:stCondLst>
                              <p:cond delay="500"/>
                            </p:stCondLst>
                            <p:childTnLst>
                              <p:par>
                                <p:cTn id="35" presetID="22" presetClass="entr" presetSubtype="8" fill="hold" nodeType="afterEffect">
                                  <p:stCondLst>
                                    <p:cond delay="0"/>
                                  </p:stCondLst>
                                  <p:childTnLst>
                                    <p:set>
                                      <p:cBhvr>
                                        <p:cTn id="36" dur="1" fill="hold">
                                          <p:stCondLst>
                                            <p:cond delay="0"/>
                                          </p:stCondLst>
                                        </p:cTn>
                                        <p:tgtEl>
                                          <p:spTgt spid="17567"/>
                                        </p:tgtEl>
                                        <p:attrNameLst>
                                          <p:attrName>style.visibility</p:attrName>
                                        </p:attrNameLst>
                                      </p:cBhvr>
                                      <p:to>
                                        <p:strVal val="visible"/>
                                      </p:to>
                                    </p:set>
                                    <p:animEffect transition="in" filter="wipe(left)">
                                      <p:cBhvr>
                                        <p:cTn id="37" dur="1000"/>
                                        <p:tgtEl>
                                          <p:spTgt spid="17567"/>
                                        </p:tgtEl>
                                      </p:cBhvr>
                                    </p:animEffect>
                                  </p:childTnLst>
                                </p:cTn>
                              </p:par>
                            </p:childTnLst>
                          </p:cTn>
                        </p:par>
                        <p:par>
                          <p:cTn id="38" fill="hold">
                            <p:stCondLst>
                              <p:cond delay="1500"/>
                            </p:stCondLst>
                            <p:childTnLst>
                              <p:par>
                                <p:cTn id="39" presetID="10" presetClass="entr" presetSubtype="0" fill="hold" grpId="0" nodeType="afterEffect">
                                  <p:stCondLst>
                                    <p:cond delay="0"/>
                                  </p:stCondLst>
                                  <p:childTnLst>
                                    <p:set>
                                      <p:cBhvr>
                                        <p:cTn id="40" dur="1" fill="hold">
                                          <p:stCondLst>
                                            <p:cond delay="0"/>
                                          </p:stCondLst>
                                        </p:cTn>
                                        <p:tgtEl>
                                          <p:spTgt spid="17570"/>
                                        </p:tgtEl>
                                        <p:attrNameLst>
                                          <p:attrName>style.visibility</p:attrName>
                                        </p:attrNameLst>
                                      </p:cBhvr>
                                      <p:to>
                                        <p:strVal val="visible"/>
                                      </p:to>
                                    </p:set>
                                    <p:animEffect transition="in" filter="fade">
                                      <p:cBhvr>
                                        <p:cTn id="41" dur="1000"/>
                                        <p:tgtEl>
                                          <p:spTgt spid="1757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7571"/>
                                        </p:tgtEl>
                                        <p:attrNameLst>
                                          <p:attrName>style.visibility</p:attrName>
                                        </p:attrNameLst>
                                      </p:cBhvr>
                                      <p:to>
                                        <p:strVal val="visible"/>
                                      </p:to>
                                    </p:set>
                                    <p:animEffect transition="in" filter="fade">
                                      <p:cBhvr>
                                        <p:cTn id="44" dur="1000"/>
                                        <p:tgtEl>
                                          <p:spTgt spid="1757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7572"/>
                                        </p:tgtEl>
                                        <p:attrNameLst>
                                          <p:attrName>style.visibility</p:attrName>
                                        </p:attrNameLst>
                                      </p:cBhvr>
                                      <p:to>
                                        <p:strVal val="visible"/>
                                      </p:to>
                                    </p:set>
                                    <p:animEffect transition="in" filter="fade">
                                      <p:cBhvr>
                                        <p:cTn id="47" dur="1000"/>
                                        <p:tgtEl>
                                          <p:spTgt spid="1757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grpId="1" nodeType="clickEffect">
                                  <p:stCondLst>
                                    <p:cond delay="0"/>
                                  </p:stCondLst>
                                  <p:childTnLst>
                                    <p:animEffect transition="out" filter="fade">
                                      <p:cBhvr>
                                        <p:cTn id="51" dur="500"/>
                                        <p:tgtEl>
                                          <p:spTgt spid="17551"/>
                                        </p:tgtEl>
                                      </p:cBhvr>
                                    </p:animEffect>
                                    <p:set>
                                      <p:cBhvr>
                                        <p:cTn id="52" dur="1" fill="hold">
                                          <p:stCondLst>
                                            <p:cond delay="499"/>
                                          </p:stCondLst>
                                        </p:cTn>
                                        <p:tgtEl>
                                          <p:spTgt spid="17551"/>
                                        </p:tgtEl>
                                        <p:attrNameLst>
                                          <p:attrName>style.visibility</p:attrName>
                                        </p:attrNameLst>
                                      </p:cBhvr>
                                      <p:to>
                                        <p:strVal val="hidden"/>
                                      </p:to>
                                    </p:set>
                                  </p:childTnLst>
                                </p:cTn>
                              </p:par>
                              <p:par>
                                <p:cTn id="53" presetID="10" presetClass="exit" presetSubtype="0" fill="hold" grpId="1" nodeType="withEffect">
                                  <p:stCondLst>
                                    <p:cond delay="0"/>
                                  </p:stCondLst>
                                  <p:childTnLst>
                                    <p:animEffect transition="out" filter="fade">
                                      <p:cBhvr>
                                        <p:cTn id="54" dur="500"/>
                                        <p:tgtEl>
                                          <p:spTgt spid="17561"/>
                                        </p:tgtEl>
                                      </p:cBhvr>
                                    </p:animEffect>
                                    <p:set>
                                      <p:cBhvr>
                                        <p:cTn id="55" dur="1" fill="hold">
                                          <p:stCondLst>
                                            <p:cond delay="499"/>
                                          </p:stCondLst>
                                        </p:cTn>
                                        <p:tgtEl>
                                          <p:spTgt spid="17561"/>
                                        </p:tgtEl>
                                        <p:attrNameLst>
                                          <p:attrName>style.visibility</p:attrName>
                                        </p:attrNameLst>
                                      </p:cBhvr>
                                      <p:to>
                                        <p:strVal val="hidden"/>
                                      </p:to>
                                    </p:set>
                                  </p:childTnLst>
                                </p:cTn>
                              </p:par>
                              <p:par>
                                <p:cTn id="56" presetID="10" presetClass="exit" presetSubtype="0" fill="hold" grpId="1" nodeType="withEffect">
                                  <p:stCondLst>
                                    <p:cond delay="0"/>
                                  </p:stCondLst>
                                  <p:childTnLst>
                                    <p:animEffect transition="out" filter="fade">
                                      <p:cBhvr>
                                        <p:cTn id="57" dur="500"/>
                                        <p:tgtEl>
                                          <p:spTgt spid="17566"/>
                                        </p:tgtEl>
                                      </p:cBhvr>
                                    </p:animEffect>
                                    <p:set>
                                      <p:cBhvr>
                                        <p:cTn id="58" dur="1" fill="hold">
                                          <p:stCondLst>
                                            <p:cond delay="499"/>
                                          </p:stCondLst>
                                        </p:cTn>
                                        <p:tgtEl>
                                          <p:spTgt spid="1756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17551" grpId="0" animBg="1"/>
      <p:bldP spid="17551" grpId="1" animBg="1"/>
      <p:bldP spid="17561" grpId="0" animBg="1"/>
      <p:bldP spid="17561" grpId="1" animBg="1"/>
      <p:bldP spid="17562" grpId="0" animBg="1"/>
      <p:bldP spid="17566" grpId="0" animBg="1"/>
      <p:bldP spid="17566" grpId="1" animBg="1"/>
      <p:bldP spid="17570" grpId="0" animBg="1"/>
      <p:bldP spid="17571" grpId="0" animBg="1"/>
      <p:bldP spid="17572"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algn="ctr"/>
            <a:r>
              <a:rPr lang="es-CL" sz="900" b="1" kern="0">
                <a:solidFill>
                  <a:srgbClr val="000000">
                    <a:alpha val="30000"/>
                  </a:srgbClr>
                </a:solidFill>
                <a:latin typeface="Calibri" panose="020F0502020204030204"/>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alphaModFix amt="10000"/>
          </a:blip>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alpha val="50000"/>
                </a:srgbClr>
              </a:gs>
              <a:gs pos="10000">
                <a:srgbClr val="73CA69">
                  <a:alpha val="50000"/>
                </a:srgbClr>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alphaModFix amt="10000"/>
          </a:blip>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alpha val="30000"/>
                  </a:srgbClr>
                </a:solidFill>
                <a:effectLst/>
                <a:uLnTx/>
                <a:uFillTx/>
                <a:latin typeface="Calibri" panose="020F0502020204030204"/>
                <a:ea typeface="+mn-ea"/>
                <a:cs typeface="+mn-cs"/>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3"/>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1" name="Rectángulo redondeado 17540">
            <a:extLst>
              <a:ext uri="{FF2B5EF4-FFF2-40B4-BE49-F238E27FC236}">
                <a16:creationId xmlns:a16="http://schemas.microsoft.com/office/drawing/2014/main" id="{274B274D-BEB8-C0B4-A1A4-26C9530D0DFB}"/>
              </a:ext>
            </a:extLst>
          </p:cNvPr>
          <p:cNvSpPr/>
          <p:nvPr/>
        </p:nvSpPr>
        <p:spPr>
          <a:xfrm>
            <a:off x="2626788" y="5285277"/>
            <a:ext cx="1188000" cy="144000"/>
          </a:xfrm>
          <a:prstGeom prst="roundRect">
            <a:avLst/>
          </a:prstGeom>
          <a:gradFill>
            <a:gsLst>
              <a:gs pos="19000">
                <a:srgbClr val="E25D6B">
                  <a:alpha val="50000"/>
                </a:srgbClr>
              </a:gs>
              <a:gs pos="57000">
                <a:srgbClr val="5E6B78">
                  <a:alpha val="50000"/>
                </a:srgbClr>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INVOICING</a:t>
            </a:r>
          </a:p>
        </p:txBody>
      </p:sp>
      <p:cxnSp>
        <p:nvCxnSpPr>
          <p:cNvPr id="17542" name="Conector angular 17541">
            <a:extLst>
              <a:ext uri="{FF2B5EF4-FFF2-40B4-BE49-F238E27FC236}">
                <a16:creationId xmlns:a16="http://schemas.microsoft.com/office/drawing/2014/main" id="{308E4177-4AB9-ACB7-476C-A8A718CB6F2F}"/>
              </a:ext>
            </a:extLst>
          </p:cNvPr>
          <p:cNvCxnSpPr>
            <a:cxnSpLocks/>
            <a:endCxn id="17541" idx="3"/>
          </p:cNvCxnSpPr>
          <p:nvPr/>
        </p:nvCxnSpPr>
        <p:spPr>
          <a:xfrm rot="5400000">
            <a:off x="4031399" y="4624407"/>
            <a:ext cx="516259" cy="949480"/>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7" name="Conector angular 6">
            <a:extLst>
              <a:ext uri="{FF2B5EF4-FFF2-40B4-BE49-F238E27FC236}">
                <a16:creationId xmlns:a16="http://schemas.microsoft.com/office/drawing/2014/main" id="{5FFFD83E-01E1-F20D-C808-CFD456EE2ECB}"/>
              </a:ext>
            </a:extLst>
          </p:cNvPr>
          <p:cNvCxnSpPr>
            <a:cxnSpLocks/>
          </p:cNvCxnSpPr>
          <p:nvPr/>
        </p:nvCxnSpPr>
        <p:spPr>
          <a:xfrm rot="16200000" flipH="1">
            <a:off x="7147179" y="2458107"/>
            <a:ext cx="515381" cy="5281202"/>
          </a:xfrm>
          <a:prstGeom prst="bentConnector2">
            <a:avLst/>
          </a:prstGeom>
          <a:ln>
            <a:solidFill>
              <a:schemeClr val="tx1">
                <a:lumMod val="50000"/>
                <a:lumOff val="50000"/>
                <a:alpha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sp>
        <p:nvSpPr>
          <p:cNvPr id="17543" name="Rectángulo redondeado 17542">
            <a:extLst>
              <a:ext uri="{FF2B5EF4-FFF2-40B4-BE49-F238E27FC236}">
                <a16:creationId xmlns:a16="http://schemas.microsoft.com/office/drawing/2014/main" id="{E644E732-729E-BD37-FF62-6AC1D85453B3}"/>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cxnSp>
        <p:nvCxnSpPr>
          <p:cNvPr id="17538" name="Conector recto de flecha 17537">
            <a:extLst>
              <a:ext uri="{FF2B5EF4-FFF2-40B4-BE49-F238E27FC236}">
                <a16:creationId xmlns:a16="http://schemas.microsoft.com/office/drawing/2014/main" id="{D456BAAB-AFEF-A960-9078-9DDF5B797539}"/>
              </a:ext>
            </a:extLst>
          </p:cNvPr>
          <p:cNvCxnSpPr>
            <a:cxnSpLocks/>
          </p:cNvCxnSpPr>
          <p:nvPr/>
        </p:nvCxnSpPr>
        <p:spPr>
          <a:xfrm flipH="1">
            <a:off x="6446520" y="4064497"/>
            <a:ext cx="628187"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39" name="Conector angular 17538">
            <a:extLst>
              <a:ext uri="{FF2B5EF4-FFF2-40B4-BE49-F238E27FC236}">
                <a16:creationId xmlns:a16="http://schemas.microsoft.com/office/drawing/2014/main" id="{8AED0384-159C-02BE-D410-64540A623561}"/>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alpha val="50000"/>
              </a:schemeClr>
            </a:solidFill>
            <a:tailEnd type="none"/>
          </a:ln>
        </p:spPr>
        <p:style>
          <a:lnRef idx="2">
            <a:schemeClr val="accent1"/>
          </a:lnRef>
          <a:fillRef idx="0">
            <a:schemeClr val="accent1"/>
          </a:fillRef>
          <a:effectRef idx="1">
            <a:schemeClr val="accent1"/>
          </a:effectRef>
          <a:fontRef idx="minor">
            <a:schemeClr val="tx1"/>
          </a:fontRef>
        </p:style>
      </p:cxnSp>
      <p:sp>
        <p:nvSpPr>
          <p:cNvPr id="18" name="Rectángulo redondeado 17">
            <a:extLst>
              <a:ext uri="{FF2B5EF4-FFF2-40B4-BE49-F238E27FC236}">
                <a16:creationId xmlns:a16="http://schemas.microsoft.com/office/drawing/2014/main" id="{0BD3603E-CF8C-A01B-80D8-7FB4B6C9C72B}"/>
              </a:ext>
            </a:extLst>
          </p:cNvPr>
          <p:cNvSpPr/>
          <p:nvPr/>
        </p:nvSpPr>
        <p:spPr>
          <a:xfrm>
            <a:off x="7136101" y="4673515"/>
            <a:ext cx="1097279" cy="335003"/>
          </a:xfrm>
          <a:prstGeom prst="roundRect">
            <a:avLst>
              <a:gd name="adj" fmla="val 11208"/>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PROMISE &amp; AVAILABILITY</a:t>
            </a:r>
          </a:p>
        </p:txBody>
      </p:sp>
      <p:cxnSp>
        <p:nvCxnSpPr>
          <p:cNvPr id="17544" name="Conector recto de flecha 17543">
            <a:extLst>
              <a:ext uri="{FF2B5EF4-FFF2-40B4-BE49-F238E27FC236}">
                <a16:creationId xmlns:a16="http://schemas.microsoft.com/office/drawing/2014/main" id="{C06E5F8C-D8FD-A6F4-6A9B-1DF84534EDBB}"/>
              </a:ext>
            </a:extLst>
          </p:cNvPr>
          <p:cNvCxnSpPr>
            <a:cxnSpLocks/>
            <a:endCxn id="18" idx="1"/>
          </p:cNvCxnSpPr>
          <p:nvPr/>
        </p:nvCxnSpPr>
        <p:spPr>
          <a:xfrm flipV="1">
            <a:off x="6446520" y="4841017"/>
            <a:ext cx="689581" cy="1"/>
          </a:xfrm>
          <a:prstGeom prst="straightConnector1">
            <a:avLst/>
          </a:prstGeom>
          <a:ln>
            <a:solidFill>
              <a:schemeClr val="tx1">
                <a:lumMod val="50000"/>
                <a:lumOff val="50000"/>
                <a:alpha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545" name="Conector recto de flecha 17544">
            <a:extLst>
              <a:ext uri="{FF2B5EF4-FFF2-40B4-BE49-F238E27FC236}">
                <a16:creationId xmlns:a16="http://schemas.microsoft.com/office/drawing/2014/main" id="{AA7E8B71-AD2E-DEAC-B735-F74EF885890C}"/>
              </a:ext>
            </a:extLst>
          </p:cNvPr>
          <p:cNvCxnSpPr>
            <a:cxnSpLocks/>
            <a:endCxn id="18" idx="3"/>
          </p:cNvCxnSpPr>
          <p:nvPr/>
        </p:nvCxnSpPr>
        <p:spPr>
          <a:xfrm flipH="1">
            <a:off x="8233380" y="4841017"/>
            <a:ext cx="1812090" cy="0"/>
          </a:xfrm>
          <a:prstGeom prst="straightConnector1">
            <a:avLst/>
          </a:prstGeom>
          <a:ln>
            <a:solidFill>
              <a:schemeClr val="tx1">
                <a:lumMod val="50000"/>
                <a:lumOff val="50000"/>
                <a:alpha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7546" name="Rectángulo redondeado 17545">
            <a:extLst>
              <a:ext uri="{FF2B5EF4-FFF2-40B4-BE49-F238E27FC236}">
                <a16:creationId xmlns:a16="http://schemas.microsoft.com/office/drawing/2014/main" id="{22E20F3A-A727-12B0-C459-AD4B6BE3E383}"/>
              </a:ext>
            </a:extLst>
          </p:cNvPr>
          <p:cNvSpPr/>
          <p:nvPr/>
        </p:nvSpPr>
        <p:spPr>
          <a:xfrm>
            <a:off x="2535723" y="4097665"/>
            <a:ext cx="1420567" cy="789706"/>
          </a:xfrm>
          <a:prstGeom prst="roundRect">
            <a:avLst>
              <a:gd name="adj" fmla="val 9220"/>
            </a:avLst>
          </a:prstGeom>
          <a:noFill/>
          <a:ln w="6350">
            <a:solidFill>
              <a:schemeClr val="bg1">
                <a:lumMod val="8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47" name="Rectángulo redondeado 17546">
            <a:extLst>
              <a:ext uri="{FF2B5EF4-FFF2-40B4-BE49-F238E27FC236}">
                <a16:creationId xmlns:a16="http://schemas.microsoft.com/office/drawing/2014/main" id="{2101933B-DD85-ECCE-BB8F-77D038C1BBC2}"/>
              </a:ext>
            </a:extLst>
          </p:cNvPr>
          <p:cNvSpPr/>
          <p:nvPr/>
        </p:nvSpPr>
        <p:spPr>
          <a:xfrm>
            <a:off x="2631305" y="4216088"/>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HOME DELIVERY</a:t>
            </a:r>
          </a:p>
        </p:txBody>
      </p:sp>
      <p:sp>
        <p:nvSpPr>
          <p:cNvPr id="17548" name="Rectángulo redondeado 17547">
            <a:extLst>
              <a:ext uri="{FF2B5EF4-FFF2-40B4-BE49-F238E27FC236}">
                <a16:creationId xmlns:a16="http://schemas.microsoft.com/office/drawing/2014/main" id="{DFCA8A22-931C-AA03-4B4F-6D2F26F704B8}"/>
              </a:ext>
            </a:extLst>
          </p:cNvPr>
          <p:cNvSpPr/>
          <p:nvPr/>
        </p:nvSpPr>
        <p:spPr>
          <a:xfrm>
            <a:off x="2631305" y="4639235"/>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PICKUP POINT</a:t>
            </a:r>
          </a:p>
        </p:txBody>
      </p:sp>
      <p:cxnSp>
        <p:nvCxnSpPr>
          <p:cNvPr id="17549" name="Conector recto de flecha 17548">
            <a:extLst>
              <a:ext uri="{FF2B5EF4-FFF2-40B4-BE49-F238E27FC236}">
                <a16:creationId xmlns:a16="http://schemas.microsoft.com/office/drawing/2014/main" id="{DA73F1DC-D401-FD70-744A-45B6E36FF9FC}"/>
              </a:ext>
            </a:extLst>
          </p:cNvPr>
          <p:cNvCxnSpPr>
            <a:cxnSpLocks/>
            <a:stCxn id="17546" idx="1"/>
          </p:cNvCxnSpPr>
          <p:nvPr/>
        </p:nvCxnSpPr>
        <p:spPr>
          <a:xfrm flipH="1" flipV="1">
            <a:off x="2294523" y="4492413"/>
            <a:ext cx="241200" cy="105"/>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0" name="Conector angular 17549">
            <a:extLst>
              <a:ext uri="{FF2B5EF4-FFF2-40B4-BE49-F238E27FC236}">
                <a16:creationId xmlns:a16="http://schemas.microsoft.com/office/drawing/2014/main" id="{85958B05-1BB6-9437-E1F9-3EF8109FDD09}"/>
              </a:ext>
            </a:extLst>
          </p:cNvPr>
          <p:cNvCxnSpPr>
            <a:cxnSpLocks/>
          </p:cNvCxnSpPr>
          <p:nvPr/>
        </p:nvCxnSpPr>
        <p:spPr>
          <a:xfrm rot="5400000" flipH="1" flipV="1">
            <a:off x="4578110" y="3976475"/>
            <a:ext cx="373282" cy="967"/>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2" name="Conector angular 17551">
            <a:extLst>
              <a:ext uri="{FF2B5EF4-FFF2-40B4-BE49-F238E27FC236}">
                <a16:creationId xmlns:a16="http://schemas.microsoft.com/office/drawing/2014/main" id="{71776CAB-42F7-CEA2-775B-938EADDD593A}"/>
              </a:ext>
            </a:extLst>
          </p:cNvPr>
          <p:cNvCxnSpPr>
            <a:cxnSpLocks/>
            <a:endCxn id="17546" idx="0"/>
          </p:cNvCxnSpPr>
          <p:nvPr/>
        </p:nvCxnSpPr>
        <p:spPr>
          <a:xfrm rot="10800000" flipV="1">
            <a:off x="3246007" y="3718317"/>
            <a:ext cx="925228" cy="379348"/>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3" name="Conector angular 17552">
            <a:extLst>
              <a:ext uri="{FF2B5EF4-FFF2-40B4-BE49-F238E27FC236}">
                <a16:creationId xmlns:a16="http://schemas.microsoft.com/office/drawing/2014/main" id="{28BAD299-7CFC-46AC-9772-2307E4D09FBE}"/>
              </a:ext>
            </a:extLst>
          </p:cNvPr>
          <p:cNvCxnSpPr>
            <a:cxnSpLocks/>
          </p:cNvCxnSpPr>
          <p:nvPr/>
        </p:nvCxnSpPr>
        <p:spPr>
          <a:xfrm>
            <a:off x="5359235" y="3718317"/>
            <a:ext cx="2067532" cy="274180"/>
          </a:xfrm>
          <a:prstGeom prst="bentConnector3">
            <a:avLst>
              <a:gd name="adj1" fmla="val 100369"/>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5" name="Rectángulo redondeado 17554">
            <a:extLst>
              <a:ext uri="{FF2B5EF4-FFF2-40B4-BE49-F238E27FC236}">
                <a16:creationId xmlns:a16="http://schemas.microsoft.com/office/drawing/2014/main" id="{6E341D12-627E-4DCB-FCD0-53D76B1B8F34}"/>
              </a:ext>
            </a:extLst>
          </p:cNvPr>
          <p:cNvSpPr/>
          <p:nvPr/>
        </p:nvSpPr>
        <p:spPr>
          <a:xfrm>
            <a:off x="4171235" y="3646317"/>
            <a:ext cx="1188000" cy="144000"/>
          </a:xfrm>
          <a:prstGeom prst="roundRect">
            <a:avLst/>
          </a:prstGeom>
          <a:solidFill>
            <a:srgbClr val="73CA69">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FULFILMENT</a:t>
            </a:r>
          </a:p>
        </p:txBody>
      </p:sp>
      <p:cxnSp>
        <p:nvCxnSpPr>
          <p:cNvPr id="17557" name="Conector angular 17556">
            <a:extLst>
              <a:ext uri="{FF2B5EF4-FFF2-40B4-BE49-F238E27FC236}">
                <a16:creationId xmlns:a16="http://schemas.microsoft.com/office/drawing/2014/main" id="{041915A3-5A0C-28D9-396B-F66ABA45E047}"/>
              </a:ext>
            </a:extLst>
          </p:cNvPr>
          <p:cNvCxnSpPr>
            <a:cxnSpLocks/>
          </p:cNvCxnSpPr>
          <p:nvPr/>
        </p:nvCxnSpPr>
        <p:spPr>
          <a:xfrm rot="10800000">
            <a:off x="5139588" y="4502310"/>
            <a:ext cx="553745" cy="338709"/>
          </a:xfrm>
          <a:prstGeom prst="bentConnector3">
            <a:avLst>
              <a:gd name="adj1" fmla="val 50000"/>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4" name="Conector angular 17553">
            <a:extLst>
              <a:ext uri="{FF2B5EF4-FFF2-40B4-BE49-F238E27FC236}">
                <a16:creationId xmlns:a16="http://schemas.microsoft.com/office/drawing/2014/main" id="{56F4100A-7C96-102F-E5DB-EE79B35D769F}"/>
              </a:ext>
            </a:extLst>
          </p:cNvPr>
          <p:cNvCxnSpPr>
            <a:cxnSpLocks/>
          </p:cNvCxnSpPr>
          <p:nvPr/>
        </p:nvCxnSpPr>
        <p:spPr>
          <a:xfrm rot="5400000" flipH="1" flipV="1">
            <a:off x="5135989" y="3088975"/>
            <a:ext cx="186589" cy="928097"/>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60" name="Conector recto de flecha 17559">
            <a:extLst>
              <a:ext uri="{FF2B5EF4-FFF2-40B4-BE49-F238E27FC236}">
                <a16:creationId xmlns:a16="http://schemas.microsoft.com/office/drawing/2014/main" id="{7F52010A-AEE3-3B4B-7A0D-E030DB92ED9A}"/>
              </a:ext>
            </a:extLst>
          </p:cNvPr>
          <p:cNvCxnSpPr>
            <a:cxnSpLocks/>
          </p:cNvCxnSpPr>
          <p:nvPr/>
        </p:nvCxnSpPr>
        <p:spPr>
          <a:xfrm flipV="1">
            <a:off x="8262707" y="4062368"/>
            <a:ext cx="1782000" cy="0"/>
          </a:xfrm>
          <a:prstGeom prst="straightConnector1">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4" name="Rectángulo redondeado 33">
            <a:extLst>
              <a:ext uri="{FF2B5EF4-FFF2-40B4-BE49-F238E27FC236}">
                <a16:creationId xmlns:a16="http://schemas.microsoft.com/office/drawing/2014/main" id="{EFAE4E08-B0D0-1030-A4C2-2DD377F216DF}"/>
              </a:ext>
            </a:extLst>
          </p:cNvPr>
          <p:cNvSpPr/>
          <p:nvPr/>
        </p:nvSpPr>
        <p:spPr>
          <a:xfrm>
            <a:off x="937808" y="5671485"/>
            <a:ext cx="1188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AFTERSALES</a:t>
            </a:r>
          </a:p>
        </p:txBody>
      </p:sp>
      <p:cxnSp>
        <p:nvCxnSpPr>
          <p:cNvPr id="17536" name="Conector angular 17535">
            <a:extLst>
              <a:ext uri="{FF2B5EF4-FFF2-40B4-BE49-F238E27FC236}">
                <a16:creationId xmlns:a16="http://schemas.microsoft.com/office/drawing/2014/main" id="{33C7730B-A7D7-DB84-925E-DD2EB91D5378}"/>
              </a:ext>
            </a:extLst>
          </p:cNvPr>
          <p:cNvCxnSpPr>
            <a:cxnSpLocks/>
            <a:endCxn id="34" idx="0"/>
          </p:cNvCxnSpPr>
          <p:nvPr/>
        </p:nvCxnSpPr>
        <p:spPr>
          <a:xfrm rot="10800000" flipV="1">
            <a:off x="1531808" y="4492413"/>
            <a:ext cx="231554" cy="1179072"/>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9" name="Rectángulo redondeado 17558">
            <a:extLst>
              <a:ext uri="{FF2B5EF4-FFF2-40B4-BE49-F238E27FC236}">
                <a16:creationId xmlns:a16="http://schemas.microsoft.com/office/drawing/2014/main" id="{56F562E6-7AE2-4F11-BEF2-858929087942}"/>
              </a:ext>
            </a:extLst>
          </p:cNvPr>
          <p:cNvSpPr/>
          <p:nvPr/>
        </p:nvSpPr>
        <p:spPr>
          <a:xfrm>
            <a:off x="4465284" y="4636723"/>
            <a:ext cx="601696" cy="157941"/>
          </a:xfrm>
          <a:prstGeom prst="roundRect">
            <a:avLst/>
          </a:prstGeom>
          <a:solidFill>
            <a:srgbClr val="E25D6B">
              <a:alpha val="10000"/>
            </a:srgbClr>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
        <p:nvSpPr>
          <p:cNvPr id="17562" name="Rectángulo redondeado 17561">
            <a:extLst>
              <a:ext uri="{FF2B5EF4-FFF2-40B4-BE49-F238E27FC236}">
                <a16:creationId xmlns:a16="http://schemas.microsoft.com/office/drawing/2014/main" id="{8B799297-E62C-5B46-E34E-6A9BC962C603}"/>
              </a:ext>
            </a:extLst>
          </p:cNvPr>
          <p:cNvSpPr/>
          <p:nvPr/>
        </p:nvSpPr>
        <p:spPr>
          <a:xfrm>
            <a:off x="2920698" y="5664895"/>
            <a:ext cx="1332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CUSTOMER SUPPORT</a:t>
            </a:r>
          </a:p>
        </p:txBody>
      </p:sp>
      <p:cxnSp>
        <p:nvCxnSpPr>
          <p:cNvPr id="17563" name="Conector recto de flecha 17562">
            <a:extLst>
              <a:ext uri="{FF2B5EF4-FFF2-40B4-BE49-F238E27FC236}">
                <a16:creationId xmlns:a16="http://schemas.microsoft.com/office/drawing/2014/main" id="{C4FDB221-0F0F-82CE-6050-4515C4E2EA85}"/>
              </a:ext>
            </a:extLst>
          </p:cNvPr>
          <p:cNvCxnSpPr>
            <a:cxnSpLocks/>
            <a:endCxn id="17562" idx="1"/>
          </p:cNvCxnSpPr>
          <p:nvPr/>
        </p:nvCxnSpPr>
        <p:spPr>
          <a:xfrm flipV="1">
            <a:off x="2125808" y="5736895"/>
            <a:ext cx="794890"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6" name="Conector angular 17555">
            <a:extLst>
              <a:ext uri="{FF2B5EF4-FFF2-40B4-BE49-F238E27FC236}">
                <a16:creationId xmlns:a16="http://schemas.microsoft.com/office/drawing/2014/main" id="{F1CE3F12-D34A-A42C-21B9-D121E2419553}"/>
              </a:ext>
            </a:extLst>
          </p:cNvPr>
          <p:cNvCxnSpPr>
            <a:cxnSpLocks/>
          </p:cNvCxnSpPr>
          <p:nvPr/>
        </p:nvCxnSpPr>
        <p:spPr>
          <a:xfrm flipV="1">
            <a:off x="4252698" y="5134105"/>
            <a:ext cx="1822795" cy="602790"/>
          </a:xfrm>
          <a:prstGeom prst="bentConnector2">
            <a:avLst/>
          </a:prstGeom>
          <a:ln>
            <a:solidFill>
              <a:schemeClr val="tx1">
                <a:lumMod val="50000"/>
                <a:lumOff val="50000"/>
                <a:alpha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64" name="Conector angular 17563">
            <a:extLst>
              <a:ext uri="{FF2B5EF4-FFF2-40B4-BE49-F238E27FC236}">
                <a16:creationId xmlns:a16="http://schemas.microsoft.com/office/drawing/2014/main" id="{8C83890C-3FA2-16AA-37DD-35B9ABE8E71B}"/>
              </a:ext>
            </a:extLst>
          </p:cNvPr>
          <p:cNvCxnSpPr>
            <a:cxnSpLocks/>
            <a:endCxn id="17565" idx="1"/>
          </p:cNvCxnSpPr>
          <p:nvPr/>
        </p:nvCxnSpPr>
        <p:spPr>
          <a:xfrm flipV="1">
            <a:off x="4252698" y="5589764"/>
            <a:ext cx="2820424" cy="147131"/>
          </a:xfrm>
          <a:prstGeom prst="bentConnector3">
            <a:avLst>
              <a:gd name="adj1" fmla="val 64859"/>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65" name="Rectángulo redondeado 17564">
            <a:extLst>
              <a:ext uri="{FF2B5EF4-FFF2-40B4-BE49-F238E27FC236}">
                <a16:creationId xmlns:a16="http://schemas.microsoft.com/office/drawing/2014/main" id="{FF58346E-56E4-13B5-9883-266BBC1D00AD}"/>
              </a:ext>
            </a:extLst>
          </p:cNvPr>
          <p:cNvSpPr/>
          <p:nvPr/>
        </p:nvSpPr>
        <p:spPr>
          <a:xfrm>
            <a:off x="7073122" y="5517764"/>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REVERSE</a:t>
            </a:r>
          </a:p>
        </p:txBody>
      </p:sp>
      <p:sp>
        <p:nvSpPr>
          <p:cNvPr id="17567" name="Rectángulo 17566">
            <a:extLst>
              <a:ext uri="{FF2B5EF4-FFF2-40B4-BE49-F238E27FC236}">
                <a16:creationId xmlns:a16="http://schemas.microsoft.com/office/drawing/2014/main" id="{9E8D12D6-0690-47F0-D9A1-52AA7BB6DC87}"/>
              </a:ext>
            </a:extLst>
          </p:cNvPr>
          <p:cNvSpPr/>
          <p:nvPr/>
        </p:nvSpPr>
        <p:spPr>
          <a:xfrm>
            <a:off x="5692569" y="4650581"/>
            <a:ext cx="753188" cy="378585"/>
          </a:xfrm>
          <a:prstGeom prst="rect">
            <a:avLst/>
          </a:prstGeom>
          <a:solidFill>
            <a:srgbClr val="4A596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17568" name="Rectángulo 17567">
            <a:extLst>
              <a:ext uri="{FF2B5EF4-FFF2-40B4-BE49-F238E27FC236}">
                <a16:creationId xmlns:a16="http://schemas.microsoft.com/office/drawing/2014/main" id="{BFA66B40-BBDD-CE5A-8D1A-7E02B5C2136B}"/>
              </a:ext>
            </a:extLst>
          </p:cNvPr>
          <p:cNvSpPr/>
          <p:nvPr/>
        </p:nvSpPr>
        <p:spPr>
          <a:xfrm>
            <a:off x="5692569" y="3980804"/>
            <a:ext cx="753188" cy="378585"/>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17569" name="CuadroTexto 17568">
            <a:extLst>
              <a:ext uri="{FF2B5EF4-FFF2-40B4-BE49-F238E27FC236}">
                <a16:creationId xmlns:a16="http://schemas.microsoft.com/office/drawing/2014/main" id="{D07C2D85-0A99-1606-2388-D7238684EFC2}"/>
              </a:ext>
            </a:extLst>
          </p:cNvPr>
          <p:cNvSpPr txBox="1"/>
          <p:nvPr/>
        </p:nvSpPr>
        <p:spPr>
          <a:xfrm>
            <a:off x="194783" y="3147235"/>
            <a:ext cx="3902950" cy="49428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caso de devoluciones físicas de productos, esto podría derivar en la ejecución de logística inversa para transportar dichos productos a determinadas dependencias para su revisión / disposición final. </a:t>
            </a:r>
          </a:p>
        </p:txBody>
      </p:sp>
      <p:sp>
        <p:nvSpPr>
          <p:cNvPr id="17570" name="Rectángulo redondeado 17569">
            <a:extLst>
              <a:ext uri="{FF2B5EF4-FFF2-40B4-BE49-F238E27FC236}">
                <a16:creationId xmlns:a16="http://schemas.microsoft.com/office/drawing/2014/main" id="{EF15D734-7A93-1BD5-52B9-701880E958BF}"/>
              </a:ext>
            </a:extLst>
          </p:cNvPr>
          <p:cNvSpPr/>
          <p:nvPr/>
        </p:nvSpPr>
        <p:spPr>
          <a:xfrm>
            <a:off x="10118390" y="1985421"/>
            <a:ext cx="1097280" cy="4082119"/>
          </a:xfrm>
          <a:prstGeom prst="roundRect">
            <a:avLst>
              <a:gd name="adj" fmla="val 4189"/>
            </a:avLst>
          </a:prstGeom>
          <a:gradFill flip="none" rotWithShape="1">
            <a:gsLst>
              <a:gs pos="7000">
                <a:srgbClr val="E25D6B"/>
              </a:gs>
              <a:gs pos="10000">
                <a:srgbClr val="73CA69"/>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17572" name="CuadroTexto 17571">
            <a:extLst>
              <a:ext uri="{FF2B5EF4-FFF2-40B4-BE49-F238E27FC236}">
                <a16:creationId xmlns:a16="http://schemas.microsoft.com/office/drawing/2014/main" id="{A45CB092-5BBB-D360-FA04-00C4371C7B2C}"/>
              </a:ext>
            </a:extLst>
          </p:cNvPr>
          <p:cNvSpPr txBox="1"/>
          <p:nvPr/>
        </p:nvSpPr>
        <p:spPr>
          <a:xfrm>
            <a:off x="194783" y="5917129"/>
            <a:ext cx="3755446" cy="51494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Este tipo de movimientos también implicará actualizaciones en el inventario del </a:t>
            </a:r>
            <a:r>
              <a:rPr lang="es-CL" sz="1000" err="1"/>
              <a:t>retail</a:t>
            </a:r>
            <a:r>
              <a:rPr lang="es-CL" sz="1000"/>
              <a:t> y afectará el costo de los productos involucrados.</a:t>
            </a:r>
          </a:p>
        </p:txBody>
      </p:sp>
      <p:cxnSp>
        <p:nvCxnSpPr>
          <p:cNvPr id="17576" name="Conector recto de flecha 17575">
            <a:extLst>
              <a:ext uri="{FF2B5EF4-FFF2-40B4-BE49-F238E27FC236}">
                <a16:creationId xmlns:a16="http://schemas.microsoft.com/office/drawing/2014/main" id="{764CAA6D-B506-B3EA-0DC2-1F107676C694}"/>
              </a:ext>
            </a:extLst>
          </p:cNvPr>
          <p:cNvCxnSpPr>
            <a:stCxn id="17565" idx="3"/>
          </p:cNvCxnSpPr>
          <p:nvPr/>
        </p:nvCxnSpPr>
        <p:spPr>
          <a:xfrm>
            <a:off x="8261122" y="5589764"/>
            <a:ext cx="1783585"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1" name="Rectángulo redondeado 17550">
            <a:extLst>
              <a:ext uri="{FF2B5EF4-FFF2-40B4-BE49-F238E27FC236}">
                <a16:creationId xmlns:a16="http://schemas.microsoft.com/office/drawing/2014/main" id="{3E8C6C77-0677-03D1-6A16-2602A219B30D}"/>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Tree>
    <p:extLst>
      <p:ext uri="{BB962C8B-B14F-4D97-AF65-F5344CB8AC3E}">
        <p14:creationId xmlns:p14="http://schemas.microsoft.com/office/powerpoint/2010/main" val="1454719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69"/>
                                        </p:tgtEl>
                                        <p:attrNameLst>
                                          <p:attrName>style.visibility</p:attrName>
                                        </p:attrNameLst>
                                      </p:cBhvr>
                                      <p:to>
                                        <p:strVal val="visible"/>
                                      </p:to>
                                    </p:set>
                                    <p:animEffect transition="in" filter="fade">
                                      <p:cBhvr>
                                        <p:cTn id="7" dur="1000"/>
                                        <p:tgtEl>
                                          <p:spTgt spid="17569"/>
                                        </p:tgtEl>
                                      </p:cBhvr>
                                    </p:animEffect>
                                  </p:childTnLst>
                                </p:cTn>
                              </p:par>
                            </p:childTnLst>
                          </p:cTn>
                        </p:par>
                        <p:par>
                          <p:cTn id="8" fill="hold">
                            <p:stCondLst>
                              <p:cond delay="1000"/>
                            </p:stCondLst>
                            <p:childTnLst>
                              <p:par>
                                <p:cTn id="9" presetID="22" presetClass="entr" presetSubtype="8" fill="hold" nodeType="afterEffect">
                                  <p:stCondLst>
                                    <p:cond delay="0"/>
                                  </p:stCondLst>
                                  <p:childTnLst>
                                    <p:set>
                                      <p:cBhvr>
                                        <p:cTn id="10" dur="1" fill="hold">
                                          <p:stCondLst>
                                            <p:cond delay="0"/>
                                          </p:stCondLst>
                                        </p:cTn>
                                        <p:tgtEl>
                                          <p:spTgt spid="17564"/>
                                        </p:tgtEl>
                                        <p:attrNameLst>
                                          <p:attrName>style.visibility</p:attrName>
                                        </p:attrNameLst>
                                      </p:cBhvr>
                                      <p:to>
                                        <p:strVal val="visible"/>
                                      </p:to>
                                    </p:set>
                                    <p:animEffect transition="in" filter="wipe(left)">
                                      <p:cBhvr>
                                        <p:cTn id="11" dur="1000"/>
                                        <p:tgtEl>
                                          <p:spTgt spid="17564"/>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7565"/>
                                        </p:tgtEl>
                                        <p:attrNameLst>
                                          <p:attrName>style.visibility</p:attrName>
                                        </p:attrNameLst>
                                      </p:cBhvr>
                                      <p:to>
                                        <p:strVal val="visible"/>
                                      </p:to>
                                    </p:set>
                                    <p:animEffect transition="in" filter="fade">
                                      <p:cBhvr>
                                        <p:cTn id="15" dur="1000"/>
                                        <p:tgtEl>
                                          <p:spTgt spid="17565"/>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17572"/>
                                        </p:tgtEl>
                                        <p:attrNameLst>
                                          <p:attrName>style.visibility</p:attrName>
                                        </p:attrNameLst>
                                      </p:cBhvr>
                                      <p:to>
                                        <p:strVal val="visible"/>
                                      </p:to>
                                    </p:set>
                                    <p:animEffect transition="in" filter="fade">
                                      <p:cBhvr>
                                        <p:cTn id="19" dur="1000"/>
                                        <p:tgtEl>
                                          <p:spTgt spid="17572"/>
                                        </p:tgtEl>
                                      </p:cBhvr>
                                    </p:animEffect>
                                  </p:childTnLst>
                                </p:cTn>
                              </p:par>
                            </p:childTnLst>
                          </p:cTn>
                        </p:par>
                        <p:par>
                          <p:cTn id="20" fill="hold">
                            <p:stCondLst>
                              <p:cond delay="4000"/>
                            </p:stCondLst>
                            <p:childTnLst>
                              <p:par>
                                <p:cTn id="21" presetID="22" presetClass="entr" presetSubtype="8" fill="hold" nodeType="afterEffect">
                                  <p:stCondLst>
                                    <p:cond delay="0"/>
                                  </p:stCondLst>
                                  <p:childTnLst>
                                    <p:set>
                                      <p:cBhvr>
                                        <p:cTn id="22" dur="1" fill="hold">
                                          <p:stCondLst>
                                            <p:cond delay="0"/>
                                          </p:stCondLst>
                                        </p:cTn>
                                        <p:tgtEl>
                                          <p:spTgt spid="17576"/>
                                        </p:tgtEl>
                                        <p:attrNameLst>
                                          <p:attrName>style.visibility</p:attrName>
                                        </p:attrNameLst>
                                      </p:cBhvr>
                                      <p:to>
                                        <p:strVal val="visible"/>
                                      </p:to>
                                    </p:set>
                                    <p:animEffect transition="in" filter="wipe(left)">
                                      <p:cBhvr>
                                        <p:cTn id="23" dur="1000"/>
                                        <p:tgtEl>
                                          <p:spTgt spid="17576"/>
                                        </p:tgtEl>
                                      </p:cBhvr>
                                    </p:animEffect>
                                  </p:childTnLst>
                                </p:cTn>
                              </p:par>
                            </p:childTnLst>
                          </p:cTn>
                        </p:par>
                        <p:par>
                          <p:cTn id="24" fill="hold">
                            <p:stCondLst>
                              <p:cond delay="5000"/>
                            </p:stCondLst>
                            <p:childTnLst>
                              <p:par>
                                <p:cTn id="25" presetID="10" presetClass="entr" presetSubtype="0" fill="hold" grpId="0" nodeType="afterEffect">
                                  <p:stCondLst>
                                    <p:cond delay="0"/>
                                  </p:stCondLst>
                                  <p:childTnLst>
                                    <p:set>
                                      <p:cBhvr>
                                        <p:cTn id="26" dur="1" fill="hold">
                                          <p:stCondLst>
                                            <p:cond delay="0"/>
                                          </p:stCondLst>
                                        </p:cTn>
                                        <p:tgtEl>
                                          <p:spTgt spid="17570"/>
                                        </p:tgtEl>
                                        <p:attrNameLst>
                                          <p:attrName>style.visibility</p:attrName>
                                        </p:attrNameLst>
                                      </p:cBhvr>
                                      <p:to>
                                        <p:strVal val="visible"/>
                                      </p:to>
                                    </p:set>
                                    <p:animEffect transition="in" filter="fade">
                                      <p:cBhvr>
                                        <p:cTn id="27" dur="1000"/>
                                        <p:tgtEl>
                                          <p:spTgt spid="1757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17572"/>
                                        </p:tgtEl>
                                      </p:cBhvr>
                                    </p:animEffect>
                                    <p:set>
                                      <p:cBhvr>
                                        <p:cTn id="32" dur="1" fill="hold">
                                          <p:stCondLst>
                                            <p:cond delay="499"/>
                                          </p:stCondLst>
                                        </p:cTn>
                                        <p:tgtEl>
                                          <p:spTgt spid="17572"/>
                                        </p:tgtEl>
                                        <p:attrNameLst>
                                          <p:attrName>style.visibility</p:attrName>
                                        </p:attrNameLst>
                                      </p:cBhvr>
                                      <p:to>
                                        <p:strVal val="hidden"/>
                                      </p:to>
                                    </p:set>
                                  </p:childTnLst>
                                </p:cTn>
                              </p:par>
                              <p:par>
                                <p:cTn id="33" presetID="10" presetClass="exit" presetSubtype="0" fill="hold" grpId="1" nodeType="withEffect">
                                  <p:stCondLst>
                                    <p:cond delay="0"/>
                                  </p:stCondLst>
                                  <p:childTnLst>
                                    <p:animEffect transition="out" filter="fade">
                                      <p:cBhvr>
                                        <p:cTn id="34" dur="500"/>
                                        <p:tgtEl>
                                          <p:spTgt spid="17569"/>
                                        </p:tgtEl>
                                      </p:cBhvr>
                                    </p:animEffect>
                                    <p:set>
                                      <p:cBhvr>
                                        <p:cTn id="35" dur="1" fill="hold">
                                          <p:stCondLst>
                                            <p:cond delay="499"/>
                                          </p:stCondLst>
                                        </p:cTn>
                                        <p:tgtEl>
                                          <p:spTgt spid="1756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65" grpId="0" animBg="1"/>
      <p:bldP spid="17569" grpId="0" animBg="1"/>
      <p:bldP spid="17569" grpId="1" animBg="1"/>
      <p:bldP spid="17570" grpId="0" animBg="1"/>
      <p:bldP spid="17572" grpId="0" animBg="1"/>
      <p:bldP spid="17572" grpId="1"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2" name="Rectángulo redondeado 1">
            <a:extLst>
              <a:ext uri="{FF2B5EF4-FFF2-40B4-BE49-F238E27FC236}">
                <a16:creationId xmlns:a16="http://schemas.microsoft.com/office/drawing/2014/main" id="{D3B0DF4B-3791-B580-D7A8-5A27A4CB74C4}"/>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 name="Rectángulo redondeado 2">
            <a:extLst>
              <a:ext uri="{FF2B5EF4-FFF2-40B4-BE49-F238E27FC236}">
                <a16:creationId xmlns:a16="http://schemas.microsoft.com/office/drawing/2014/main" id="{663BDBEB-50D4-4A8A-7CED-7E134C93DA08}"/>
              </a:ext>
            </a:extLst>
          </p:cNvPr>
          <p:cNvSpPr/>
          <p:nvPr/>
        </p:nvSpPr>
        <p:spPr>
          <a:xfrm>
            <a:off x="1183699" y="1776095"/>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ASSORTMENT</a:t>
            </a:r>
          </a:p>
        </p:txBody>
      </p:sp>
      <p:sp>
        <p:nvSpPr>
          <p:cNvPr id="6" name="Rectángulo redondeado 5">
            <a:extLst>
              <a:ext uri="{FF2B5EF4-FFF2-40B4-BE49-F238E27FC236}">
                <a16:creationId xmlns:a16="http://schemas.microsoft.com/office/drawing/2014/main" id="{A53BD2AA-1A5F-FBFA-DC29-3C0DE4125AD4}"/>
              </a:ext>
            </a:extLst>
          </p:cNvPr>
          <p:cNvSpPr/>
          <p:nvPr/>
        </p:nvSpPr>
        <p:spPr>
          <a:xfrm>
            <a:off x="1183699" y="2047270"/>
            <a:ext cx="1098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8" name="Rectángulo redondeado 7">
            <a:extLst>
              <a:ext uri="{FF2B5EF4-FFF2-40B4-BE49-F238E27FC236}">
                <a16:creationId xmlns:a16="http://schemas.microsoft.com/office/drawing/2014/main" id="{A8E94B7D-AC06-F500-86AA-EE4ED53E4B59}"/>
              </a:ext>
            </a:extLst>
          </p:cNvPr>
          <p:cNvSpPr/>
          <p:nvPr/>
        </p:nvSpPr>
        <p:spPr>
          <a:xfrm>
            <a:off x="1183699" y="2318445"/>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SPACE LAYOUT</a:t>
            </a:r>
          </a:p>
        </p:txBody>
      </p:sp>
      <p:sp>
        <p:nvSpPr>
          <p:cNvPr id="9" name="Rectángulo redondeado 8">
            <a:extLst>
              <a:ext uri="{FF2B5EF4-FFF2-40B4-BE49-F238E27FC236}">
                <a16:creationId xmlns:a16="http://schemas.microsoft.com/office/drawing/2014/main" id="{5E6F6357-8559-DD98-22DA-82B6341215EC}"/>
              </a:ext>
            </a:extLst>
          </p:cNvPr>
          <p:cNvSpPr/>
          <p:nvPr/>
        </p:nvSpPr>
        <p:spPr>
          <a:xfrm>
            <a:off x="1182979" y="2589619"/>
            <a:ext cx="1098000" cy="281703"/>
          </a:xfrm>
          <a:prstGeom prst="roundRect">
            <a:avLst>
              <a:gd name="adj" fmla="val 10175"/>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DEMAND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FORECASTING</a:t>
            </a:r>
          </a:p>
        </p:txBody>
      </p:sp>
      <p:sp>
        <p:nvSpPr>
          <p:cNvPr id="10" name="Rectángulo redondeado 9">
            <a:extLst>
              <a:ext uri="{FF2B5EF4-FFF2-40B4-BE49-F238E27FC236}">
                <a16:creationId xmlns:a16="http://schemas.microsoft.com/office/drawing/2014/main" id="{D6CC429D-7A8B-7009-F614-2167CB9AFA07}"/>
              </a:ext>
            </a:extLst>
          </p:cNvPr>
          <p:cNvSpPr/>
          <p:nvPr/>
        </p:nvSpPr>
        <p:spPr>
          <a:xfrm>
            <a:off x="1177196" y="1363506"/>
            <a:ext cx="1097280" cy="239873"/>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1" name="Rectángulo redondeado 10">
            <a:extLst>
              <a:ext uri="{FF2B5EF4-FFF2-40B4-BE49-F238E27FC236}">
                <a16:creationId xmlns:a16="http://schemas.microsoft.com/office/drawing/2014/main" id="{D381EBCD-FEAF-339A-DD56-D65C81CF2779}"/>
              </a:ext>
            </a:extLst>
          </p:cNvPr>
          <p:cNvSpPr/>
          <p:nvPr/>
        </p:nvSpPr>
        <p:spPr>
          <a:xfrm>
            <a:off x="2669150" y="2053366"/>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DEVELOPMENT</a:t>
            </a:r>
          </a:p>
        </p:txBody>
      </p:sp>
      <p:sp>
        <p:nvSpPr>
          <p:cNvPr id="12" name="Rectángulo redondeado 11">
            <a:extLst>
              <a:ext uri="{FF2B5EF4-FFF2-40B4-BE49-F238E27FC236}">
                <a16:creationId xmlns:a16="http://schemas.microsoft.com/office/drawing/2014/main" id="{8472E5EE-9B5A-B33F-C865-8585A4D50165}"/>
              </a:ext>
            </a:extLst>
          </p:cNvPr>
          <p:cNvSpPr/>
          <p:nvPr/>
        </p:nvSpPr>
        <p:spPr>
          <a:xfrm>
            <a:off x="2669150" y="2239197"/>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SOURCING</a:t>
            </a:r>
          </a:p>
        </p:txBody>
      </p:sp>
      <p:sp>
        <p:nvSpPr>
          <p:cNvPr id="13" name="Rectángulo redondeado 12">
            <a:extLst>
              <a:ext uri="{FF2B5EF4-FFF2-40B4-BE49-F238E27FC236}">
                <a16:creationId xmlns:a16="http://schemas.microsoft.com/office/drawing/2014/main" id="{8111924E-8180-CB24-368E-73B0930EC090}"/>
              </a:ext>
            </a:extLst>
          </p:cNvPr>
          <p:cNvSpPr/>
          <p:nvPr/>
        </p:nvSpPr>
        <p:spPr>
          <a:xfrm>
            <a:off x="4153881" y="1948679"/>
            <a:ext cx="1152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14" name="Rectángulo redondeado 13">
            <a:extLst>
              <a:ext uri="{FF2B5EF4-FFF2-40B4-BE49-F238E27FC236}">
                <a16:creationId xmlns:a16="http://schemas.microsoft.com/office/drawing/2014/main" id="{9FB876AE-3AE4-2510-B1D7-35447089E2C5}"/>
              </a:ext>
            </a:extLst>
          </p:cNvPr>
          <p:cNvSpPr/>
          <p:nvPr/>
        </p:nvSpPr>
        <p:spPr>
          <a:xfrm>
            <a:off x="4153881" y="2134510"/>
            <a:ext cx="1152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15" name="Rectángulo redondeado 14">
            <a:extLst>
              <a:ext uri="{FF2B5EF4-FFF2-40B4-BE49-F238E27FC236}">
                <a16:creationId xmlns:a16="http://schemas.microsoft.com/office/drawing/2014/main" id="{F6770E6E-1CBE-B872-C9E6-C3E407E0C198}"/>
              </a:ext>
            </a:extLst>
          </p:cNvPr>
          <p:cNvSpPr/>
          <p:nvPr/>
        </p:nvSpPr>
        <p:spPr>
          <a:xfrm>
            <a:off x="4149935" y="2322683"/>
            <a:ext cx="1152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17" name="Rectángulo redondeado 16">
            <a:extLst>
              <a:ext uri="{FF2B5EF4-FFF2-40B4-BE49-F238E27FC236}">
                <a16:creationId xmlns:a16="http://schemas.microsoft.com/office/drawing/2014/main" id="{0DFADBD7-FF76-F5AA-AD61-207E02EB5C7E}"/>
              </a:ext>
            </a:extLst>
          </p:cNvPr>
          <p:cNvSpPr/>
          <p:nvPr/>
        </p:nvSpPr>
        <p:spPr>
          <a:xfrm>
            <a:off x="5693332" y="213451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PURCHASING</a:t>
            </a:r>
          </a:p>
        </p:txBody>
      </p:sp>
      <p:sp>
        <p:nvSpPr>
          <p:cNvPr id="22" name="Rectángulo redondeado 21">
            <a:extLst>
              <a:ext uri="{FF2B5EF4-FFF2-40B4-BE49-F238E27FC236}">
                <a16:creationId xmlns:a16="http://schemas.microsoft.com/office/drawing/2014/main" id="{DF9FC664-546A-B02E-7369-B545EE9542EC}"/>
              </a:ext>
            </a:extLst>
          </p:cNvPr>
          <p:cNvSpPr/>
          <p:nvPr/>
        </p:nvSpPr>
        <p:spPr>
          <a:xfrm>
            <a:off x="2590358" y="1934634"/>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ángulo redondeado 22">
            <a:extLst>
              <a:ext uri="{FF2B5EF4-FFF2-40B4-BE49-F238E27FC236}">
                <a16:creationId xmlns:a16="http://schemas.microsoft.com/office/drawing/2014/main" id="{4DE437D9-E10C-2D23-21EA-8FB11D78577C}"/>
              </a:ext>
            </a:extLst>
          </p:cNvPr>
          <p:cNvSpPr/>
          <p:nvPr/>
        </p:nvSpPr>
        <p:spPr>
          <a:xfrm>
            <a:off x="4106990" y="1853790"/>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24" name="Conector recto de flecha 23">
            <a:extLst>
              <a:ext uri="{FF2B5EF4-FFF2-40B4-BE49-F238E27FC236}">
                <a16:creationId xmlns:a16="http://schemas.microsoft.com/office/drawing/2014/main" id="{D8D53DA7-31F7-FD90-0B9F-9CC63D0EFC39}"/>
              </a:ext>
            </a:extLst>
          </p:cNvPr>
          <p:cNvCxnSpPr>
            <a:cxnSpLocks/>
            <a:endCxn id="22" idx="1"/>
          </p:cNvCxnSpPr>
          <p:nvPr/>
        </p:nvCxnSpPr>
        <p:spPr>
          <a:xfrm flipV="1">
            <a:off x="2345264" y="2200546"/>
            <a:ext cx="245094"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5" name="Conector recto de flecha 24">
            <a:extLst>
              <a:ext uri="{FF2B5EF4-FFF2-40B4-BE49-F238E27FC236}">
                <a16:creationId xmlns:a16="http://schemas.microsoft.com/office/drawing/2014/main" id="{4A324526-D8EB-4945-A490-EE8071C60310}"/>
              </a:ext>
            </a:extLst>
          </p:cNvPr>
          <p:cNvCxnSpPr>
            <a:cxnSpLocks/>
            <a:stCxn id="22" idx="3"/>
            <a:endCxn id="23" idx="1"/>
          </p:cNvCxnSpPr>
          <p:nvPr/>
        </p:nvCxnSpPr>
        <p:spPr>
          <a:xfrm>
            <a:off x="3829213" y="2200546"/>
            <a:ext cx="277777" cy="3817"/>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6" name="Conector recto de flecha 25">
            <a:extLst>
              <a:ext uri="{FF2B5EF4-FFF2-40B4-BE49-F238E27FC236}">
                <a16:creationId xmlns:a16="http://schemas.microsoft.com/office/drawing/2014/main" id="{48C103B4-4F85-4D5C-1617-585EBAC151E1}"/>
              </a:ext>
            </a:extLst>
          </p:cNvPr>
          <p:cNvCxnSpPr>
            <a:cxnSpLocks/>
            <a:stCxn id="23" idx="3"/>
            <a:endCxn id="17" idx="1"/>
          </p:cNvCxnSpPr>
          <p:nvPr/>
        </p:nvCxnSpPr>
        <p:spPr>
          <a:xfrm>
            <a:off x="5345845" y="2204363"/>
            <a:ext cx="347487" cy="2147"/>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7" name="Rectángulo redondeado 36">
            <a:extLst>
              <a:ext uri="{FF2B5EF4-FFF2-40B4-BE49-F238E27FC236}">
                <a16:creationId xmlns:a16="http://schemas.microsoft.com/office/drawing/2014/main" id="{97C746A4-DC20-7D82-5CBD-3B4BD108C5EE}"/>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38" name="Imagen 37">
            <a:extLst>
              <a:ext uri="{FF2B5EF4-FFF2-40B4-BE49-F238E27FC236}">
                <a16:creationId xmlns:a16="http://schemas.microsoft.com/office/drawing/2014/main" id="{2E2580B8-861F-3EB4-8F23-C62F76D81295}"/>
              </a:ext>
            </a:extLst>
          </p:cNvPr>
          <p:cNvPicPr>
            <a:picLocks noChangeAspect="1"/>
          </p:cNvPicPr>
          <p:nvPr/>
        </p:nvPicPr>
        <p:blipFill>
          <a:blip r:embed="rId3"/>
          <a:stretch>
            <a:fillRect/>
          </a:stretch>
        </p:blipFill>
        <p:spPr>
          <a:xfrm>
            <a:off x="297471" y="1941907"/>
            <a:ext cx="531161" cy="531161"/>
          </a:xfrm>
          <a:prstGeom prst="rect">
            <a:avLst/>
          </a:prstGeom>
        </p:spPr>
      </p:pic>
      <p:sp>
        <p:nvSpPr>
          <p:cNvPr id="43" name="Rectángulo redondeado 42">
            <a:extLst>
              <a:ext uri="{FF2B5EF4-FFF2-40B4-BE49-F238E27FC236}">
                <a16:creationId xmlns:a16="http://schemas.microsoft.com/office/drawing/2014/main" id="{E0EAF417-873D-07A0-169C-EBBB74145DE4}"/>
              </a:ext>
            </a:extLst>
          </p:cNvPr>
          <p:cNvSpPr/>
          <p:nvPr/>
        </p:nvSpPr>
        <p:spPr>
          <a:xfrm>
            <a:off x="5693332" y="2667069"/>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cxnSp>
        <p:nvCxnSpPr>
          <p:cNvPr id="44" name="Conector recto de flecha 43">
            <a:extLst>
              <a:ext uri="{FF2B5EF4-FFF2-40B4-BE49-F238E27FC236}">
                <a16:creationId xmlns:a16="http://schemas.microsoft.com/office/drawing/2014/main" id="{98BD1960-49E3-EF50-F03A-09AC38B82D04}"/>
              </a:ext>
            </a:extLst>
          </p:cNvPr>
          <p:cNvCxnSpPr>
            <a:cxnSpLocks/>
            <a:endCxn id="43" idx="1"/>
          </p:cNvCxnSpPr>
          <p:nvPr/>
        </p:nvCxnSpPr>
        <p:spPr>
          <a:xfrm>
            <a:off x="2281699" y="2734948"/>
            <a:ext cx="3411633" cy="4121"/>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5" name="Conector recto de flecha 44">
            <a:extLst>
              <a:ext uri="{FF2B5EF4-FFF2-40B4-BE49-F238E27FC236}">
                <a16:creationId xmlns:a16="http://schemas.microsoft.com/office/drawing/2014/main" id="{8353B356-592D-048D-A810-73DB277A1EBE}"/>
              </a:ext>
            </a:extLst>
          </p:cNvPr>
          <p:cNvCxnSpPr>
            <a:cxnSpLocks/>
            <a:stCxn id="43" idx="0"/>
            <a:endCxn id="17" idx="2"/>
          </p:cNvCxnSpPr>
          <p:nvPr/>
        </p:nvCxnSpPr>
        <p:spPr>
          <a:xfrm flipV="1">
            <a:off x="6241972" y="2278510"/>
            <a:ext cx="0" cy="388559"/>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 name="Conector angular 4">
            <a:extLst>
              <a:ext uri="{FF2B5EF4-FFF2-40B4-BE49-F238E27FC236}">
                <a16:creationId xmlns:a16="http://schemas.microsoft.com/office/drawing/2014/main" id="{112AEF43-0438-79A3-54AB-B7836C0572AC}"/>
              </a:ext>
            </a:extLst>
          </p:cNvPr>
          <p:cNvCxnSpPr>
            <a:cxnSpLocks/>
            <a:endCxn id="17" idx="0"/>
          </p:cNvCxnSpPr>
          <p:nvPr/>
        </p:nvCxnSpPr>
        <p:spPr>
          <a:xfrm>
            <a:off x="2294169" y="1473303"/>
            <a:ext cx="3947803" cy="661207"/>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 name="Rectángulo redondeado 3">
            <a:extLst>
              <a:ext uri="{FF2B5EF4-FFF2-40B4-BE49-F238E27FC236}">
                <a16:creationId xmlns:a16="http://schemas.microsoft.com/office/drawing/2014/main" id="{A79C2C65-321A-66CC-EDB7-6B62F48827D7}"/>
              </a:ext>
            </a:extLst>
          </p:cNvPr>
          <p:cNvSpPr/>
          <p:nvPr/>
        </p:nvSpPr>
        <p:spPr>
          <a:xfrm>
            <a:off x="7178063" y="1838616"/>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TRANSPORTATION</a:t>
            </a:r>
          </a:p>
        </p:txBody>
      </p:sp>
      <p:sp>
        <p:nvSpPr>
          <p:cNvPr id="19" name="Rectángulo redondeado 18">
            <a:extLst>
              <a:ext uri="{FF2B5EF4-FFF2-40B4-BE49-F238E27FC236}">
                <a16:creationId xmlns:a16="http://schemas.microsoft.com/office/drawing/2014/main" id="{65883C37-0367-82F4-4CB9-E2DB82EA7E97}"/>
              </a:ext>
            </a:extLst>
          </p:cNvPr>
          <p:cNvSpPr/>
          <p:nvPr/>
        </p:nvSpPr>
        <p:spPr>
          <a:xfrm>
            <a:off x="8718219" y="1841422"/>
            <a:ext cx="109728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cxnSp>
        <p:nvCxnSpPr>
          <p:cNvPr id="20" name="Conector angular 19">
            <a:extLst>
              <a:ext uri="{FF2B5EF4-FFF2-40B4-BE49-F238E27FC236}">
                <a16:creationId xmlns:a16="http://schemas.microsoft.com/office/drawing/2014/main" id="{F9763238-3DDA-DDD4-93D7-D633992A0BC8}"/>
              </a:ext>
            </a:extLst>
          </p:cNvPr>
          <p:cNvCxnSpPr>
            <a:cxnSpLocks/>
            <a:endCxn id="4" idx="1"/>
          </p:cNvCxnSpPr>
          <p:nvPr/>
        </p:nvCxnSpPr>
        <p:spPr>
          <a:xfrm flipV="1">
            <a:off x="6790612" y="1910616"/>
            <a:ext cx="387451" cy="295894"/>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21" name="Conector recto de flecha 20">
            <a:extLst>
              <a:ext uri="{FF2B5EF4-FFF2-40B4-BE49-F238E27FC236}">
                <a16:creationId xmlns:a16="http://schemas.microsoft.com/office/drawing/2014/main" id="{8224FB77-35EA-3984-7AAA-7F165A273617}"/>
              </a:ext>
            </a:extLst>
          </p:cNvPr>
          <p:cNvCxnSpPr>
            <a:cxnSpLocks/>
            <a:stCxn id="4" idx="3"/>
            <a:endCxn id="19" idx="1"/>
          </p:cNvCxnSpPr>
          <p:nvPr/>
        </p:nvCxnSpPr>
        <p:spPr>
          <a:xfrm>
            <a:off x="8366063" y="1910616"/>
            <a:ext cx="352156" cy="2806"/>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7" name="Rectángulo redondeado 26">
            <a:extLst>
              <a:ext uri="{FF2B5EF4-FFF2-40B4-BE49-F238E27FC236}">
                <a16:creationId xmlns:a16="http://schemas.microsoft.com/office/drawing/2014/main" id="{AB1953E6-F7B6-36CD-6A3E-698F5C021657}"/>
              </a:ext>
            </a:extLst>
          </p:cNvPr>
          <p:cNvSpPr/>
          <p:nvPr/>
        </p:nvSpPr>
        <p:spPr>
          <a:xfrm>
            <a:off x="7246161" y="235154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28" name="Rectángulo redondeado 27">
            <a:extLst>
              <a:ext uri="{FF2B5EF4-FFF2-40B4-BE49-F238E27FC236}">
                <a16:creationId xmlns:a16="http://schemas.microsoft.com/office/drawing/2014/main" id="{9AB8707F-B0AB-BE8A-56B0-A2D454BB54C6}"/>
              </a:ext>
            </a:extLst>
          </p:cNvPr>
          <p:cNvSpPr/>
          <p:nvPr/>
        </p:nvSpPr>
        <p:spPr>
          <a:xfrm>
            <a:off x="7246161" y="2524320"/>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IMPORTATION</a:t>
            </a:r>
          </a:p>
        </p:txBody>
      </p:sp>
      <p:sp>
        <p:nvSpPr>
          <p:cNvPr id="29" name="Rectángulo redondeado 28">
            <a:extLst>
              <a:ext uri="{FF2B5EF4-FFF2-40B4-BE49-F238E27FC236}">
                <a16:creationId xmlns:a16="http://schemas.microsoft.com/office/drawing/2014/main" id="{70BBD72B-469C-D0C9-7EE9-922D26793906}"/>
              </a:ext>
            </a:extLst>
          </p:cNvPr>
          <p:cNvSpPr/>
          <p:nvPr/>
        </p:nvSpPr>
        <p:spPr>
          <a:xfrm>
            <a:off x="7154108" y="2230618"/>
            <a:ext cx="1238855" cy="531823"/>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30" name="Conector angular 29">
            <a:extLst>
              <a:ext uri="{FF2B5EF4-FFF2-40B4-BE49-F238E27FC236}">
                <a16:creationId xmlns:a16="http://schemas.microsoft.com/office/drawing/2014/main" id="{B7701731-655B-7A7D-3262-3B9C72F7755E}"/>
              </a:ext>
            </a:extLst>
          </p:cNvPr>
          <p:cNvCxnSpPr>
            <a:cxnSpLocks/>
            <a:endCxn id="29" idx="1"/>
          </p:cNvCxnSpPr>
          <p:nvPr/>
        </p:nvCxnSpPr>
        <p:spPr>
          <a:xfrm>
            <a:off x="6790612" y="2206510"/>
            <a:ext cx="363496" cy="290020"/>
          </a:xfrm>
          <a:prstGeom prst="bentConnector3">
            <a:avLst>
              <a:gd name="adj1" fmla="val 52516"/>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1" name="Conector recto de flecha 30">
            <a:extLst>
              <a:ext uri="{FF2B5EF4-FFF2-40B4-BE49-F238E27FC236}">
                <a16:creationId xmlns:a16="http://schemas.microsoft.com/office/drawing/2014/main" id="{EC2EE4DF-E0DF-4B11-99C1-2D8CE2EBCDB3}"/>
              </a:ext>
            </a:extLst>
          </p:cNvPr>
          <p:cNvCxnSpPr>
            <a:cxnSpLocks/>
            <a:stCxn id="29" idx="0"/>
          </p:cNvCxnSpPr>
          <p:nvPr/>
        </p:nvCxnSpPr>
        <p:spPr>
          <a:xfrm flipH="1" flipV="1">
            <a:off x="7772063" y="1982616"/>
            <a:ext cx="1473" cy="248002"/>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9" name="Conector recto de flecha 38">
            <a:extLst>
              <a:ext uri="{FF2B5EF4-FFF2-40B4-BE49-F238E27FC236}">
                <a16:creationId xmlns:a16="http://schemas.microsoft.com/office/drawing/2014/main" id="{0C07F97B-EF5E-AD0D-B38D-A86F3A7F7C4F}"/>
              </a:ext>
            </a:extLst>
          </p:cNvPr>
          <p:cNvCxnSpPr>
            <a:cxnSpLocks/>
          </p:cNvCxnSpPr>
          <p:nvPr/>
        </p:nvCxnSpPr>
        <p:spPr>
          <a:xfrm>
            <a:off x="9266859" y="1985421"/>
            <a:ext cx="0" cy="136800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40" name="Rectángulo redondeado 39">
            <a:extLst>
              <a:ext uri="{FF2B5EF4-FFF2-40B4-BE49-F238E27FC236}">
                <a16:creationId xmlns:a16="http://schemas.microsoft.com/office/drawing/2014/main" id="{226B1DD2-F03D-5B6B-9F6D-8F1FE24964F4}"/>
              </a:ext>
            </a:extLst>
          </p:cNvPr>
          <p:cNvSpPr/>
          <p:nvPr/>
        </p:nvSpPr>
        <p:spPr>
          <a:xfrm>
            <a:off x="5693332" y="3335450"/>
            <a:ext cx="4140452" cy="248555"/>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WAREHOUSING</a:t>
            </a:r>
          </a:p>
        </p:txBody>
      </p:sp>
      <p:sp>
        <p:nvSpPr>
          <p:cNvPr id="42" name="Rectángulo redondeado 41">
            <a:extLst>
              <a:ext uri="{FF2B5EF4-FFF2-40B4-BE49-F238E27FC236}">
                <a16:creationId xmlns:a16="http://schemas.microsoft.com/office/drawing/2014/main" id="{F65172A3-701F-3196-7452-F5EA6AA3E772}"/>
              </a:ext>
            </a:extLst>
          </p:cNvPr>
          <p:cNvSpPr/>
          <p:nvPr/>
        </p:nvSpPr>
        <p:spPr>
          <a:xfrm>
            <a:off x="10118972" y="1985421"/>
            <a:ext cx="1097280" cy="4082119"/>
          </a:xfrm>
          <a:prstGeom prst="roundRect">
            <a:avLst>
              <a:gd name="adj" fmla="val 4189"/>
            </a:avLst>
          </a:prstGeom>
          <a:gradFill flip="none" rotWithShape="1">
            <a:gsLst>
              <a:gs pos="7000">
                <a:srgbClr val="E25D6B"/>
              </a:gs>
              <a:gs pos="10000">
                <a:srgbClr val="73CA69"/>
              </a:gs>
            </a:gsLst>
            <a:lin ang="5400000" scaled="1"/>
            <a:tileRect/>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INVENTORY</a:t>
            </a:r>
          </a:p>
        </p:txBody>
      </p:sp>
      <p:sp>
        <p:nvSpPr>
          <p:cNvPr id="46" name="Rectángulo redondeado 45">
            <a:extLst>
              <a:ext uri="{FF2B5EF4-FFF2-40B4-BE49-F238E27FC236}">
                <a16:creationId xmlns:a16="http://schemas.microsoft.com/office/drawing/2014/main" id="{D64731B9-5F88-A4D3-B8C0-01F7509ECB46}"/>
              </a:ext>
            </a:extLst>
          </p:cNvPr>
          <p:cNvSpPr/>
          <p:nvPr/>
        </p:nvSpPr>
        <p:spPr>
          <a:xfrm>
            <a:off x="10116257" y="1766616"/>
            <a:ext cx="109728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COSTING</a:t>
            </a:r>
          </a:p>
        </p:txBody>
      </p:sp>
      <p:sp>
        <p:nvSpPr>
          <p:cNvPr id="47" name="Rectángulo redondeado 46">
            <a:extLst>
              <a:ext uri="{FF2B5EF4-FFF2-40B4-BE49-F238E27FC236}">
                <a16:creationId xmlns:a16="http://schemas.microsoft.com/office/drawing/2014/main" id="{C4785E4E-C1DC-BB41-6075-B2619826E486}"/>
              </a:ext>
            </a:extLst>
          </p:cNvPr>
          <p:cNvSpPr/>
          <p:nvPr/>
        </p:nvSpPr>
        <p:spPr>
          <a:xfrm>
            <a:off x="10045470" y="1699320"/>
            <a:ext cx="1238855" cy="4509422"/>
          </a:xfrm>
          <a:prstGeom prst="roundRect">
            <a:avLst>
              <a:gd name="adj" fmla="val 4791"/>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0" name="Conector recto de flecha 49">
            <a:extLst>
              <a:ext uri="{FF2B5EF4-FFF2-40B4-BE49-F238E27FC236}">
                <a16:creationId xmlns:a16="http://schemas.microsoft.com/office/drawing/2014/main" id="{8048E7D4-BAC3-A8E6-3B39-47B251A88E20}"/>
              </a:ext>
            </a:extLst>
          </p:cNvPr>
          <p:cNvCxnSpPr>
            <a:cxnSpLocks/>
          </p:cNvCxnSpPr>
          <p:nvPr/>
        </p:nvCxnSpPr>
        <p:spPr>
          <a:xfrm>
            <a:off x="9833784" y="3459728"/>
            <a:ext cx="211686"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1" name="Conector recto de flecha 50">
            <a:extLst>
              <a:ext uri="{FF2B5EF4-FFF2-40B4-BE49-F238E27FC236}">
                <a16:creationId xmlns:a16="http://schemas.microsoft.com/office/drawing/2014/main" id="{50127331-0367-64CF-9AEE-C580565ED114}"/>
              </a:ext>
            </a:extLst>
          </p:cNvPr>
          <p:cNvCxnSpPr>
            <a:cxnSpLocks/>
          </p:cNvCxnSpPr>
          <p:nvPr/>
        </p:nvCxnSpPr>
        <p:spPr>
          <a:xfrm>
            <a:off x="9815499" y="1910616"/>
            <a:ext cx="211686"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3" name="Rectángulo redondeado 32">
            <a:extLst>
              <a:ext uri="{FF2B5EF4-FFF2-40B4-BE49-F238E27FC236}">
                <a16:creationId xmlns:a16="http://schemas.microsoft.com/office/drawing/2014/main" id="{78976785-DA8C-E0A8-AC05-071085F3D2A0}"/>
              </a:ext>
            </a:extLst>
          </p:cNvPr>
          <p:cNvSpPr/>
          <p:nvPr/>
        </p:nvSpPr>
        <p:spPr>
          <a:xfrm>
            <a:off x="7168919" y="2880700"/>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TRANSFER</a:t>
            </a:r>
          </a:p>
        </p:txBody>
      </p:sp>
      <p:cxnSp>
        <p:nvCxnSpPr>
          <p:cNvPr id="35" name="Conector recto de flecha 34">
            <a:extLst>
              <a:ext uri="{FF2B5EF4-FFF2-40B4-BE49-F238E27FC236}">
                <a16:creationId xmlns:a16="http://schemas.microsoft.com/office/drawing/2014/main" id="{91894283-C443-B00D-B3F0-4658BB490D48}"/>
              </a:ext>
            </a:extLst>
          </p:cNvPr>
          <p:cNvCxnSpPr>
            <a:cxnSpLocks/>
            <a:stCxn id="33" idx="2"/>
          </p:cNvCxnSpPr>
          <p:nvPr/>
        </p:nvCxnSpPr>
        <p:spPr>
          <a:xfrm>
            <a:off x="7762919" y="3024700"/>
            <a:ext cx="639" cy="31075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6" name="Conector angular 35">
            <a:extLst>
              <a:ext uri="{FF2B5EF4-FFF2-40B4-BE49-F238E27FC236}">
                <a16:creationId xmlns:a16="http://schemas.microsoft.com/office/drawing/2014/main" id="{670AF04C-E859-5E95-2350-B98CB5BCEC61}"/>
              </a:ext>
            </a:extLst>
          </p:cNvPr>
          <p:cNvCxnSpPr>
            <a:cxnSpLocks/>
            <a:stCxn id="43" idx="2"/>
            <a:endCxn id="33" idx="1"/>
          </p:cNvCxnSpPr>
          <p:nvPr/>
        </p:nvCxnSpPr>
        <p:spPr>
          <a:xfrm rot="16200000" flipH="1">
            <a:off x="6634630" y="2418410"/>
            <a:ext cx="141631" cy="926947"/>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41" name="Imagen 40">
            <a:extLst>
              <a:ext uri="{FF2B5EF4-FFF2-40B4-BE49-F238E27FC236}">
                <a16:creationId xmlns:a16="http://schemas.microsoft.com/office/drawing/2014/main" id="{CB8E0CC5-F970-D40D-8A5E-5D5845AEAD5C}"/>
              </a:ext>
            </a:extLst>
          </p:cNvPr>
          <p:cNvPicPr>
            <a:picLocks noChangeAspect="1"/>
          </p:cNvPicPr>
          <p:nvPr/>
        </p:nvPicPr>
        <p:blipFill>
          <a:blip r:embed="rId3"/>
          <a:stretch>
            <a:fillRect/>
          </a:stretch>
        </p:blipFill>
        <p:spPr>
          <a:xfrm>
            <a:off x="5526514" y="5935540"/>
            <a:ext cx="531161" cy="531161"/>
          </a:xfrm>
          <a:prstGeom prst="rect">
            <a:avLst/>
          </a:prstGeom>
        </p:spPr>
      </p:pic>
      <p:sp>
        <p:nvSpPr>
          <p:cNvPr id="48" name="Rectángulo redondeado 47">
            <a:extLst>
              <a:ext uri="{FF2B5EF4-FFF2-40B4-BE49-F238E27FC236}">
                <a16:creationId xmlns:a16="http://schemas.microsoft.com/office/drawing/2014/main" id="{BDF37802-7958-BDD9-1C39-9FFD3231B0CA}"/>
              </a:ext>
            </a:extLst>
          </p:cNvPr>
          <p:cNvSpPr/>
          <p:nvPr/>
        </p:nvSpPr>
        <p:spPr>
          <a:xfrm>
            <a:off x="4735698" y="6132780"/>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SELLER</a:t>
            </a:r>
          </a:p>
        </p:txBody>
      </p:sp>
      <p:sp>
        <p:nvSpPr>
          <p:cNvPr id="52" name="Rectángulo redondeado 51">
            <a:extLst>
              <a:ext uri="{FF2B5EF4-FFF2-40B4-BE49-F238E27FC236}">
                <a16:creationId xmlns:a16="http://schemas.microsoft.com/office/drawing/2014/main" id="{9C50DAD8-6783-C204-7EC4-2CF2371C1D40}"/>
              </a:ext>
            </a:extLst>
          </p:cNvPr>
          <p:cNvSpPr/>
          <p:nvPr/>
        </p:nvSpPr>
        <p:spPr>
          <a:xfrm>
            <a:off x="6466093" y="6135048"/>
            <a:ext cx="1097280" cy="144000"/>
          </a:xfrm>
          <a:prstGeom prst="roundRect">
            <a:avLst/>
          </a:prstGeom>
          <a:solidFill>
            <a:srgbClr val="4A596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GROW</a:t>
            </a:r>
          </a:p>
        </p:txBody>
      </p:sp>
      <p:sp>
        <p:nvSpPr>
          <p:cNvPr id="53" name="Rectángulo redondeado 52">
            <a:extLst>
              <a:ext uri="{FF2B5EF4-FFF2-40B4-BE49-F238E27FC236}">
                <a16:creationId xmlns:a16="http://schemas.microsoft.com/office/drawing/2014/main" id="{7ECF7A3B-01E5-222D-9867-096A0CA6B189}"/>
              </a:ext>
            </a:extLst>
          </p:cNvPr>
          <p:cNvSpPr/>
          <p:nvPr/>
        </p:nvSpPr>
        <p:spPr>
          <a:xfrm>
            <a:off x="8151011" y="5834309"/>
            <a:ext cx="1152000" cy="144000"/>
          </a:xfrm>
          <a:prstGeom prst="roundRect">
            <a:avLst/>
          </a:prstGeom>
          <a:solidFill>
            <a:srgbClr val="4A596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SELLER  MGMT</a:t>
            </a:r>
          </a:p>
        </p:txBody>
      </p:sp>
      <p:sp>
        <p:nvSpPr>
          <p:cNvPr id="54" name="Rectángulo redondeado 53">
            <a:extLst>
              <a:ext uri="{FF2B5EF4-FFF2-40B4-BE49-F238E27FC236}">
                <a16:creationId xmlns:a16="http://schemas.microsoft.com/office/drawing/2014/main" id="{D152B5B8-2FA6-C146-4FB6-E29094346223}"/>
              </a:ext>
            </a:extLst>
          </p:cNvPr>
          <p:cNvSpPr/>
          <p:nvPr/>
        </p:nvSpPr>
        <p:spPr>
          <a:xfrm>
            <a:off x="8151011" y="6020140"/>
            <a:ext cx="1152000" cy="144000"/>
          </a:xfrm>
          <a:prstGeom prst="roundRect">
            <a:avLst/>
          </a:prstGeom>
          <a:solidFill>
            <a:srgbClr val="4A596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PRODUCT MGMT</a:t>
            </a:r>
          </a:p>
        </p:txBody>
      </p:sp>
      <p:sp>
        <p:nvSpPr>
          <p:cNvPr id="55" name="Rectángulo redondeado 54">
            <a:extLst>
              <a:ext uri="{FF2B5EF4-FFF2-40B4-BE49-F238E27FC236}">
                <a16:creationId xmlns:a16="http://schemas.microsoft.com/office/drawing/2014/main" id="{A4516321-2FB1-0D30-523E-C57C6EF526CE}"/>
              </a:ext>
            </a:extLst>
          </p:cNvPr>
          <p:cNvSpPr/>
          <p:nvPr/>
        </p:nvSpPr>
        <p:spPr>
          <a:xfrm>
            <a:off x="8147065" y="6208313"/>
            <a:ext cx="1152000" cy="144000"/>
          </a:xfrm>
          <a:prstGeom prst="roundRect">
            <a:avLst/>
          </a:prstGeom>
          <a:solidFill>
            <a:srgbClr val="4A596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PRICE MGMT</a:t>
            </a:r>
          </a:p>
        </p:txBody>
      </p:sp>
      <p:sp>
        <p:nvSpPr>
          <p:cNvPr id="56" name="Rectángulo redondeado 55">
            <a:extLst>
              <a:ext uri="{FF2B5EF4-FFF2-40B4-BE49-F238E27FC236}">
                <a16:creationId xmlns:a16="http://schemas.microsoft.com/office/drawing/2014/main" id="{0F8FC122-28F1-FB85-4634-AFB635156483}"/>
              </a:ext>
            </a:extLst>
          </p:cNvPr>
          <p:cNvSpPr/>
          <p:nvPr/>
        </p:nvSpPr>
        <p:spPr>
          <a:xfrm>
            <a:off x="8098791" y="5739394"/>
            <a:ext cx="1238855" cy="70114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cxnSp>
        <p:nvCxnSpPr>
          <p:cNvPr id="57" name="Conector recto de flecha 56">
            <a:extLst>
              <a:ext uri="{FF2B5EF4-FFF2-40B4-BE49-F238E27FC236}">
                <a16:creationId xmlns:a16="http://schemas.microsoft.com/office/drawing/2014/main" id="{31B048F9-4F19-2C1A-3142-2AC439352CC3}"/>
              </a:ext>
            </a:extLst>
          </p:cNvPr>
          <p:cNvCxnSpPr>
            <a:cxnSpLocks/>
            <a:stCxn id="52" idx="3"/>
          </p:cNvCxnSpPr>
          <p:nvPr/>
        </p:nvCxnSpPr>
        <p:spPr>
          <a:xfrm>
            <a:off x="7563373" y="6207048"/>
            <a:ext cx="535418" cy="1265"/>
          </a:xfrm>
          <a:prstGeom prst="straightConnector1">
            <a:avLst/>
          </a:prstGeom>
          <a:ln>
            <a:solidFill>
              <a:schemeClr val="tx1">
                <a:lumMod val="50000"/>
                <a:lumOff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cxnSp>
        <p:nvCxnSpPr>
          <p:cNvPr id="58" name="Conector recto de flecha 57">
            <a:extLst>
              <a:ext uri="{FF2B5EF4-FFF2-40B4-BE49-F238E27FC236}">
                <a16:creationId xmlns:a16="http://schemas.microsoft.com/office/drawing/2014/main" id="{5568DA9A-3461-00AB-4E07-BD48EF549913}"/>
              </a:ext>
            </a:extLst>
          </p:cNvPr>
          <p:cNvCxnSpPr>
            <a:cxnSpLocks/>
            <a:endCxn id="52" idx="1"/>
          </p:cNvCxnSpPr>
          <p:nvPr/>
        </p:nvCxnSpPr>
        <p:spPr>
          <a:xfrm>
            <a:off x="6057675" y="6201121"/>
            <a:ext cx="408418"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9" name="Conector recto de flecha 58">
            <a:extLst>
              <a:ext uri="{FF2B5EF4-FFF2-40B4-BE49-F238E27FC236}">
                <a16:creationId xmlns:a16="http://schemas.microsoft.com/office/drawing/2014/main" id="{7E711F01-6106-5F7E-E3F2-1C08AA36CBE0}"/>
              </a:ext>
            </a:extLst>
          </p:cNvPr>
          <p:cNvCxnSpPr>
            <a:cxnSpLocks/>
          </p:cNvCxnSpPr>
          <p:nvPr/>
        </p:nvCxnSpPr>
        <p:spPr>
          <a:xfrm flipV="1">
            <a:off x="9337646" y="6085135"/>
            <a:ext cx="711992"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60" name="Rectángulo 59">
            <a:extLst>
              <a:ext uri="{FF2B5EF4-FFF2-40B4-BE49-F238E27FC236}">
                <a16:creationId xmlns:a16="http://schemas.microsoft.com/office/drawing/2014/main" id="{D2A4B775-4681-80B7-D3DF-CDBDF904EF24}"/>
              </a:ext>
            </a:extLst>
          </p:cNvPr>
          <p:cNvSpPr/>
          <p:nvPr/>
        </p:nvSpPr>
        <p:spPr>
          <a:xfrm>
            <a:off x="5693332" y="4651725"/>
            <a:ext cx="753188" cy="378585"/>
          </a:xfrm>
          <a:prstGeom prst="rect">
            <a:avLst/>
          </a:prstGeom>
          <a:solidFill>
            <a:srgbClr val="4A596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E-COMM</a:t>
            </a:r>
          </a:p>
        </p:txBody>
      </p:sp>
      <p:sp>
        <p:nvSpPr>
          <p:cNvPr id="61" name="Rectángulo 60">
            <a:extLst>
              <a:ext uri="{FF2B5EF4-FFF2-40B4-BE49-F238E27FC236}">
                <a16:creationId xmlns:a16="http://schemas.microsoft.com/office/drawing/2014/main" id="{2179BAC4-E78A-1642-7CE2-80AE76DF383C}"/>
              </a:ext>
            </a:extLst>
          </p:cNvPr>
          <p:cNvSpPr/>
          <p:nvPr/>
        </p:nvSpPr>
        <p:spPr>
          <a:xfrm>
            <a:off x="5693332" y="3981948"/>
            <a:ext cx="753188" cy="378585"/>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a:t>
            </a:r>
          </a:p>
        </p:txBody>
      </p:sp>
      <p:sp>
        <p:nvSpPr>
          <p:cNvPr id="62" name="Rectángulo redondeado 61">
            <a:extLst>
              <a:ext uri="{FF2B5EF4-FFF2-40B4-BE49-F238E27FC236}">
                <a16:creationId xmlns:a16="http://schemas.microsoft.com/office/drawing/2014/main" id="{DB02632B-8A4A-FDEB-898E-C78FBC4D1B5A}"/>
              </a:ext>
            </a:extLst>
          </p:cNvPr>
          <p:cNvSpPr/>
          <p:nvPr/>
        </p:nvSpPr>
        <p:spPr>
          <a:xfrm>
            <a:off x="5577360" y="3842595"/>
            <a:ext cx="996266" cy="1291510"/>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2" name="Rectángulo redondeado 31">
            <a:extLst>
              <a:ext uri="{FF2B5EF4-FFF2-40B4-BE49-F238E27FC236}">
                <a16:creationId xmlns:a16="http://schemas.microsoft.com/office/drawing/2014/main" id="{FFB65BB5-2144-8699-C065-5256A863C076}"/>
              </a:ext>
            </a:extLst>
          </p:cNvPr>
          <p:cNvSpPr/>
          <p:nvPr/>
        </p:nvSpPr>
        <p:spPr>
          <a:xfrm>
            <a:off x="7074707" y="3992497"/>
            <a:ext cx="1188000" cy="14400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STORE RECEPTION</a:t>
            </a:r>
          </a:p>
        </p:txBody>
      </p:sp>
      <p:sp>
        <p:nvSpPr>
          <p:cNvPr id="49" name="Rectángulo redondeado 48">
            <a:extLst>
              <a:ext uri="{FF2B5EF4-FFF2-40B4-BE49-F238E27FC236}">
                <a16:creationId xmlns:a16="http://schemas.microsoft.com/office/drawing/2014/main" id="{19D12984-9341-56E0-C188-3018471C9391}"/>
              </a:ext>
            </a:extLst>
          </p:cNvPr>
          <p:cNvSpPr/>
          <p:nvPr/>
        </p:nvSpPr>
        <p:spPr>
          <a:xfrm>
            <a:off x="4388948" y="4163599"/>
            <a:ext cx="750639" cy="677419"/>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SALES</a:t>
            </a:r>
          </a:p>
        </p:txBody>
      </p:sp>
      <p:cxnSp>
        <p:nvCxnSpPr>
          <p:cNvPr id="63" name="Conector angular 62">
            <a:extLst>
              <a:ext uri="{FF2B5EF4-FFF2-40B4-BE49-F238E27FC236}">
                <a16:creationId xmlns:a16="http://schemas.microsoft.com/office/drawing/2014/main" id="{BD648E75-A648-B15F-78E7-BE3B435ED3CB}"/>
              </a:ext>
            </a:extLst>
          </p:cNvPr>
          <p:cNvCxnSpPr>
            <a:cxnSpLocks/>
            <a:endCxn id="49" idx="3"/>
          </p:cNvCxnSpPr>
          <p:nvPr/>
        </p:nvCxnSpPr>
        <p:spPr>
          <a:xfrm rot="10800000" flipV="1">
            <a:off x="5139588" y="4171241"/>
            <a:ext cx="553745" cy="331068"/>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pic>
        <p:nvPicPr>
          <p:cNvPr id="17537" name="Imagen 17536">
            <a:extLst>
              <a:ext uri="{FF2B5EF4-FFF2-40B4-BE49-F238E27FC236}">
                <a16:creationId xmlns:a16="http://schemas.microsoft.com/office/drawing/2014/main" id="{EC2FE438-BC35-E51B-E835-B49E3C5C63DE}"/>
              </a:ext>
            </a:extLst>
          </p:cNvPr>
          <p:cNvPicPr>
            <a:picLocks noChangeAspect="1"/>
          </p:cNvPicPr>
          <p:nvPr/>
        </p:nvPicPr>
        <p:blipFill>
          <a:blip r:embed="rId3"/>
          <a:stretch>
            <a:fillRect/>
          </a:stretch>
        </p:blipFill>
        <p:spPr>
          <a:xfrm>
            <a:off x="1763362" y="4226832"/>
            <a:ext cx="531161" cy="531161"/>
          </a:xfrm>
          <a:prstGeom prst="rect">
            <a:avLst/>
          </a:prstGeom>
        </p:spPr>
      </p:pic>
      <p:cxnSp>
        <p:nvCxnSpPr>
          <p:cNvPr id="17540" name="Conector angular 17539">
            <a:extLst>
              <a:ext uri="{FF2B5EF4-FFF2-40B4-BE49-F238E27FC236}">
                <a16:creationId xmlns:a16="http://schemas.microsoft.com/office/drawing/2014/main" id="{0BCF83B4-AA62-6CE1-4BAE-05E037605E29}"/>
              </a:ext>
            </a:extLst>
          </p:cNvPr>
          <p:cNvCxnSpPr>
            <a:cxnSpLocks/>
            <a:endCxn id="17537" idx="2"/>
          </p:cNvCxnSpPr>
          <p:nvPr/>
        </p:nvCxnSpPr>
        <p:spPr>
          <a:xfrm rot="5400000" flipH="1">
            <a:off x="3355093" y="3431844"/>
            <a:ext cx="83025" cy="2735325"/>
          </a:xfrm>
          <a:prstGeom prst="bentConnector3">
            <a:avLst>
              <a:gd name="adj1" fmla="val -275339"/>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41" name="Rectángulo redondeado 17540">
            <a:extLst>
              <a:ext uri="{FF2B5EF4-FFF2-40B4-BE49-F238E27FC236}">
                <a16:creationId xmlns:a16="http://schemas.microsoft.com/office/drawing/2014/main" id="{274B274D-BEB8-C0B4-A1A4-26C9530D0DFB}"/>
              </a:ext>
            </a:extLst>
          </p:cNvPr>
          <p:cNvSpPr/>
          <p:nvPr/>
        </p:nvSpPr>
        <p:spPr>
          <a:xfrm>
            <a:off x="2626788" y="5285277"/>
            <a:ext cx="1188000" cy="144000"/>
          </a:xfrm>
          <a:prstGeom prst="roundRect">
            <a:avLst/>
          </a:prstGeom>
          <a:gradFill>
            <a:gsLst>
              <a:gs pos="19000">
                <a:srgbClr val="E25D6B"/>
              </a:gs>
              <a:gs pos="57000">
                <a:srgbClr val="5E6B78"/>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INVOICING</a:t>
            </a:r>
          </a:p>
        </p:txBody>
      </p:sp>
      <p:cxnSp>
        <p:nvCxnSpPr>
          <p:cNvPr id="17542" name="Conector angular 17541">
            <a:extLst>
              <a:ext uri="{FF2B5EF4-FFF2-40B4-BE49-F238E27FC236}">
                <a16:creationId xmlns:a16="http://schemas.microsoft.com/office/drawing/2014/main" id="{308E4177-4AB9-ACB7-476C-A8A718CB6F2F}"/>
              </a:ext>
            </a:extLst>
          </p:cNvPr>
          <p:cNvCxnSpPr>
            <a:cxnSpLocks/>
            <a:endCxn id="17541" idx="3"/>
          </p:cNvCxnSpPr>
          <p:nvPr/>
        </p:nvCxnSpPr>
        <p:spPr>
          <a:xfrm rot="5400000">
            <a:off x="4031399" y="4624407"/>
            <a:ext cx="516259" cy="949480"/>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7" name="Conector angular 6">
            <a:extLst>
              <a:ext uri="{FF2B5EF4-FFF2-40B4-BE49-F238E27FC236}">
                <a16:creationId xmlns:a16="http://schemas.microsoft.com/office/drawing/2014/main" id="{5FFFD83E-01E1-F20D-C808-CFD456EE2ECB}"/>
              </a:ext>
            </a:extLst>
          </p:cNvPr>
          <p:cNvCxnSpPr>
            <a:cxnSpLocks/>
          </p:cNvCxnSpPr>
          <p:nvPr/>
        </p:nvCxnSpPr>
        <p:spPr>
          <a:xfrm rot="16200000" flipH="1">
            <a:off x="7147179" y="2458107"/>
            <a:ext cx="515381" cy="5281202"/>
          </a:xfrm>
          <a:prstGeom prst="bentConnector2">
            <a:avLst/>
          </a:prstGeom>
          <a:ln>
            <a:solidFill>
              <a:schemeClr val="tx1">
                <a:lumMod val="50000"/>
                <a:lumOff val="50000"/>
              </a:schemeClr>
            </a:solidFill>
            <a:miter lim="800000"/>
            <a:tailEnd type="triangle"/>
          </a:ln>
        </p:spPr>
        <p:style>
          <a:lnRef idx="2">
            <a:schemeClr val="accent1"/>
          </a:lnRef>
          <a:fillRef idx="0">
            <a:schemeClr val="accent1"/>
          </a:fillRef>
          <a:effectRef idx="1">
            <a:schemeClr val="accent1"/>
          </a:effectRef>
          <a:fontRef idx="minor">
            <a:schemeClr val="tx1"/>
          </a:fontRef>
        </p:style>
      </p:cxnSp>
      <p:sp>
        <p:nvSpPr>
          <p:cNvPr id="17543" name="Rectángulo redondeado 17542">
            <a:extLst>
              <a:ext uri="{FF2B5EF4-FFF2-40B4-BE49-F238E27FC236}">
                <a16:creationId xmlns:a16="http://schemas.microsoft.com/office/drawing/2014/main" id="{E644E732-729E-BD37-FF62-6AC1D85453B3}"/>
              </a:ext>
            </a:extLst>
          </p:cNvPr>
          <p:cNvSpPr/>
          <p:nvPr/>
        </p:nvSpPr>
        <p:spPr>
          <a:xfrm>
            <a:off x="1630957" y="4093909"/>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CUSTOMER</a:t>
            </a:r>
          </a:p>
        </p:txBody>
      </p:sp>
      <p:cxnSp>
        <p:nvCxnSpPr>
          <p:cNvPr id="17538" name="Conector recto de flecha 17537">
            <a:extLst>
              <a:ext uri="{FF2B5EF4-FFF2-40B4-BE49-F238E27FC236}">
                <a16:creationId xmlns:a16="http://schemas.microsoft.com/office/drawing/2014/main" id="{D456BAAB-AFEF-A960-9078-9DDF5B797539}"/>
              </a:ext>
            </a:extLst>
          </p:cNvPr>
          <p:cNvCxnSpPr>
            <a:cxnSpLocks/>
          </p:cNvCxnSpPr>
          <p:nvPr/>
        </p:nvCxnSpPr>
        <p:spPr>
          <a:xfrm flipH="1">
            <a:off x="6446520" y="4064497"/>
            <a:ext cx="628187"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39" name="Conector angular 17538">
            <a:extLst>
              <a:ext uri="{FF2B5EF4-FFF2-40B4-BE49-F238E27FC236}">
                <a16:creationId xmlns:a16="http://schemas.microsoft.com/office/drawing/2014/main" id="{8AED0384-159C-02BE-D410-64540A623561}"/>
              </a:ext>
            </a:extLst>
          </p:cNvPr>
          <p:cNvCxnSpPr>
            <a:cxnSpLocks/>
          </p:cNvCxnSpPr>
          <p:nvPr/>
        </p:nvCxnSpPr>
        <p:spPr>
          <a:xfrm rot="16200000" flipH="1">
            <a:off x="7556559" y="3785497"/>
            <a:ext cx="413999" cy="0"/>
          </a:xfrm>
          <a:prstGeom prst="bentConnector3">
            <a:avLst>
              <a:gd name="adj1" fmla="val 50000"/>
            </a:avLst>
          </a:prstGeom>
          <a:ln>
            <a:solidFill>
              <a:schemeClr val="tx1">
                <a:lumMod val="50000"/>
                <a:lumOff val="50000"/>
              </a:schemeClr>
            </a:solidFill>
            <a:tailEnd type="none"/>
          </a:ln>
        </p:spPr>
        <p:style>
          <a:lnRef idx="2">
            <a:schemeClr val="accent1"/>
          </a:lnRef>
          <a:fillRef idx="0">
            <a:schemeClr val="accent1"/>
          </a:fillRef>
          <a:effectRef idx="1">
            <a:schemeClr val="accent1"/>
          </a:effectRef>
          <a:fontRef idx="minor">
            <a:schemeClr val="tx1"/>
          </a:fontRef>
        </p:style>
      </p:cxnSp>
      <p:sp>
        <p:nvSpPr>
          <p:cNvPr id="18" name="Rectángulo redondeado 17">
            <a:extLst>
              <a:ext uri="{FF2B5EF4-FFF2-40B4-BE49-F238E27FC236}">
                <a16:creationId xmlns:a16="http://schemas.microsoft.com/office/drawing/2014/main" id="{0BD3603E-CF8C-A01B-80D8-7FB4B6C9C72B}"/>
              </a:ext>
            </a:extLst>
          </p:cNvPr>
          <p:cNvSpPr/>
          <p:nvPr/>
        </p:nvSpPr>
        <p:spPr>
          <a:xfrm>
            <a:off x="7136101" y="4673515"/>
            <a:ext cx="1097279" cy="335003"/>
          </a:xfrm>
          <a:prstGeom prst="roundRect">
            <a:avLst>
              <a:gd name="adj" fmla="val 11208"/>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PROMISE &amp; AVAILABILITY</a:t>
            </a:r>
          </a:p>
        </p:txBody>
      </p:sp>
      <p:cxnSp>
        <p:nvCxnSpPr>
          <p:cNvPr id="17544" name="Conector recto de flecha 17543">
            <a:extLst>
              <a:ext uri="{FF2B5EF4-FFF2-40B4-BE49-F238E27FC236}">
                <a16:creationId xmlns:a16="http://schemas.microsoft.com/office/drawing/2014/main" id="{C06E5F8C-D8FD-A6F4-6A9B-1DF84534EDBB}"/>
              </a:ext>
            </a:extLst>
          </p:cNvPr>
          <p:cNvCxnSpPr>
            <a:cxnSpLocks/>
            <a:endCxn id="18" idx="1"/>
          </p:cNvCxnSpPr>
          <p:nvPr/>
        </p:nvCxnSpPr>
        <p:spPr>
          <a:xfrm flipV="1">
            <a:off x="6446520" y="4841017"/>
            <a:ext cx="689581" cy="1"/>
          </a:xfrm>
          <a:prstGeom prst="straightConnector1">
            <a:avLst/>
          </a:prstGeom>
          <a:ln>
            <a:solidFill>
              <a:schemeClr val="tx1">
                <a:lumMod val="50000"/>
                <a:lumOff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545" name="Conector recto de flecha 17544">
            <a:extLst>
              <a:ext uri="{FF2B5EF4-FFF2-40B4-BE49-F238E27FC236}">
                <a16:creationId xmlns:a16="http://schemas.microsoft.com/office/drawing/2014/main" id="{AA7E8B71-AD2E-DEAC-B735-F74EF885890C}"/>
              </a:ext>
            </a:extLst>
          </p:cNvPr>
          <p:cNvCxnSpPr>
            <a:cxnSpLocks/>
            <a:endCxn id="18" idx="3"/>
          </p:cNvCxnSpPr>
          <p:nvPr/>
        </p:nvCxnSpPr>
        <p:spPr>
          <a:xfrm flipH="1">
            <a:off x="8233380" y="4841017"/>
            <a:ext cx="1812090" cy="0"/>
          </a:xfrm>
          <a:prstGeom prst="straightConnector1">
            <a:avLst/>
          </a:prstGeom>
          <a:ln>
            <a:solidFill>
              <a:schemeClr val="tx1">
                <a:lumMod val="50000"/>
                <a:lumOff val="50000"/>
              </a:schemeClr>
            </a:solidFill>
            <a:headEnd type="triangle"/>
            <a:tailEnd type="triangle"/>
          </a:ln>
        </p:spPr>
        <p:style>
          <a:lnRef idx="2">
            <a:schemeClr val="accent1"/>
          </a:lnRef>
          <a:fillRef idx="0">
            <a:schemeClr val="accent1"/>
          </a:fillRef>
          <a:effectRef idx="1">
            <a:schemeClr val="accent1"/>
          </a:effectRef>
          <a:fontRef idx="minor">
            <a:schemeClr val="tx1"/>
          </a:fontRef>
        </p:style>
      </p:cxnSp>
      <p:sp>
        <p:nvSpPr>
          <p:cNvPr id="17546" name="Rectángulo redondeado 17545">
            <a:extLst>
              <a:ext uri="{FF2B5EF4-FFF2-40B4-BE49-F238E27FC236}">
                <a16:creationId xmlns:a16="http://schemas.microsoft.com/office/drawing/2014/main" id="{22E20F3A-A727-12B0-C459-AD4B6BE3E383}"/>
              </a:ext>
            </a:extLst>
          </p:cNvPr>
          <p:cNvSpPr/>
          <p:nvPr/>
        </p:nvSpPr>
        <p:spPr>
          <a:xfrm>
            <a:off x="2535723" y="4097665"/>
            <a:ext cx="1420567" cy="789706"/>
          </a:xfrm>
          <a:prstGeom prst="roundRect">
            <a:avLst>
              <a:gd name="adj" fmla="val 9220"/>
            </a:avLst>
          </a:prstGeom>
          <a:noFill/>
          <a:ln w="6350">
            <a:solidFill>
              <a:schemeClr val="bg1">
                <a:lumMod val="85000"/>
                <a:alpha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547" name="Rectángulo redondeado 17546">
            <a:extLst>
              <a:ext uri="{FF2B5EF4-FFF2-40B4-BE49-F238E27FC236}">
                <a16:creationId xmlns:a16="http://schemas.microsoft.com/office/drawing/2014/main" id="{2101933B-DD85-ECCE-BB8F-77D038C1BBC2}"/>
              </a:ext>
            </a:extLst>
          </p:cNvPr>
          <p:cNvSpPr/>
          <p:nvPr/>
        </p:nvSpPr>
        <p:spPr>
          <a:xfrm>
            <a:off x="2631305" y="4216088"/>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HOME DELIVERY</a:t>
            </a:r>
          </a:p>
        </p:txBody>
      </p:sp>
      <p:sp>
        <p:nvSpPr>
          <p:cNvPr id="17548" name="Rectángulo redondeado 17547">
            <a:extLst>
              <a:ext uri="{FF2B5EF4-FFF2-40B4-BE49-F238E27FC236}">
                <a16:creationId xmlns:a16="http://schemas.microsoft.com/office/drawing/2014/main" id="{DFCA8A22-931C-AA03-4B4F-6D2F26F704B8}"/>
              </a:ext>
            </a:extLst>
          </p:cNvPr>
          <p:cNvSpPr/>
          <p:nvPr/>
        </p:nvSpPr>
        <p:spPr>
          <a:xfrm>
            <a:off x="2631305" y="4639235"/>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PICKUP POINT</a:t>
            </a:r>
          </a:p>
        </p:txBody>
      </p:sp>
      <p:cxnSp>
        <p:nvCxnSpPr>
          <p:cNvPr id="17549" name="Conector recto de flecha 17548">
            <a:extLst>
              <a:ext uri="{FF2B5EF4-FFF2-40B4-BE49-F238E27FC236}">
                <a16:creationId xmlns:a16="http://schemas.microsoft.com/office/drawing/2014/main" id="{DA73F1DC-D401-FD70-744A-45B6E36FF9FC}"/>
              </a:ext>
            </a:extLst>
          </p:cNvPr>
          <p:cNvCxnSpPr>
            <a:cxnSpLocks/>
            <a:stCxn id="17546" idx="1"/>
          </p:cNvCxnSpPr>
          <p:nvPr/>
        </p:nvCxnSpPr>
        <p:spPr>
          <a:xfrm flipH="1" flipV="1">
            <a:off x="2294523" y="4492413"/>
            <a:ext cx="241200" cy="105"/>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0" name="Conector angular 17549">
            <a:extLst>
              <a:ext uri="{FF2B5EF4-FFF2-40B4-BE49-F238E27FC236}">
                <a16:creationId xmlns:a16="http://schemas.microsoft.com/office/drawing/2014/main" id="{85958B05-1BB6-9437-E1F9-3EF8109FDD09}"/>
              </a:ext>
            </a:extLst>
          </p:cNvPr>
          <p:cNvCxnSpPr>
            <a:cxnSpLocks/>
          </p:cNvCxnSpPr>
          <p:nvPr/>
        </p:nvCxnSpPr>
        <p:spPr>
          <a:xfrm rot="5400000" flipH="1" flipV="1">
            <a:off x="4578110" y="3976475"/>
            <a:ext cx="373282" cy="967"/>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2" name="Conector angular 17551">
            <a:extLst>
              <a:ext uri="{FF2B5EF4-FFF2-40B4-BE49-F238E27FC236}">
                <a16:creationId xmlns:a16="http://schemas.microsoft.com/office/drawing/2014/main" id="{71776CAB-42F7-CEA2-775B-938EADDD593A}"/>
              </a:ext>
            </a:extLst>
          </p:cNvPr>
          <p:cNvCxnSpPr>
            <a:cxnSpLocks/>
            <a:endCxn id="17546" idx="0"/>
          </p:cNvCxnSpPr>
          <p:nvPr/>
        </p:nvCxnSpPr>
        <p:spPr>
          <a:xfrm rot="10800000" flipV="1">
            <a:off x="3246007" y="3718317"/>
            <a:ext cx="925228" cy="379348"/>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3" name="Conector angular 17552">
            <a:extLst>
              <a:ext uri="{FF2B5EF4-FFF2-40B4-BE49-F238E27FC236}">
                <a16:creationId xmlns:a16="http://schemas.microsoft.com/office/drawing/2014/main" id="{28BAD299-7CFC-46AC-9772-2307E4D09FBE}"/>
              </a:ext>
            </a:extLst>
          </p:cNvPr>
          <p:cNvCxnSpPr>
            <a:cxnSpLocks/>
          </p:cNvCxnSpPr>
          <p:nvPr/>
        </p:nvCxnSpPr>
        <p:spPr>
          <a:xfrm>
            <a:off x="5359235" y="3718317"/>
            <a:ext cx="2067532" cy="274180"/>
          </a:xfrm>
          <a:prstGeom prst="bentConnector3">
            <a:avLst>
              <a:gd name="adj1" fmla="val 100369"/>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5" name="Rectángulo redondeado 17554">
            <a:extLst>
              <a:ext uri="{FF2B5EF4-FFF2-40B4-BE49-F238E27FC236}">
                <a16:creationId xmlns:a16="http://schemas.microsoft.com/office/drawing/2014/main" id="{6E341D12-627E-4DCB-FCD0-53D76B1B8F34}"/>
              </a:ext>
            </a:extLst>
          </p:cNvPr>
          <p:cNvSpPr/>
          <p:nvPr/>
        </p:nvSpPr>
        <p:spPr>
          <a:xfrm>
            <a:off x="4171235" y="3646317"/>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FULFILMENT</a:t>
            </a:r>
          </a:p>
        </p:txBody>
      </p:sp>
      <p:cxnSp>
        <p:nvCxnSpPr>
          <p:cNvPr id="17557" name="Conector angular 17556">
            <a:extLst>
              <a:ext uri="{FF2B5EF4-FFF2-40B4-BE49-F238E27FC236}">
                <a16:creationId xmlns:a16="http://schemas.microsoft.com/office/drawing/2014/main" id="{041915A3-5A0C-28D9-396B-F66ABA45E047}"/>
              </a:ext>
            </a:extLst>
          </p:cNvPr>
          <p:cNvCxnSpPr>
            <a:cxnSpLocks/>
          </p:cNvCxnSpPr>
          <p:nvPr/>
        </p:nvCxnSpPr>
        <p:spPr>
          <a:xfrm rot="10800000">
            <a:off x="5139588" y="4502310"/>
            <a:ext cx="553745" cy="338709"/>
          </a:xfrm>
          <a:prstGeom prst="bentConnector3">
            <a:avLst>
              <a:gd name="adj1" fmla="val 50000"/>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4" name="Conector angular 17553">
            <a:extLst>
              <a:ext uri="{FF2B5EF4-FFF2-40B4-BE49-F238E27FC236}">
                <a16:creationId xmlns:a16="http://schemas.microsoft.com/office/drawing/2014/main" id="{56F4100A-7C96-102F-E5DB-EE79B35D769F}"/>
              </a:ext>
            </a:extLst>
          </p:cNvPr>
          <p:cNvCxnSpPr>
            <a:cxnSpLocks/>
          </p:cNvCxnSpPr>
          <p:nvPr/>
        </p:nvCxnSpPr>
        <p:spPr>
          <a:xfrm rot="5400000" flipH="1" flipV="1">
            <a:off x="5135989" y="3088975"/>
            <a:ext cx="186589" cy="928097"/>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60" name="Conector recto de flecha 17559">
            <a:extLst>
              <a:ext uri="{FF2B5EF4-FFF2-40B4-BE49-F238E27FC236}">
                <a16:creationId xmlns:a16="http://schemas.microsoft.com/office/drawing/2014/main" id="{7F52010A-AEE3-3B4B-7A0D-E030DB92ED9A}"/>
              </a:ext>
            </a:extLst>
          </p:cNvPr>
          <p:cNvCxnSpPr>
            <a:cxnSpLocks/>
          </p:cNvCxnSpPr>
          <p:nvPr/>
        </p:nvCxnSpPr>
        <p:spPr>
          <a:xfrm flipV="1">
            <a:off x="8262707" y="4062368"/>
            <a:ext cx="1782000"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34" name="Rectángulo redondeado 33">
            <a:extLst>
              <a:ext uri="{FF2B5EF4-FFF2-40B4-BE49-F238E27FC236}">
                <a16:creationId xmlns:a16="http://schemas.microsoft.com/office/drawing/2014/main" id="{EFAE4E08-B0D0-1030-A4C2-2DD377F216DF}"/>
              </a:ext>
            </a:extLst>
          </p:cNvPr>
          <p:cNvSpPr/>
          <p:nvPr/>
        </p:nvSpPr>
        <p:spPr>
          <a:xfrm>
            <a:off x="937808" y="5671485"/>
            <a:ext cx="1188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AFTERSALES</a:t>
            </a:r>
          </a:p>
        </p:txBody>
      </p:sp>
      <p:cxnSp>
        <p:nvCxnSpPr>
          <p:cNvPr id="17536" name="Conector angular 17535">
            <a:extLst>
              <a:ext uri="{FF2B5EF4-FFF2-40B4-BE49-F238E27FC236}">
                <a16:creationId xmlns:a16="http://schemas.microsoft.com/office/drawing/2014/main" id="{33C7730B-A7D7-DB84-925E-DD2EB91D5378}"/>
              </a:ext>
            </a:extLst>
          </p:cNvPr>
          <p:cNvCxnSpPr>
            <a:cxnSpLocks/>
            <a:endCxn id="34" idx="0"/>
          </p:cNvCxnSpPr>
          <p:nvPr/>
        </p:nvCxnSpPr>
        <p:spPr>
          <a:xfrm rot="10800000" flipV="1">
            <a:off x="1531808" y="4492413"/>
            <a:ext cx="231554" cy="1179072"/>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59" name="Rectángulo redondeado 17558">
            <a:extLst>
              <a:ext uri="{FF2B5EF4-FFF2-40B4-BE49-F238E27FC236}">
                <a16:creationId xmlns:a16="http://schemas.microsoft.com/office/drawing/2014/main" id="{56F562E6-7AE2-4F11-BEF2-858929087942}"/>
              </a:ext>
            </a:extLst>
          </p:cNvPr>
          <p:cNvSpPr/>
          <p:nvPr/>
        </p:nvSpPr>
        <p:spPr>
          <a:xfrm>
            <a:off x="4465284" y="4636723"/>
            <a:ext cx="601696" cy="157941"/>
          </a:xfrm>
          <a:prstGeom prst="roundRect">
            <a:avLst/>
          </a:prstGeom>
          <a:solidFill>
            <a:srgbClr val="E25D6B"/>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LOYALTY</a:t>
            </a:r>
          </a:p>
        </p:txBody>
      </p:sp>
      <p:sp>
        <p:nvSpPr>
          <p:cNvPr id="17562" name="Rectángulo redondeado 17561">
            <a:extLst>
              <a:ext uri="{FF2B5EF4-FFF2-40B4-BE49-F238E27FC236}">
                <a16:creationId xmlns:a16="http://schemas.microsoft.com/office/drawing/2014/main" id="{8B799297-E62C-5B46-E34E-6A9BC962C603}"/>
              </a:ext>
            </a:extLst>
          </p:cNvPr>
          <p:cNvSpPr/>
          <p:nvPr/>
        </p:nvSpPr>
        <p:spPr>
          <a:xfrm>
            <a:off x="2920698" y="5664895"/>
            <a:ext cx="1332000" cy="144000"/>
          </a:xfrm>
          <a:prstGeom prst="round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CUSTOMER SUPPORT</a:t>
            </a:r>
          </a:p>
        </p:txBody>
      </p:sp>
      <p:cxnSp>
        <p:nvCxnSpPr>
          <p:cNvPr id="17563" name="Conector recto de flecha 17562">
            <a:extLst>
              <a:ext uri="{FF2B5EF4-FFF2-40B4-BE49-F238E27FC236}">
                <a16:creationId xmlns:a16="http://schemas.microsoft.com/office/drawing/2014/main" id="{C4FDB221-0F0F-82CE-6050-4515C4E2EA85}"/>
              </a:ext>
            </a:extLst>
          </p:cNvPr>
          <p:cNvCxnSpPr>
            <a:cxnSpLocks/>
            <a:endCxn id="17562" idx="1"/>
          </p:cNvCxnSpPr>
          <p:nvPr/>
        </p:nvCxnSpPr>
        <p:spPr>
          <a:xfrm flipV="1">
            <a:off x="2125808" y="5736895"/>
            <a:ext cx="794890"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56" name="Conector angular 17555">
            <a:extLst>
              <a:ext uri="{FF2B5EF4-FFF2-40B4-BE49-F238E27FC236}">
                <a16:creationId xmlns:a16="http://schemas.microsoft.com/office/drawing/2014/main" id="{F1CE3F12-D34A-A42C-21B9-D121E2419553}"/>
              </a:ext>
            </a:extLst>
          </p:cNvPr>
          <p:cNvCxnSpPr>
            <a:cxnSpLocks/>
          </p:cNvCxnSpPr>
          <p:nvPr/>
        </p:nvCxnSpPr>
        <p:spPr>
          <a:xfrm flipV="1">
            <a:off x="4252698" y="5134105"/>
            <a:ext cx="1822795" cy="602790"/>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17564" name="Conector angular 17563">
            <a:extLst>
              <a:ext uri="{FF2B5EF4-FFF2-40B4-BE49-F238E27FC236}">
                <a16:creationId xmlns:a16="http://schemas.microsoft.com/office/drawing/2014/main" id="{8C83890C-3FA2-16AA-37DD-35B9ABE8E71B}"/>
              </a:ext>
            </a:extLst>
          </p:cNvPr>
          <p:cNvCxnSpPr>
            <a:cxnSpLocks/>
            <a:endCxn id="17565" idx="1"/>
          </p:cNvCxnSpPr>
          <p:nvPr/>
        </p:nvCxnSpPr>
        <p:spPr>
          <a:xfrm flipV="1">
            <a:off x="4252698" y="5589764"/>
            <a:ext cx="2820424" cy="147131"/>
          </a:xfrm>
          <a:prstGeom prst="bentConnector3">
            <a:avLst>
              <a:gd name="adj1" fmla="val 64859"/>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65" name="Rectángulo redondeado 17564">
            <a:extLst>
              <a:ext uri="{FF2B5EF4-FFF2-40B4-BE49-F238E27FC236}">
                <a16:creationId xmlns:a16="http://schemas.microsoft.com/office/drawing/2014/main" id="{FF58346E-56E4-13B5-9883-266BBC1D00AD}"/>
              </a:ext>
            </a:extLst>
          </p:cNvPr>
          <p:cNvSpPr/>
          <p:nvPr/>
        </p:nvSpPr>
        <p:spPr>
          <a:xfrm>
            <a:off x="7073122" y="5517764"/>
            <a:ext cx="1188000" cy="14400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REVERSE</a:t>
            </a:r>
          </a:p>
        </p:txBody>
      </p:sp>
      <p:cxnSp>
        <p:nvCxnSpPr>
          <p:cNvPr id="17576" name="Conector recto de flecha 17575">
            <a:extLst>
              <a:ext uri="{FF2B5EF4-FFF2-40B4-BE49-F238E27FC236}">
                <a16:creationId xmlns:a16="http://schemas.microsoft.com/office/drawing/2014/main" id="{764CAA6D-B506-B3EA-0DC2-1F107676C694}"/>
              </a:ext>
            </a:extLst>
          </p:cNvPr>
          <p:cNvCxnSpPr>
            <a:stCxn id="17565" idx="3"/>
          </p:cNvCxnSpPr>
          <p:nvPr/>
        </p:nvCxnSpPr>
        <p:spPr>
          <a:xfrm>
            <a:off x="8261122" y="5589764"/>
            <a:ext cx="1783585" cy="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17561" name="CuadroTexto 17560">
            <a:extLst>
              <a:ext uri="{FF2B5EF4-FFF2-40B4-BE49-F238E27FC236}">
                <a16:creationId xmlns:a16="http://schemas.microsoft.com/office/drawing/2014/main" id="{8D865804-2233-9B75-10FF-E4328114C5EB}"/>
              </a:ext>
            </a:extLst>
          </p:cNvPr>
          <p:cNvSpPr txBox="1"/>
          <p:nvPr/>
        </p:nvSpPr>
        <p:spPr>
          <a:xfrm>
            <a:off x="194783" y="3147235"/>
            <a:ext cx="3902950" cy="49428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 lo largo de gran parte del flujo del </a:t>
            </a:r>
            <a:r>
              <a:rPr lang="es-CL" sz="1000" err="1"/>
              <a:t>Retail</a:t>
            </a:r>
            <a:r>
              <a:rPr lang="es-CL" sz="1000"/>
              <a:t> se presentan diversos puntos de integración con procesos financiero/contable, que requieren integración con soluciones dedicadas para tal fin.</a:t>
            </a:r>
          </a:p>
        </p:txBody>
      </p:sp>
      <p:sp>
        <p:nvSpPr>
          <p:cNvPr id="17571" name="Rectángulo redondeado 17570">
            <a:extLst>
              <a:ext uri="{FF2B5EF4-FFF2-40B4-BE49-F238E27FC236}">
                <a16:creationId xmlns:a16="http://schemas.microsoft.com/office/drawing/2014/main" id="{37E92EBD-008F-74DB-7D83-FB3C3CC9BEB9}"/>
              </a:ext>
            </a:extLst>
          </p:cNvPr>
          <p:cNvSpPr/>
          <p:nvPr/>
        </p:nvSpPr>
        <p:spPr>
          <a:xfrm>
            <a:off x="5214315" y="1781991"/>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73" name="Rectángulo redondeado 17572">
            <a:extLst>
              <a:ext uri="{FF2B5EF4-FFF2-40B4-BE49-F238E27FC236}">
                <a16:creationId xmlns:a16="http://schemas.microsoft.com/office/drawing/2014/main" id="{3C36B7FD-A284-0206-C023-8A410E509A5D}"/>
              </a:ext>
            </a:extLst>
          </p:cNvPr>
          <p:cNvSpPr/>
          <p:nvPr/>
        </p:nvSpPr>
        <p:spPr>
          <a:xfrm>
            <a:off x="2091123" y="1277650"/>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74" name="Rectángulo redondeado 17573">
            <a:extLst>
              <a:ext uri="{FF2B5EF4-FFF2-40B4-BE49-F238E27FC236}">
                <a16:creationId xmlns:a16="http://schemas.microsoft.com/office/drawing/2014/main" id="{41CA898F-9D6D-A0EC-3049-D441F4583984}"/>
              </a:ext>
            </a:extLst>
          </p:cNvPr>
          <p:cNvSpPr/>
          <p:nvPr/>
        </p:nvSpPr>
        <p:spPr>
          <a:xfrm>
            <a:off x="6600875" y="2006684"/>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75" name="Rectángulo redondeado 17574">
            <a:extLst>
              <a:ext uri="{FF2B5EF4-FFF2-40B4-BE49-F238E27FC236}">
                <a16:creationId xmlns:a16="http://schemas.microsoft.com/office/drawing/2014/main" id="{17CCF7C5-B782-4C07-29A6-0053367AB0C3}"/>
              </a:ext>
            </a:extLst>
          </p:cNvPr>
          <p:cNvSpPr/>
          <p:nvPr/>
        </p:nvSpPr>
        <p:spPr>
          <a:xfrm>
            <a:off x="8204063" y="1711449"/>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81" name="Rectángulo redondeado 17580">
            <a:extLst>
              <a:ext uri="{FF2B5EF4-FFF2-40B4-BE49-F238E27FC236}">
                <a16:creationId xmlns:a16="http://schemas.microsoft.com/office/drawing/2014/main" id="{AF9BCA25-5460-5B2F-4C08-6DF92AE71321}"/>
              </a:ext>
            </a:extLst>
          </p:cNvPr>
          <p:cNvSpPr/>
          <p:nvPr/>
        </p:nvSpPr>
        <p:spPr>
          <a:xfrm>
            <a:off x="8212685" y="2152528"/>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82" name="Rectángulo redondeado 17581">
            <a:extLst>
              <a:ext uri="{FF2B5EF4-FFF2-40B4-BE49-F238E27FC236}">
                <a16:creationId xmlns:a16="http://schemas.microsoft.com/office/drawing/2014/main" id="{073D5AC7-229A-BC0B-113D-517A167063B3}"/>
              </a:ext>
            </a:extLst>
          </p:cNvPr>
          <p:cNvSpPr/>
          <p:nvPr/>
        </p:nvSpPr>
        <p:spPr>
          <a:xfrm>
            <a:off x="9650682" y="1711449"/>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83" name="Rectángulo redondeado 17582">
            <a:extLst>
              <a:ext uri="{FF2B5EF4-FFF2-40B4-BE49-F238E27FC236}">
                <a16:creationId xmlns:a16="http://schemas.microsoft.com/office/drawing/2014/main" id="{A6FBD047-103D-67FF-BD85-12FB4A183E36}"/>
              </a:ext>
            </a:extLst>
          </p:cNvPr>
          <p:cNvSpPr/>
          <p:nvPr/>
        </p:nvSpPr>
        <p:spPr>
          <a:xfrm>
            <a:off x="11103939" y="1599600"/>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84" name="Rectángulo redondeado 17583">
            <a:extLst>
              <a:ext uri="{FF2B5EF4-FFF2-40B4-BE49-F238E27FC236}">
                <a16:creationId xmlns:a16="http://schemas.microsoft.com/office/drawing/2014/main" id="{74176228-CA65-DCE9-CEAF-47E1C6DCB76D}"/>
              </a:ext>
            </a:extLst>
          </p:cNvPr>
          <p:cNvSpPr/>
          <p:nvPr/>
        </p:nvSpPr>
        <p:spPr>
          <a:xfrm>
            <a:off x="6210094" y="3873948"/>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85" name="Rectángulo redondeado 17584">
            <a:extLst>
              <a:ext uri="{FF2B5EF4-FFF2-40B4-BE49-F238E27FC236}">
                <a16:creationId xmlns:a16="http://schemas.microsoft.com/office/drawing/2014/main" id="{26ACCE2C-78A1-3510-AE5A-7D9470F8F30B}"/>
              </a:ext>
            </a:extLst>
          </p:cNvPr>
          <p:cNvSpPr/>
          <p:nvPr/>
        </p:nvSpPr>
        <p:spPr>
          <a:xfrm>
            <a:off x="5155590" y="3538317"/>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86" name="Rectángulo redondeado 17585">
            <a:extLst>
              <a:ext uri="{FF2B5EF4-FFF2-40B4-BE49-F238E27FC236}">
                <a16:creationId xmlns:a16="http://schemas.microsoft.com/office/drawing/2014/main" id="{5306C715-E217-8C5C-217B-94903B672647}"/>
              </a:ext>
            </a:extLst>
          </p:cNvPr>
          <p:cNvSpPr/>
          <p:nvPr/>
        </p:nvSpPr>
        <p:spPr>
          <a:xfrm>
            <a:off x="4921874" y="4076894"/>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87" name="Rectángulo redondeado 17586">
            <a:extLst>
              <a:ext uri="{FF2B5EF4-FFF2-40B4-BE49-F238E27FC236}">
                <a16:creationId xmlns:a16="http://schemas.microsoft.com/office/drawing/2014/main" id="{5B7989BA-527B-A430-5EF9-BB022727C5F5}"/>
              </a:ext>
            </a:extLst>
          </p:cNvPr>
          <p:cNvSpPr/>
          <p:nvPr/>
        </p:nvSpPr>
        <p:spPr>
          <a:xfrm>
            <a:off x="8098791" y="5402762"/>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88" name="Rectángulo redondeado 17587">
            <a:extLst>
              <a:ext uri="{FF2B5EF4-FFF2-40B4-BE49-F238E27FC236}">
                <a16:creationId xmlns:a16="http://schemas.microsoft.com/office/drawing/2014/main" id="{FF9CE41C-9905-9569-C4BA-BE6B494B9ADD}"/>
              </a:ext>
            </a:extLst>
          </p:cNvPr>
          <p:cNvSpPr/>
          <p:nvPr/>
        </p:nvSpPr>
        <p:spPr>
          <a:xfrm>
            <a:off x="3648779" y="5167690"/>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89" name="Rectángulo redondeado 17588">
            <a:extLst>
              <a:ext uri="{FF2B5EF4-FFF2-40B4-BE49-F238E27FC236}">
                <a16:creationId xmlns:a16="http://schemas.microsoft.com/office/drawing/2014/main" id="{70FDD8F1-9660-8306-0C59-8C72D35C9AB8}"/>
              </a:ext>
            </a:extLst>
          </p:cNvPr>
          <p:cNvSpPr/>
          <p:nvPr/>
        </p:nvSpPr>
        <p:spPr>
          <a:xfrm>
            <a:off x="1963808" y="5546543"/>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90" name="Rectángulo redondeado 17589">
            <a:extLst>
              <a:ext uri="{FF2B5EF4-FFF2-40B4-BE49-F238E27FC236}">
                <a16:creationId xmlns:a16="http://schemas.microsoft.com/office/drawing/2014/main" id="{638197EB-CA40-A474-FFA4-D67450BA3F66}"/>
              </a:ext>
            </a:extLst>
          </p:cNvPr>
          <p:cNvSpPr/>
          <p:nvPr/>
        </p:nvSpPr>
        <p:spPr>
          <a:xfrm>
            <a:off x="9170165" y="5638703"/>
            <a:ext cx="324000" cy="144000"/>
          </a:xfrm>
          <a:prstGeom prst="roundRect">
            <a:avLst/>
          </a:prstGeom>
          <a:solidFill>
            <a:srgbClr val="4085FF"/>
          </a:solidFill>
          <a:ln w="1270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F</a:t>
            </a:r>
          </a:p>
        </p:txBody>
      </p:sp>
      <p:sp>
        <p:nvSpPr>
          <p:cNvPr id="17591" name="CuadroTexto 17590">
            <a:extLst>
              <a:ext uri="{FF2B5EF4-FFF2-40B4-BE49-F238E27FC236}">
                <a16:creationId xmlns:a16="http://schemas.microsoft.com/office/drawing/2014/main" id="{2EABE6CF-3EAB-A377-77F7-8F1E145D6951}"/>
              </a:ext>
            </a:extLst>
          </p:cNvPr>
          <p:cNvSpPr txBox="1"/>
          <p:nvPr/>
        </p:nvSpPr>
        <p:spPr>
          <a:xfrm>
            <a:off x="194783" y="5917129"/>
            <a:ext cx="3755446" cy="51494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 continuación se marcan algunos de los principales puntos de integración con procesos financieros/contables</a:t>
            </a:r>
          </a:p>
        </p:txBody>
      </p:sp>
      <p:sp>
        <p:nvSpPr>
          <p:cNvPr id="17551" name="Rectángulo redondeado 17550">
            <a:extLst>
              <a:ext uri="{FF2B5EF4-FFF2-40B4-BE49-F238E27FC236}">
                <a16:creationId xmlns:a16="http://schemas.microsoft.com/office/drawing/2014/main" id="{E15F97BB-8600-EEA3-DEF7-5DD5A3B3F728}"/>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Tree>
    <p:extLst>
      <p:ext uri="{BB962C8B-B14F-4D97-AF65-F5344CB8AC3E}">
        <p14:creationId xmlns:p14="http://schemas.microsoft.com/office/powerpoint/2010/main" val="147841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61"/>
                                        </p:tgtEl>
                                        <p:attrNameLst>
                                          <p:attrName>style.visibility</p:attrName>
                                        </p:attrNameLst>
                                      </p:cBhvr>
                                      <p:to>
                                        <p:strVal val="visible"/>
                                      </p:to>
                                    </p:set>
                                    <p:animEffect transition="in" filter="fade">
                                      <p:cBhvr>
                                        <p:cTn id="7" dur="1000"/>
                                        <p:tgtEl>
                                          <p:spTgt spid="17561"/>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591"/>
                                        </p:tgtEl>
                                        <p:attrNameLst>
                                          <p:attrName>style.visibility</p:attrName>
                                        </p:attrNameLst>
                                      </p:cBhvr>
                                      <p:to>
                                        <p:strVal val="visible"/>
                                      </p:to>
                                    </p:set>
                                    <p:animEffect transition="in" filter="fade">
                                      <p:cBhvr>
                                        <p:cTn id="11" dur="1000"/>
                                        <p:tgtEl>
                                          <p:spTgt spid="17591"/>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7573"/>
                                        </p:tgtEl>
                                        <p:attrNameLst>
                                          <p:attrName>style.visibility</p:attrName>
                                        </p:attrNameLst>
                                      </p:cBhvr>
                                      <p:to>
                                        <p:strVal val="visible"/>
                                      </p:to>
                                    </p:set>
                                    <p:animEffect transition="in" filter="fade">
                                      <p:cBhvr>
                                        <p:cTn id="15" dur="1000"/>
                                        <p:tgtEl>
                                          <p:spTgt spid="1757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7571"/>
                                        </p:tgtEl>
                                        <p:attrNameLst>
                                          <p:attrName>style.visibility</p:attrName>
                                        </p:attrNameLst>
                                      </p:cBhvr>
                                      <p:to>
                                        <p:strVal val="visible"/>
                                      </p:to>
                                    </p:set>
                                    <p:animEffect transition="in" filter="fade">
                                      <p:cBhvr>
                                        <p:cTn id="18" dur="1000"/>
                                        <p:tgtEl>
                                          <p:spTgt spid="1757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7574"/>
                                        </p:tgtEl>
                                        <p:attrNameLst>
                                          <p:attrName>style.visibility</p:attrName>
                                        </p:attrNameLst>
                                      </p:cBhvr>
                                      <p:to>
                                        <p:strVal val="visible"/>
                                      </p:to>
                                    </p:set>
                                    <p:animEffect transition="in" filter="fade">
                                      <p:cBhvr>
                                        <p:cTn id="21" dur="1000"/>
                                        <p:tgtEl>
                                          <p:spTgt spid="1757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575"/>
                                        </p:tgtEl>
                                        <p:attrNameLst>
                                          <p:attrName>style.visibility</p:attrName>
                                        </p:attrNameLst>
                                      </p:cBhvr>
                                      <p:to>
                                        <p:strVal val="visible"/>
                                      </p:to>
                                    </p:set>
                                    <p:animEffect transition="in" filter="fade">
                                      <p:cBhvr>
                                        <p:cTn id="24" dur="1000"/>
                                        <p:tgtEl>
                                          <p:spTgt spid="1757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7581"/>
                                        </p:tgtEl>
                                        <p:attrNameLst>
                                          <p:attrName>style.visibility</p:attrName>
                                        </p:attrNameLst>
                                      </p:cBhvr>
                                      <p:to>
                                        <p:strVal val="visible"/>
                                      </p:to>
                                    </p:set>
                                    <p:animEffect transition="in" filter="fade">
                                      <p:cBhvr>
                                        <p:cTn id="27" dur="1000"/>
                                        <p:tgtEl>
                                          <p:spTgt spid="1758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7582"/>
                                        </p:tgtEl>
                                        <p:attrNameLst>
                                          <p:attrName>style.visibility</p:attrName>
                                        </p:attrNameLst>
                                      </p:cBhvr>
                                      <p:to>
                                        <p:strVal val="visible"/>
                                      </p:to>
                                    </p:set>
                                    <p:animEffect transition="in" filter="fade">
                                      <p:cBhvr>
                                        <p:cTn id="30" dur="1000"/>
                                        <p:tgtEl>
                                          <p:spTgt spid="1758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7583"/>
                                        </p:tgtEl>
                                        <p:attrNameLst>
                                          <p:attrName>style.visibility</p:attrName>
                                        </p:attrNameLst>
                                      </p:cBhvr>
                                      <p:to>
                                        <p:strVal val="visible"/>
                                      </p:to>
                                    </p:set>
                                    <p:animEffect transition="in" filter="fade">
                                      <p:cBhvr>
                                        <p:cTn id="33" dur="1000"/>
                                        <p:tgtEl>
                                          <p:spTgt spid="1758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7584"/>
                                        </p:tgtEl>
                                        <p:attrNameLst>
                                          <p:attrName>style.visibility</p:attrName>
                                        </p:attrNameLst>
                                      </p:cBhvr>
                                      <p:to>
                                        <p:strVal val="visible"/>
                                      </p:to>
                                    </p:set>
                                    <p:animEffect transition="in" filter="fade">
                                      <p:cBhvr>
                                        <p:cTn id="36" dur="1000"/>
                                        <p:tgtEl>
                                          <p:spTgt spid="1758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7585"/>
                                        </p:tgtEl>
                                        <p:attrNameLst>
                                          <p:attrName>style.visibility</p:attrName>
                                        </p:attrNameLst>
                                      </p:cBhvr>
                                      <p:to>
                                        <p:strVal val="visible"/>
                                      </p:to>
                                    </p:set>
                                    <p:animEffect transition="in" filter="fade">
                                      <p:cBhvr>
                                        <p:cTn id="39" dur="1000"/>
                                        <p:tgtEl>
                                          <p:spTgt spid="1758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7586"/>
                                        </p:tgtEl>
                                        <p:attrNameLst>
                                          <p:attrName>style.visibility</p:attrName>
                                        </p:attrNameLst>
                                      </p:cBhvr>
                                      <p:to>
                                        <p:strVal val="visible"/>
                                      </p:to>
                                    </p:set>
                                    <p:animEffect transition="in" filter="fade">
                                      <p:cBhvr>
                                        <p:cTn id="42" dur="1000"/>
                                        <p:tgtEl>
                                          <p:spTgt spid="1758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588"/>
                                        </p:tgtEl>
                                        <p:attrNameLst>
                                          <p:attrName>style.visibility</p:attrName>
                                        </p:attrNameLst>
                                      </p:cBhvr>
                                      <p:to>
                                        <p:strVal val="visible"/>
                                      </p:to>
                                    </p:set>
                                    <p:animEffect transition="in" filter="fade">
                                      <p:cBhvr>
                                        <p:cTn id="45" dur="1000"/>
                                        <p:tgtEl>
                                          <p:spTgt spid="1758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7589"/>
                                        </p:tgtEl>
                                        <p:attrNameLst>
                                          <p:attrName>style.visibility</p:attrName>
                                        </p:attrNameLst>
                                      </p:cBhvr>
                                      <p:to>
                                        <p:strVal val="visible"/>
                                      </p:to>
                                    </p:set>
                                    <p:animEffect transition="in" filter="fade">
                                      <p:cBhvr>
                                        <p:cTn id="48" dur="1000"/>
                                        <p:tgtEl>
                                          <p:spTgt spid="1758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7587"/>
                                        </p:tgtEl>
                                        <p:attrNameLst>
                                          <p:attrName>style.visibility</p:attrName>
                                        </p:attrNameLst>
                                      </p:cBhvr>
                                      <p:to>
                                        <p:strVal val="visible"/>
                                      </p:to>
                                    </p:set>
                                    <p:animEffect transition="in" filter="fade">
                                      <p:cBhvr>
                                        <p:cTn id="51" dur="1000"/>
                                        <p:tgtEl>
                                          <p:spTgt spid="1758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7590"/>
                                        </p:tgtEl>
                                        <p:attrNameLst>
                                          <p:attrName>style.visibility</p:attrName>
                                        </p:attrNameLst>
                                      </p:cBhvr>
                                      <p:to>
                                        <p:strVal val="visible"/>
                                      </p:to>
                                    </p:set>
                                    <p:animEffect transition="in" filter="fade">
                                      <p:cBhvr>
                                        <p:cTn id="54" dur="1000"/>
                                        <p:tgtEl>
                                          <p:spTgt spid="17590"/>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xit" presetSubtype="0" fill="hold" grpId="1" nodeType="clickEffect">
                                  <p:stCondLst>
                                    <p:cond delay="0"/>
                                  </p:stCondLst>
                                  <p:childTnLst>
                                    <p:animEffect transition="out" filter="fade">
                                      <p:cBhvr>
                                        <p:cTn id="58" dur="1000"/>
                                        <p:tgtEl>
                                          <p:spTgt spid="17561"/>
                                        </p:tgtEl>
                                      </p:cBhvr>
                                    </p:animEffect>
                                    <p:set>
                                      <p:cBhvr>
                                        <p:cTn id="59" dur="1" fill="hold">
                                          <p:stCondLst>
                                            <p:cond delay="999"/>
                                          </p:stCondLst>
                                        </p:cTn>
                                        <p:tgtEl>
                                          <p:spTgt spid="17561"/>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1000"/>
                                        <p:tgtEl>
                                          <p:spTgt spid="17591"/>
                                        </p:tgtEl>
                                      </p:cBhvr>
                                    </p:animEffect>
                                    <p:set>
                                      <p:cBhvr>
                                        <p:cTn id="62" dur="1" fill="hold">
                                          <p:stCondLst>
                                            <p:cond delay="999"/>
                                          </p:stCondLst>
                                        </p:cTn>
                                        <p:tgtEl>
                                          <p:spTgt spid="1759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61" grpId="0" animBg="1"/>
      <p:bldP spid="17561" grpId="1" animBg="1"/>
      <p:bldP spid="17571" grpId="0" animBg="1"/>
      <p:bldP spid="17573" grpId="0" animBg="1"/>
      <p:bldP spid="17574" grpId="0" animBg="1"/>
      <p:bldP spid="17575" grpId="0" animBg="1"/>
      <p:bldP spid="17581" grpId="0" animBg="1"/>
      <p:bldP spid="17582" grpId="0" animBg="1"/>
      <p:bldP spid="17583" grpId="0" animBg="1"/>
      <p:bldP spid="17584" grpId="0" animBg="1"/>
      <p:bldP spid="17585" grpId="0" animBg="1"/>
      <p:bldP spid="17586" grpId="0" animBg="1"/>
      <p:bldP spid="17587" grpId="0" animBg="1"/>
      <p:bldP spid="17588" grpId="0" animBg="1"/>
      <p:bldP spid="17589" grpId="0" animBg="1"/>
      <p:bldP spid="17590" grpId="0" animBg="1"/>
      <p:bldP spid="17591" grpId="0" animBg="1"/>
      <p:bldP spid="17591" grpI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17569" name="CuadroTexto 17568">
            <a:extLst>
              <a:ext uri="{FF2B5EF4-FFF2-40B4-BE49-F238E27FC236}">
                <a16:creationId xmlns:a16="http://schemas.microsoft.com/office/drawing/2014/main" id="{D07C2D85-0A99-1606-2388-D7238684EFC2}"/>
              </a:ext>
            </a:extLst>
          </p:cNvPr>
          <p:cNvSpPr txBox="1"/>
          <p:nvPr/>
        </p:nvSpPr>
        <p:spPr>
          <a:xfrm>
            <a:off x="747436" y="1623969"/>
            <a:ext cx="7020000" cy="34329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Con esto finalizamos el recorrido por un flujo básico </a:t>
            </a:r>
            <a:r>
              <a:rPr lang="es-CL" sz="1000" err="1"/>
              <a:t>End</a:t>
            </a:r>
            <a:r>
              <a:rPr lang="es-CL" sz="1000"/>
              <a:t> </a:t>
            </a:r>
            <a:r>
              <a:rPr lang="es-CL" sz="1000" err="1"/>
              <a:t>to</a:t>
            </a:r>
            <a:r>
              <a:rPr lang="es-CL" sz="1000"/>
              <a:t> </a:t>
            </a:r>
            <a:r>
              <a:rPr lang="es-CL" sz="1000" err="1"/>
              <a:t>End</a:t>
            </a:r>
            <a:r>
              <a:rPr lang="es-CL" sz="1000"/>
              <a:t> de la operación del </a:t>
            </a:r>
            <a:r>
              <a:rPr lang="es-CL" sz="1000" err="1"/>
              <a:t>Retail</a:t>
            </a:r>
            <a:r>
              <a:rPr lang="es-CL" sz="1000"/>
              <a:t>. </a:t>
            </a:r>
          </a:p>
        </p:txBody>
      </p:sp>
      <p:sp>
        <p:nvSpPr>
          <p:cNvPr id="17551" name="CuadroTexto 17550">
            <a:extLst>
              <a:ext uri="{FF2B5EF4-FFF2-40B4-BE49-F238E27FC236}">
                <a16:creationId xmlns:a16="http://schemas.microsoft.com/office/drawing/2014/main" id="{89B9C717-5483-088F-20C9-66D720FAD93F}"/>
              </a:ext>
            </a:extLst>
          </p:cNvPr>
          <p:cNvSpPr txBox="1"/>
          <p:nvPr/>
        </p:nvSpPr>
        <p:spPr>
          <a:xfrm>
            <a:off x="747436" y="2066211"/>
            <a:ext cx="7020000" cy="459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importante dejar en claro que esto representa un vista muy simplificada de todos los procesos y subprocesos que soportan la operación diaria del negocio.</a:t>
            </a:r>
          </a:p>
        </p:txBody>
      </p:sp>
      <p:sp>
        <p:nvSpPr>
          <p:cNvPr id="17558" name="CuadroTexto 17557">
            <a:extLst>
              <a:ext uri="{FF2B5EF4-FFF2-40B4-BE49-F238E27FC236}">
                <a16:creationId xmlns:a16="http://schemas.microsoft.com/office/drawing/2014/main" id="{EBDFBED2-E0A8-6944-189A-5287444524E2}"/>
              </a:ext>
            </a:extLst>
          </p:cNvPr>
          <p:cNvSpPr txBox="1"/>
          <p:nvPr/>
        </p:nvSpPr>
        <p:spPr>
          <a:xfrm>
            <a:off x="747436" y="2625011"/>
            <a:ext cx="7020000" cy="586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una industria en constante evolución, que implica mantenerse al día con las últimas tendencias en las necesidades de los consumidores y herramientas tecnológicas para generar ventajas competitivas y permitir así estar por delante de la competencia.</a:t>
            </a:r>
          </a:p>
        </p:txBody>
      </p:sp>
      <p:sp>
        <p:nvSpPr>
          <p:cNvPr id="17561" name="CuadroTexto 17560">
            <a:extLst>
              <a:ext uri="{FF2B5EF4-FFF2-40B4-BE49-F238E27FC236}">
                <a16:creationId xmlns:a16="http://schemas.microsoft.com/office/drawing/2014/main" id="{2173AFBD-A683-13B2-4F10-72B133924C95}"/>
              </a:ext>
            </a:extLst>
          </p:cNvPr>
          <p:cNvSpPr txBox="1"/>
          <p:nvPr/>
        </p:nvSpPr>
        <p:spPr>
          <a:xfrm>
            <a:off x="747436" y="3310811"/>
            <a:ext cx="7020000" cy="25252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Entre las tendencias de </a:t>
            </a:r>
            <a:r>
              <a:rPr lang="es-CL" sz="1000" err="1"/>
              <a:t>Retail</a:t>
            </a:r>
            <a:r>
              <a:rPr lang="es-CL" sz="1000"/>
              <a:t> a explorar durante los próximos años se encuentran:</a:t>
            </a:r>
          </a:p>
        </p:txBody>
      </p:sp>
      <p:sp>
        <p:nvSpPr>
          <p:cNvPr id="17566" name="CuadroTexto 17565">
            <a:extLst>
              <a:ext uri="{FF2B5EF4-FFF2-40B4-BE49-F238E27FC236}">
                <a16:creationId xmlns:a16="http://schemas.microsoft.com/office/drawing/2014/main" id="{F10BE9C9-3980-FF9B-197E-F1AEC10D5A99}"/>
              </a:ext>
            </a:extLst>
          </p:cNvPr>
          <p:cNvSpPr txBox="1"/>
          <p:nvPr/>
        </p:nvSpPr>
        <p:spPr>
          <a:xfrm>
            <a:off x="747436" y="3770280"/>
            <a:ext cx="5187600" cy="586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Omnicanalidad:</a:t>
            </a:r>
          </a:p>
          <a:p>
            <a:pPr marL="171450" indent="-171450" algn="just">
              <a:buFont typeface="Arial" panose="020B0604020202020204" pitchFamily="34" charset="0"/>
              <a:buChar char="•"/>
            </a:pPr>
            <a:r>
              <a:rPr lang="es-CL" sz="1000"/>
              <a:t>Los </a:t>
            </a:r>
            <a:r>
              <a:rPr lang="es-CL" sz="1000" err="1"/>
              <a:t>Retailers</a:t>
            </a:r>
            <a:r>
              <a:rPr lang="es-CL" sz="1000"/>
              <a:t> están integrando sus canales en línea, en la tienda y móviles para brindar una experiencia de compra fluida.</a:t>
            </a:r>
          </a:p>
        </p:txBody>
      </p:sp>
      <p:sp>
        <p:nvSpPr>
          <p:cNvPr id="17567" name="CuadroTexto 17566">
            <a:extLst>
              <a:ext uri="{FF2B5EF4-FFF2-40B4-BE49-F238E27FC236}">
                <a16:creationId xmlns:a16="http://schemas.microsoft.com/office/drawing/2014/main" id="{440D893B-0320-BCF4-B13E-6DFB4AEA158D}"/>
              </a:ext>
            </a:extLst>
          </p:cNvPr>
          <p:cNvSpPr txBox="1"/>
          <p:nvPr/>
        </p:nvSpPr>
        <p:spPr>
          <a:xfrm>
            <a:off x="747436" y="4404572"/>
            <a:ext cx="5188882" cy="586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Sostenibilidad:</a:t>
            </a:r>
          </a:p>
          <a:p>
            <a:pPr marL="171450" indent="-171450" algn="just">
              <a:buFont typeface="Arial" panose="020B0604020202020204" pitchFamily="34" charset="0"/>
              <a:buChar char="•"/>
            </a:pPr>
            <a:r>
              <a:rPr lang="es-CL" sz="1000"/>
              <a:t>Los consumidores demandan cada vez más productos sostenibles y la participación de mercado de los productos fabricados de manera sostenible está creciendo.</a:t>
            </a:r>
          </a:p>
        </p:txBody>
      </p:sp>
      <p:sp>
        <p:nvSpPr>
          <p:cNvPr id="17568" name="CuadroTexto 17567">
            <a:extLst>
              <a:ext uri="{FF2B5EF4-FFF2-40B4-BE49-F238E27FC236}">
                <a16:creationId xmlns:a16="http://schemas.microsoft.com/office/drawing/2014/main" id="{7BF14782-1039-FD8D-6957-A156589DAF18}"/>
              </a:ext>
            </a:extLst>
          </p:cNvPr>
          <p:cNvSpPr txBox="1"/>
          <p:nvPr/>
        </p:nvSpPr>
        <p:spPr>
          <a:xfrm>
            <a:off x="747436" y="5032174"/>
            <a:ext cx="5188882" cy="586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Compras con realidad aumentada (RA):</a:t>
            </a:r>
          </a:p>
          <a:p>
            <a:pPr marL="171450" indent="-171450" algn="just">
              <a:buFont typeface="Arial" panose="020B0604020202020204" pitchFamily="34" charset="0"/>
              <a:buChar char="•"/>
            </a:pPr>
            <a:r>
              <a:rPr lang="es-CL" sz="1000"/>
              <a:t>La RA se está convirtiendo en una herramienta confiable para los compradores y la interacción.</a:t>
            </a:r>
          </a:p>
        </p:txBody>
      </p:sp>
      <p:sp>
        <p:nvSpPr>
          <p:cNvPr id="17570" name="CuadroTexto 17569">
            <a:extLst>
              <a:ext uri="{FF2B5EF4-FFF2-40B4-BE49-F238E27FC236}">
                <a16:creationId xmlns:a16="http://schemas.microsoft.com/office/drawing/2014/main" id="{DD7589E0-E912-1726-ED19-B8C937428EB5}"/>
              </a:ext>
            </a:extLst>
          </p:cNvPr>
          <p:cNvSpPr txBox="1"/>
          <p:nvPr/>
        </p:nvSpPr>
        <p:spPr>
          <a:xfrm>
            <a:off x="747436" y="5659776"/>
            <a:ext cx="5188882" cy="586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Inteligencia artificial (IA): </a:t>
            </a:r>
          </a:p>
          <a:p>
            <a:pPr marL="171450" indent="-171450" algn="just">
              <a:buFont typeface="Arial" panose="020B0604020202020204" pitchFamily="34" charset="0"/>
              <a:buChar char="•"/>
            </a:pPr>
            <a:r>
              <a:rPr lang="es-CL" sz="1000"/>
              <a:t>La IA se está utilizando para rastrear el rendimiento del producto y automatizar la planificación del surtido.</a:t>
            </a:r>
          </a:p>
        </p:txBody>
      </p:sp>
      <p:sp>
        <p:nvSpPr>
          <p:cNvPr id="17571" name="CuadroTexto 17570">
            <a:extLst>
              <a:ext uri="{FF2B5EF4-FFF2-40B4-BE49-F238E27FC236}">
                <a16:creationId xmlns:a16="http://schemas.microsoft.com/office/drawing/2014/main" id="{2940B5FC-B938-109B-5A7A-B3ACD961649A}"/>
              </a:ext>
            </a:extLst>
          </p:cNvPr>
          <p:cNvSpPr txBox="1"/>
          <p:nvPr/>
        </p:nvSpPr>
        <p:spPr>
          <a:xfrm>
            <a:off x="6134100" y="3770280"/>
            <a:ext cx="5188882" cy="586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Comercio por voz:</a:t>
            </a:r>
          </a:p>
          <a:p>
            <a:pPr marL="171450" indent="-171450" algn="just">
              <a:buFont typeface="Arial" panose="020B0604020202020204" pitchFamily="34" charset="0"/>
              <a:buChar char="•"/>
            </a:pPr>
            <a:r>
              <a:rPr lang="es-CL" sz="1000"/>
              <a:t>El comercio por voz permite a los clientes agregar artículos a sus carritos de compras, crear listas e iniciar el pago mediante comandos de voz.</a:t>
            </a:r>
          </a:p>
        </p:txBody>
      </p:sp>
      <p:sp>
        <p:nvSpPr>
          <p:cNvPr id="17573" name="CuadroTexto 17572">
            <a:extLst>
              <a:ext uri="{FF2B5EF4-FFF2-40B4-BE49-F238E27FC236}">
                <a16:creationId xmlns:a16="http://schemas.microsoft.com/office/drawing/2014/main" id="{E3D36454-7ECA-76CB-B058-81A1CC5FB584}"/>
              </a:ext>
            </a:extLst>
          </p:cNvPr>
          <p:cNvSpPr txBox="1"/>
          <p:nvPr/>
        </p:nvSpPr>
        <p:spPr>
          <a:xfrm>
            <a:off x="6134100" y="4404572"/>
            <a:ext cx="5188882" cy="586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err="1"/>
              <a:t>Hiperpersonalización</a:t>
            </a:r>
            <a:r>
              <a:rPr lang="es-CL" sz="1000"/>
              <a:t> :</a:t>
            </a:r>
          </a:p>
          <a:p>
            <a:pPr marL="171450" indent="-171450" algn="just">
              <a:buFont typeface="Arial" panose="020B0604020202020204" pitchFamily="34" charset="0"/>
              <a:buChar char="•"/>
            </a:pPr>
            <a:r>
              <a:rPr lang="es-CL" sz="1000"/>
              <a:t>Se están utilizando soluciones de IA/ML para mejorar la experiencia del cliente y aumentar los ingresos.</a:t>
            </a:r>
          </a:p>
        </p:txBody>
      </p:sp>
      <p:sp>
        <p:nvSpPr>
          <p:cNvPr id="17574" name="CuadroTexto 17573">
            <a:extLst>
              <a:ext uri="{FF2B5EF4-FFF2-40B4-BE49-F238E27FC236}">
                <a16:creationId xmlns:a16="http://schemas.microsoft.com/office/drawing/2014/main" id="{C4E6B33F-C2CC-466B-A439-910F42DC3D3F}"/>
              </a:ext>
            </a:extLst>
          </p:cNvPr>
          <p:cNvSpPr txBox="1"/>
          <p:nvPr/>
        </p:nvSpPr>
        <p:spPr>
          <a:xfrm>
            <a:off x="6134100" y="5032174"/>
            <a:ext cx="5188882" cy="586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Comercio social</a:t>
            </a:r>
          </a:p>
          <a:p>
            <a:pPr marL="171450" indent="-171450" algn="just">
              <a:buFont typeface="Arial" panose="020B0604020202020204" pitchFamily="34" charset="0"/>
              <a:buChar char="•"/>
            </a:pPr>
            <a:r>
              <a:rPr lang="es-CL" sz="1000"/>
              <a:t>El comercio social está creciendo y las compras en vivo se están volviendo populares.</a:t>
            </a:r>
          </a:p>
        </p:txBody>
      </p:sp>
      <p:sp>
        <p:nvSpPr>
          <p:cNvPr id="17575" name="CuadroTexto 17574">
            <a:extLst>
              <a:ext uri="{FF2B5EF4-FFF2-40B4-BE49-F238E27FC236}">
                <a16:creationId xmlns:a16="http://schemas.microsoft.com/office/drawing/2014/main" id="{02392A87-A3BD-9355-A240-27F79070CC57}"/>
              </a:ext>
            </a:extLst>
          </p:cNvPr>
          <p:cNvSpPr txBox="1"/>
          <p:nvPr/>
        </p:nvSpPr>
        <p:spPr>
          <a:xfrm>
            <a:off x="6134100" y="5659776"/>
            <a:ext cx="5188882" cy="58685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Compras </a:t>
            </a:r>
            <a:r>
              <a:rPr lang="es-CL" sz="1000" err="1"/>
              <a:t>gamificadas</a:t>
            </a:r>
            <a:endParaRPr lang="es-CL" sz="1000"/>
          </a:p>
          <a:p>
            <a:pPr marL="171450" indent="-171450" algn="just">
              <a:buFont typeface="Arial" panose="020B0604020202020204" pitchFamily="34" charset="0"/>
              <a:buChar char="•"/>
            </a:pPr>
            <a:r>
              <a:rPr lang="es-CL" sz="1000"/>
              <a:t>Los compradores quieren entretenerse, por lo que las experiencias de compra </a:t>
            </a:r>
            <a:r>
              <a:rPr lang="es-CL" sz="1000" err="1"/>
              <a:t>gamificadas</a:t>
            </a:r>
            <a:r>
              <a:rPr lang="es-CL" sz="1000"/>
              <a:t> son cada vez más comunes.</a:t>
            </a:r>
          </a:p>
        </p:txBody>
      </p:sp>
      <p:sp>
        <p:nvSpPr>
          <p:cNvPr id="2" name="Rectángulo redondeado 1">
            <a:extLst>
              <a:ext uri="{FF2B5EF4-FFF2-40B4-BE49-F238E27FC236}">
                <a16:creationId xmlns:a16="http://schemas.microsoft.com/office/drawing/2014/main" id="{3C430B21-CD6B-D352-5A14-8BA6A97D7C16}"/>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Tree>
    <p:extLst>
      <p:ext uri="{BB962C8B-B14F-4D97-AF65-F5344CB8AC3E}">
        <p14:creationId xmlns:p14="http://schemas.microsoft.com/office/powerpoint/2010/main" val="362532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569"/>
                                        </p:tgtEl>
                                        <p:attrNameLst>
                                          <p:attrName>style.visibility</p:attrName>
                                        </p:attrNameLst>
                                      </p:cBhvr>
                                      <p:to>
                                        <p:strVal val="visible"/>
                                      </p:to>
                                    </p:set>
                                    <p:animEffect transition="in" filter="fade">
                                      <p:cBhvr>
                                        <p:cTn id="7" dur="1000"/>
                                        <p:tgtEl>
                                          <p:spTgt spid="17569"/>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7551"/>
                                        </p:tgtEl>
                                        <p:attrNameLst>
                                          <p:attrName>style.visibility</p:attrName>
                                        </p:attrNameLst>
                                      </p:cBhvr>
                                      <p:to>
                                        <p:strVal val="visible"/>
                                      </p:to>
                                    </p:set>
                                    <p:animEffect transition="in" filter="fade">
                                      <p:cBhvr>
                                        <p:cTn id="11" dur="1000"/>
                                        <p:tgtEl>
                                          <p:spTgt spid="17551"/>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7558"/>
                                        </p:tgtEl>
                                        <p:attrNameLst>
                                          <p:attrName>style.visibility</p:attrName>
                                        </p:attrNameLst>
                                      </p:cBhvr>
                                      <p:to>
                                        <p:strVal val="visible"/>
                                      </p:to>
                                    </p:set>
                                    <p:animEffect transition="in" filter="fade">
                                      <p:cBhvr>
                                        <p:cTn id="15" dur="1000"/>
                                        <p:tgtEl>
                                          <p:spTgt spid="17558"/>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17561"/>
                                        </p:tgtEl>
                                        <p:attrNameLst>
                                          <p:attrName>style.visibility</p:attrName>
                                        </p:attrNameLst>
                                      </p:cBhvr>
                                      <p:to>
                                        <p:strVal val="visible"/>
                                      </p:to>
                                    </p:set>
                                    <p:animEffect transition="in" filter="fade">
                                      <p:cBhvr>
                                        <p:cTn id="19" dur="1000"/>
                                        <p:tgtEl>
                                          <p:spTgt spid="17561"/>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7566"/>
                                        </p:tgtEl>
                                        <p:attrNameLst>
                                          <p:attrName>style.visibility</p:attrName>
                                        </p:attrNameLst>
                                      </p:cBhvr>
                                      <p:to>
                                        <p:strVal val="visible"/>
                                      </p:to>
                                    </p:set>
                                    <p:animEffect transition="in" filter="fade">
                                      <p:cBhvr>
                                        <p:cTn id="24" dur="1000"/>
                                        <p:tgtEl>
                                          <p:spTgt spid="17566"/>
                                        </p:tgtEl>
                                      </p:cBhvr>
                                    </p:animEffect>
                                  </p:childTnLst>
                                </p:cTn>
                              </p:par>
                            </p:childTnLst>
                          </p:cTn>
                        </p:par>
                        <p:par>
                          <p:cTn id="25" fill="hold">
                            <p:stCondLst>
                              <p:cond delay="1000"/>
                            </p:stCondLst>
                            <p:childTnLst>
                              <p:par>
                                <p:cTn id="26" presetID="10" presetClass="entr" presetSubtype="0" fill="hold" grpId="0" nodeType="afterEffect">
                                  <p:stCondLst>
                                    <p:cond delay="0"/>
                                  </p:stCondLst>
                                  <p:childTnLst>
                                    <p:set>
                                      <p:cBhvr>
                                        <p:cTn id="27" dur="1" fill="hold">
                                          <p:stCondLst>
                                            <p:cond delay="0"/>
                                          </p:stCondLst>
                                        </p:cTn>
                                        <p:tgtEl>
                                          <p:spTgt spid="17567"/>
                                        </p:tgtEl>
                                        <p:attrNameLst>
                                          <p:attrName>style.visibility</p:attrName>
                                        </p:attrNameLst>
                                      </p:cBhvr>
                                      <p:to>
                                        <p:strVal val="visible"/>
                                      </p:to>
                                    </p:set>
                                    <p:animEffect transition="in" filter="fade">
                                      <p:cBhvr>
                                        <p:cTn id="28" dur="1000"/>
                                        <p:tgtEl>
                                          <p:spTgt spid="17567"/>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17568"/>
                                        </p:tgtEl>
                                        <p:attrNameLst>
                                          <p:attrName>style.visibility</p:attrName>
                                        </p:attrNameLst>
                                      </p:cBhvr>
                                      <p:to>
                                        <p:strVal val="visible"/>
                                      </p:to>
                                    </p:set>
                                    <p:animEffect transition="in" filter="fade">
                                      <p:cBhvr>
                                        <p:cTn id="32" dur="1000"/>
                                        <p:tgtEl>
                                          <p:spTgt spid="17568"/>
                                        </p:tgtEl>
                                      </p:cBhvr>
                                    </p:animEffect>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17570"/>
                                        </p:tgtEl>
                                        <p:attrNameLst>
                                          <p:attrName>style.visibility</p:attrName>
                                        </p:attrNameLst>
                                      </p:cBhvr>
                                      <p:to>
                                        <p:strVal val="visible"/>
                                      </p:to>
                                    </p:set>
                                    <p:animEffect transition="in" filter="fade">
                                      <p:cBhvr>
                                        <p:cTn id="36" dur="1000"/>
                                        <p:tgtEl>
                                          <p:spTgt spid="17570"/>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7571"/>
                                        </p:tgtEl>
                                        <p:attrNameLst>
                                          <p:attrName>style.visibility</p:attrName>
                                        </p:attrNameLst>
                                      </p:cBhvr>
                                      <p:to>
                                        <p:strVal val="visible"/>
                                      </p:to>
                                    </p:set>
                                    <p:animEffect transition="in" filter="fade">
                                      <p:cBhvr>
                                        <p:cTn id="41" dur="1000"/>
                                        <p:tgtEl>
                                          <p:spTgt spid="17571"/>
                                        </p:tgtEl>
                                      </p:cBhvr>
                                    </p:animEffect>
                                  </p:childTnLst>
                                </p:cTn>
                              </p:par>
                            </p:childTnLst>
                          </p:cTn>
                        </p:par>
                        <p:par>
                          <p:cTn id="42" fill="hold">
                            <p:stCondLst>
                              <p:cond delay="1000"/>
                            </p:stCondLst>
                            <p:childTnLst>
                              <p:par>
                                <p:cTn id="43" presetID="10" presetClass="entr" presetSubtype="0" fill="hold" grpId="0" nodeType="afterEffect">
                                  <p:stCondLst>
                                    <p:cond delay="0"/>
                                  </p:stCondLst>
                                  <p:childTnLst>
                                    <p:set>
                                      <p:cBhvr>
                                        <p:cTn id="44" dur="1" fill="hold">
                                          <p:stCondLst>
                                            <p:cond delay="0"/>
                                          </p:stCondLst>
                                        </p:cTn>
                                        <p:tgtEl>
                                          <p:spTgt spid="17573"/>
                                        </p:tgtEl>
                                        <p:attrNameLst>
                                          <p:attrName>style.visibility</p:attrName>
                                        </p:attrNameLst>
                                      </p:cBhvr>
                                      <p:to>
                                        <p:strVal val="visible"/>
                                      </p:to>
                                    </p:set>
                                    <p:animEffect transition="in" filter="fade">
                                      <p:cBhvr>
                                        <p:cTn id="45" dur="1000"/>
                                        <p:tgtEl>
                                          <p:spTgt spid="17573"/>
                                        </p:tgtEl>
                                      </p:cBhvr>
                                    </p:animEffect>
                                  </p:childTnLst>
                                </p:cTn>
                              </p:par>
                            </p:childTnLst>
                          </p:cTn>
                        </p:par>
                        <p:par>
                          <p:cTn id="46" fill="hold">
                            <p:stCondLst>
                              <p:cond delay="2000"/>
                            </p:stCondLst>
                            <p:childTnLst>
                              <p:par>
                                <p:cTn id="47" presetID="10" presetClass="entr" presetSubtype="0" fill="hold" grpId="0" nodeType="afterEffect">
                                  <p:stCondLst>
                                    <p:cond delay="0"/>
                                  </p:stCondLst>
                                  <p:childTnLst>
                                    <p:set>
                                      <p:cBhvr>
                                        <p:cTn id="48" dur="1" fill="hold">
                                          <p:stCondLst>
                                            <p:cond delay="0"/>
                                          </p:stCondLst>
                                        </p:cTn>
                                        <p:tgtEl>
                                          <p:spTgt spid="17574"/>
                                        </p:tgtEl>
                                        <p:attrNameLst>
                                          <p:attrName>style.visibility</p:attrName>
                                        </p:attrNameLst>
                                      </p:cBhvr>
                                      <p:to>
                                        <p:strVal val="visible"/>
                                      </p:to>
                                    </p:set>
                                    <p:animEffect transition="in" filter="fade">
                                      <p:cBhvr>
                                        <p:cTn id="49" dur="1000"/>
                                        <p:tgtEl>
                                          <p:spTgt spid="17574"/>
                                        </p:tgtEl>
                                      </p:cBhvr>
                                    </p:animEffect>
                                  </p:childTnLst>
                                </p:cTn>
                              </p:par>
                            </p:childTnLst>
                          </p:cTn>
                        </p:par>
                        <p:par>
                          <p:cTn id="50" fill="hold">
                            <p:stCondLst>
                              <p:cond delay="3000"/>
                            </p:stCondLst>
                            <p:childTnLst>
                              <p:par>
                                <p:cTn id="51" presetID="10" presetClass="entr" presetSubtype="0" fill="hold" grpId="0" nodeType="afterEffect">
                                  <p:stCondLst>
                                    <p:cond delay="0"/>
                                  </p:stCondLst>
                                  <p:childTnLst>
                                    <p:set>
                                      <p:cBhvr>
                                        <p:cTn id="52" dur="1" fill="hold">
                                          <p:stCondLst>
                                            <p:cond delay="0"/>
                                          </p:stCondLst>
                                        </p:cTn>
                                        <p:tgtEl>
                                          <p:spTgt spid="17575"/>
                                        </p:tgtEl>
                                        <p:attrNameLst>
                                          <p:attrName>style.visibility</p:attrName>
                                        </p:attrNameLst>
                                      </p:cBhvr>
                                      <p:to>
                                        <p:strVal val="visible"/>
                                      </p:to>
                                    </p:set>
                                    <p:animEffect transition="in" filter="fade">
                                      <p:cBhvr>
                                        <p:cTn id="53" dur="1000"/>
                                        <p:tgtEl>
                                          <p:spTgt spid="17575"/>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grpId="0" nodeType="clickEffect">
                                  <p:stCondLst>
                                    <p:cond delay="0"/>
                                  </p:stCondLst>
                                  <p:childTnLst>
                                    <p:animEffect transition="out" filter="fade">
                                      <p:cBhvr>
                                        <p:cTn id="57" dur="500"/>
                                        <p:tgtEl>
                                          <p:spTgt spid="16">
                                            <p:txEl>
                                              <p:pRg st="0" end="0"/>
                                            </p:txEl>
                                          </p:spTgt>
                                        </p:tgtEl>
                                      </p:cBhvr>
                                    </p:animEffect>
                                    <p:set>
                                      <p:cBhvr>
                                        <p:cTn id="58" dur="1" fill="hold">
                                          <p:stCondLst>
                                            <p:cond delay="499"/>
                                          </p:stCondLst>
                                        </p:cTn>
                                        <p:tgtEl>
                                          <p:spTgt spid="16">
                                            <p:txEl>
                                              <p:pRg st="0" end="0"/>
                                            </p:txEl>
                                          </p:spTgt>
                                        </p:tgtEl>
                                        <p:attrNameLst>
                                          <p:attrName>style.visibility</p:attrName>
                                        </p:attrNameLst>
                                      </p:cBhvr>
                                      <p:to>
                                        <p:strVal val="hidden"/>
                                      </p:to>
                                    </p:set>
                                  </p:childTnLst>
                                </p:cTn>
                              </p:par>
                              <p:par>
                                <p:cTn id="59" presetID="10" presetClass="exit" presetSubtype="0" fill="hold" grpId="0" nodeType="withEffect">
                                  <p:stCondLst>
                                    <p:cond delay="0"/>
                                  </p:stCondLst>
                                  <p:childTnLst>
                                    <p:animEffect transition="out" filter="fade">
                                      <p:cBhvr>
                                        <p:cTn id="60" dur="500"/>
                                        <p:tgtEl>
                                          <p:spTgt spid="17578"/>
                                        </p:tgtEl>
                                      </p:cBhvr>
                                    </p:animEffect>
                                    <p:set>
                                      <p:cBhvr>
                                        <p:cTn id="61" dur="1" fill="hold">
                                          <p:stCondLst>
                                            <p:cond delay="499"/>
                                          </p:stCondLst>
                                        </p:cTn>
                                        <p:tgtEl>
                                          <p:spTgt spid="17578"/>
                                        </p:tgtEl>
                                        <p:attrNameLst>
                                          <p:attrName>style.visibility</p:attrName>
                                        </p:attrNameLst>
                                      </p:cBhvr>
                                      <p:to>
                                        <p:strVal val="hidden"/>
                                      </p:to>
                                    </p:set>
                                  </p:childTnLst>
                                </p:cTn>
                              </p:par>
                              <p:par>
                                <p:cTn id="62" presetID="10" presetClass="exit" presetSubtype="0" fill="hold" grpId="0" nodeType="withEffect">
                                  <p:stCondLst>
                                    <p:cond delay="0"/>
                                  </p:stCondLst>
                                  <p:childTnLst>
                                    <p:animEffect transition="out" filter="fade">
                                      <p:cBhvr>
                                        <p:cTn id="63" dur="500"/>
                                        <p:tgtEl>
                                          <p:spTgt spid="17579"/>
                                        </p:tgtEl>
                                      </p:cBhvr>
                                    </p:animEffect>
                                    <p:set>
                                      <p:cBhvr>
                                        <p:cTn id="64" dur="1" fill="hold">
                                          <p:stCondLst>
                                            <p:cond delay="499"/>
                                          </p:stCondLst>
                                        </p:cTn>
                                        <p:tgtEl>
                                          <p:spTgt spid="17579"/>
                                        </p:tgtEl>
                                        <p:attrNameLst>
                                          <p:attrName>style.visibility</p:attrName>
                                        </p:attrNameLst>
                                      </p:cBhvr>
                                      <p:to>
                                        <p:strVal val="hidden"/>
                                      </p:to>
                                    </p:set>
                                  </p:childTnLst>
                                </p:cTn>
                              </p:par>
                              <p:par>
                                <p:cTn id="65" presetID="10" presetClass="exit" presetSubtype="0" fill="hold" grpId="0" nodeType="withEffect">
                                  <p:stCondLst>
                                    <p:cond delay="0"/>
                                  </p:stCondLst>
                                  <p:childTnLst>
                                    <p:animEffect transition="out" filter="fade">
                                      <p:cBhvr>
                                        <p:cTn id="66" dur="500"/>
                                        <p:tgtEl>
                                          <p:spTgt spid="17580"/>
                                        </p:tgtEl>
                                      </p:cBhvr>
                                    </p:animEffect>
                                    <p:set>
                                      <p:cBhvr>
                                        <p:cTn id="67" dur="1" fill="hold">
                                          <p:stCondLst>
                                            <p:cond delay="499"/>
                                          </p:stCondLst>
                                        </p:cTn>
                                        <p:tgtEl>
                                          <p:spTgt spid="17580"/>
                                        </p:tgtEl>
                                        <p:attrNameLst>
                                          <p:attrName>style.visibility</p:attrName>
                                        </p:attrNameLst>
                                      </p:cBhvr>
                                      <p:to>
                                        <p:strVal val="hidden"/>
                                      </p:to>
                                    </p:set>
                                  </p:childTnLst>
                                </p:cTn>
                              </p:par>
                              <p:par>
                                <p:cTn id="68" presetID="10" presetClass="exit" presetSubtype="0" fill="hold" grpId="1" nodeType="withEffect">
                                  <p:stCondLst>
                                    <p:cond delay="0"/>
                                  </p:stCondLst>
                                  <p:childTnLst>
                                    <p:animEffect transition="out" filter="fade">
                                      <p:cBhvr>
                                        <p:cTn id="69" dur="500"/>
                                        <p:tgtEl>
                                          <p:spTgt spid="17569"/>
                                        </p:tgtEl>
                                      </p:cBhvr>
                                    </p:animEffect>
                                    <p:set>
                                      <p:cBhvr>
                                        <p:cTn id="70" dur="1" fill="hold">
                                          <p:stCondLst>
                                            <p:cond delay="499"/>
                                          </p:stCondLst>
                                        </p:cTn>
                                        <p:tgtEl>
                                          <p:spTgt spid="17569"/>
                                        </p:tgtEl>
                                        <p:attrNameLst>
                                          <p:attrName>style.visibility</p:attrName>
                                        </p:attrNameLst>
                                      </p:cBhvr>
                                      <p:to>
                                        <p:strVal val="hidden"/>
                                      </p:to>
                                    </p:set>
                                  </p:childTnLst>
                                </p:cTn>
                              </p:par>
                              <p:par>
                                <p:cTn id="71" presetID="10" presetClass="exit" presetSubtype="0" fill="hold" grpId="1" nodeType="withEffect">
                                  <p:stCondLst>
                                    <p:cond delay="0"/>
                                  </p:stCondLst>
                                  <p:childTnLst>
                                    <p:animEffect transition="out" filter="fade">
                                      <p:cBhvr>
                                        <p:cTn id="72" dur="500"/>
                                        <p:tgtEl>
                                          <p:spTgt spid="17551"/>
                                        </p:tgtEl>
                                      </p:cBhvr>
                                    </p:animEffect>
                                    <p:set>
                                      <p:cBhvr>
                                        <p:cTn id="73" dur="1" fill="hold">
                                          <p:stCondLst>
                                            <p:cond delay="499"/>
                                          </p:stCondLst>
                                        </p:cTn>
                                        <p:tgtEl>
                                          <p:spTgt spid="17551"/>
                                        </p:tgtEl>
                                        <p:attrNameLst>
                                          <p:attrName>style.visibility</p:attrName>
                                        </p:attrNameLst>
                                      </p:cBhvr>
                                      <p:to>
                                        <p:strVal val="hidden"/>
                                      </p:to>
                                    </p:set>
                                  </p:childTnLst>
                                </p:cTn>
                              </p:par>
                              <p:par>
                                <p:cTn id="74" presetID="10" presetClass="exit" presetSubtype="0" fill="hold" grpId="1" nodeType="withEffect">
                                  <p:stCondLst>
                                    <p:cond delay="0"/>
                                  </p:stCondLst>
                                  <p:childTnLst>
                                    <p:animEffect transition="out" filter="fade">
                                      <p:cBhvr>
                                        <p:cTn id="75" dur="500"/>
                                        <p:tgtEl>
                                          <p:spTgt spid="17558"/>
                                        </p:tgtEl>
                                      </p:cBhvr>
                                    </p:animEffect>
                                    <p:set>
                                      <p:cBhvr>
                                        <p:cTn id="76" dur="1" fill="hold">
                                          <p:stCondLst>
                                            <p:cond delay="499"/>
                                          </p:stCondLst>
                                        </p:cTn>
                                        <p:tgtEl>
                                          <p:spTgt spid="17558"/>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17561"/>
                                        </p:tgtEl>
                                      </p:cBhvr>
                                    </p:animEffect>
                                    <p:set>
                                      <p:cBhvr>
                                        <p:cTn id="79" dur="1" fill="hold">
                                          <p:stCondLst>
                                            <p:cond delay="499"/>
                                          </p:stCondLst>
                                        </p:cTn>
                                        <p:tgtEl>
                                          <p:spTgt spid="17561"/>
                                        </p:tgtEl>
                                        <p:attrNameLst>
                                          <p:attrName>style.visibility</p:attrName>
                                        </p:attrNameLst>
                                      </p:cBhvr>
                                      <p:to>
                                        <p:strVal val="hidden"/>
                                      </p:to>
                                    </p:set>
                                  </p:childTnLst>
                                </p:cTn>
                              </p:par>
                              <p:par>
                                <p:cTn id="80" presetID="10" presetClass="exit" presetSubtype="0" fill="hold" grpId="1" nodeType="withEffect">
                                  <p:stCondLst>
                                    <p:cond delay="0"/>
                                  </p:stCondLst>
                                  <p:childTnLst>
                                    <p:animEffect transition="out" filter="fade">
                                      <p:cBhvr>
                                        <p:cTn id="81" dur="500"/>
                                        <p:tgtEl>
                                          <p:spTgt spid="17566"/>
                                        </p:tgtEl>
                                      </p:cBhvr>
                                    </p:animEffect>
                                    <p:set>
                                      <p:cBhvr>
                                        <p:cTn id="82" dur="1" fill="hold">
                                          <p:stCondLst>
                                            <p:cond delay="499"/>
                                          </p:stCondLst>
                                        </p:cTn>
                                        <p:tgtEl>
                                          <p:spTgt spid="17566"/>
                                        </p:tgtEl>
                                        <p:attrNameLst>
                                          <p:attrName>style.visibility</p:attrName>
                                        </p:attrNameLst>
                                      </p:cBhvr>
                                      <p:to>
                                        <p:strVal val="hidden"/>
                                      </p:to>
                                    </p:set>
                                  </p:childTnLst>
                                </p:cTn>
                              </p:par>
                              <p:par>
                                <p:cTn id="83" presetID="10" presetClass="exit" presetSubtype="0" fill="hold" grpId="1" nodeType="withEffect">
                                  <p:stCondLst>
                                    <p:cond delay="0"/>
                                  </p:stCondLst>
                                  <p:childTnLst>
                                    <p:animEffect transition="out" filter="fade">
                                      <p:cBhvr>
                                        <p:cTn id="84" dur="500"/>
                                        <p:tgtEl>
                                          <p:spTgt spid="17567"/>
                                        </p:tgtEl>
                                      </p:cBhvr>
                                    </p:animEffect>
                                    <p:set>
                                      <p:cBhvr>
                                        <p:cTn id="85" dur="1" fill="hold">
                                          <p:stCondLst>
                                            <p:cond delay="499"/>
                                          </p:stCondLst>
                                        </p:cTn>
                                        <p:tgtEl>
                                          <p:spTgt spid="17567"/>
                                        </p:tgtEl>
                                        <p:attrNameLst>
                                          <p:attrName>style.visibility</p:attrName>
                                        </p:attrNameLst>
                                      </p:cBhvr>
                                      <p:to>
                                        <p:strVal val="hidden"/>
                                      </p:to>
                                    </p:set>
                                  </p:childTnLst>
                                </p:cTn>
                              </p:par>
                              <p:par>
                                <p:cTn id="86" presetID="10" presetClass="exit" presetSubtype="0" fill="hold" grpId="1" nodeType="withEffect">
                                  <p:stCondLst>
                                    <p:cond delay="0"/>
                                  </p:stCondLst>
                                  <p:childTnLst>
                                    <p:animEffect transition="out" filter="fade">
                                      <p:cBhvr>
                                        <p:cTn id="87" dur="500"/>
                                        <p:tgtEl>
                                          <p:spTgt spid="17568"/>
                                        </p:tgtEl>
                                      </p:cBhvr>
                                    </p:animEffect>
                                    <p:set>
                                      <p:cBhvr>
                                        <p:cTn id="88" dur="1" fill="hold">
                                          <p:stCondLst>
                                            <p:cond delay="499"/>
                                          </p:stCondLst>
                                        </p:cTn>
                                        <p:tgtEl>
                                          <p:spTgt spid="17568"/>
                                        </p:tgtEl>
                                        <p:attrNameLst>
                                          <p:attrName>style.visibility</p:attrName>
                                        </p:attrNameLst>
                                      </p:cBhvr>
                                      <p:to>
                                        <p:strVal val="hidden"/>
                                      </p:to>
                                    </p:set>
                                  </p:childTnLst>
                                </p:cTn>
                              </p:par>
                              <p:par>
                                <p:cTn id="89" presetID="10" presetClass="exit" presetSubtype="0" fill="hold" grpId="1" nodeType="withEffect">
                                  <p:stCondLst>
                                    <p:cond delay="0"/>
                                  </p:stCondLst>
                                  <p:childTnLst>
                                    <p:animEffect transition="out" filter="fade">
                                      <p:cBhvr>
                                        <p:cTn id="90" dur="500"/>
                                        <p:tgtEl>
                                          <p:spTgt spid="17570"/>
                                        </p:tgtEl>
                                      </p:cBhvr>
                                    </p:animEffect>
                                    <p:set>
                                      <p:cBhvr>
                                        <p:cTn id="91" dur="1" fill="hold">
                                          <p:stCondLst>
                                            <p:cond delay="499"/>
                                          </p:stCondLst>
                                        </p:cTn>
                                        <p:tgtEl>
                                          <p:spTgt spid="17570"/>
                                        </p:tgtEl>
                                        <p:attrNameLst>
                                          <p:attrName>style.visibility</p:attrName>
                                        </p:attrNameLst>
                                      </p:cBhvr>
                                      <p:to>
                                        <p:strVal val="hidden"/>
                                      </p:to>
                                    </p:set>
                                  </p:childTnLst>
                                </p:cTn>
                              </p:par>
                              <p:par>
                                <p:cTn id="92" presetID="10" presetClass="exit" presetSubtype="0" fill="hold" grpId="1" nodeType="withEffect">
                                  <p:stCondLst>
                                    <p:cond delay="0"/>
                                  </p:stCondLst>
                                  <p:childTnLst>
                                    <p:animEffect transition="out" filter="fade">
                                      <p:cBhvr>
                                        <p:cTn id="93" dur="500"/>
                                        <p:tgtEl>
                                          <p:spTgt spid="17571"/>
                                        </p:tgtEl>
                                      </p:cBhvr>
                                    </p:animEffect>
                                    <p:set>
                                      <p:cBhvr>
                                        <p:cTn id="94" dur="1" fill="hold">
                                          <p:stCondLst>
                                            <p:cond delay="499"/>
                                          </p:stCondLst>
                                        </p:cTn>
                                        <p:tgtEl>
                                          <p:spTgt spid="17571"/>
                                        </p:tgtEl>
                                        <p:attrNameLst>
                                          <p:attrName>style.visibility</p:attrName>
                                        </p:attrNameLst>
                                      </p:cBhvr>
                                      <p:to>
                                        <p:strVal val="hidden"/>
                                      </p:to>
                                    </p:set>
                                  </p:childTnLst>
                                </p:cTn>
                              </p:par>
                              <p:par>
                                <p:cTn id="95" presetID="10" presetClass="exit" presetSubtype="0" fill="hold" grpId="1" nodeType="withEffect">
                                  <p:stCondLst>
                                    <p:cond delay="0"/>
                                  </p:stCondLst>
                                  <p:childTnLst>
                                    <p:animEffect transition="out" filter="fade">
                                      <p:cBhvr>
                                        <p:cTn id="96" dur="500"/>
                                        <p:tgtEl>
                                          <p:spTgt spid="17573"/>
                                        </p:tgtEl>
                                      </p:cBhvr>
                                    </p:animEffect>
                                    <p:set>
                                      <p:cBhvr>
                                        <p:cTn id="97" dur="1" fill="hold">
                                          <p:stCondLst>
                                            <p:cond delay="499"/>
                                          </p:stCondLst>
                                        </p:cTn>
                                        <p:tgtEl>
                                          <p:spTgt spid="17573"/>
                                        </p:tgtEl>
                                        <p:attrNameLst>
                                          <p:attrName>style.visibility</p:attrName>
                                        </p:attrNameLst>
                                      </p:cBhvr>
                                      <p:to>
                                        <p:strVal val="hidden"/>
                                      </p:to>
                                    </p:set>
                                  </p:childTnLst>
                                </p:cTn>
                              </p:par>
                              <p:par>
                                <p:cTn id="98" presetID="10" presetClass="exit" presetSubtype="0" fill="hold" grpId="1" nodeType="withEffect">
                                  <p:stCondLst>
                                    <p:cond delay="0"/>
                                  </p:stCondLst>
                                  <p:childTnLst>
                                    <p:animEffect transition="out" filter="fade">
                                      <p:cBhvr>
                                        <p:cTn id="99" dur="500"/>
                                        <p:tgtEl>
                                          <p:spTgt spid="17574"/>
                                        </p:tgtEl>
                                      </p:cBhvr>
                                    </p:animEffect>
                                    <p:set>
                                      <p:cBhvr>
                                        <p:cTn id="100" dur="1" fill="hold">
                                          <p:stCondLst>
                                            <p:cond delay="499"/>
                                          </p:stCondLst>
                                        </p:cTn>
                                        <p:tgtEl>
                                          <p:spTgt spid="17574"/>
                                        </p:tgtEl>
                                        <p:attrNameLst>
                                          <p:attrName>style.visibility</p:attrName>
                                        </p:attrNameLst>
                                      </p:cBhvr>
                                      <p:to>
                                        <p:strVal val="hidden"/>
                                      </p:to>
                                    </p:set>
                                  </p:childTnLst>
                                </p:cTn>
                              </p:par>
                              <p:par>
                                <p:cTn id="101" presetID="10" presetClass="exit" presetSubtype="0" fill="hold" grpId="1" nodeType="withEffect">
                                  <p:stCondLst>
                                    <p:cond delay="0"/>
                                  </p:stCondLst>
                                  <p:childTnLst>
                                    <p:animEffect transition="out" filter="fade">
                                      <p:cBhvr>
                                        <p:cTn id="102" dur="500"/>
                                        <p:tgtEl>
                                          <p:spTgt spid="17575"/>
                                        </p:tgtEl>
                                      </p:cBhvr>
                                    </p:animEffect>
                                    <p:set>
                                      <p:cBhvr>
                                        <p:cTn id="103" dur="1" fill="hold">
                                          <p:stCondLst>
                                            <p:cond delay="499"/>
                                          </p:stCondLst>
                                        </p:cTn>
                                        <p:tgtEl>
                                          <p:spTgt spid="1757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P spid="17578" grpId="0" animBg="1"/>
      <p:bldP spid="17579" grpId="0" animBg="1"/>
      <p:bldP spid="17580" grpId="0" animBg="1"/>
      <p:bldP spid="17569" grpId="0" animBg="1"/>
      <p:bldP spid="17569" grpId="1" animBg="1"/>
      <p:bldP spid="17551" grpId="0" animBg="1"/>
      <p:bldP spid="17551" grpId="1" animBg="1"/>
      <p:bldP spid="17558" grpId="0" animBg="1"/>
      <p:bldP spid="17558" grpId="1" animBg="1"/>
      <p:bldP spid="17561" grpId="0" animBg="1"/>
      <p:bldP spid="17561" grpId="1" animBg="1"/>
      <p:bldP spid="17566" grpId="0" animBg="1"/>
      <p:bldP spid="17566" grpId="1" animBg="1"/>
      <p:bldP spid="17567" grpId="0" animBg="1"/>
      <p:bldP spid="17567" grpId="1" animBg="1"/>
      <p:bldP spid="17568" grpId="0" animBg="1"/>
      <p:bldP spid="17568" grpId="1" animBg="1"/>
      <p:bldP spid="17570" grpId="0" animBg="1"/>
      <p:bldP spid="17570" grpId="1" animBg="1"/>
      <p:bldP spid="17571" grpId="0" animBg="1"/>
      <p:bldP spid="17571" grpId="1" animBg="1"/>
      <p:bldP spid="17573" grpId="0" animBg="1"/>
      <p:bldP spid="17573" grpId="1" animBg="1"/>
      <p:bldP spid="17574" grpId="0" animBg="1"/>
      <p:bldP spid="17574" grpId="1" animBg="1"/>
      <p:bldP spid="17575" grpId="0" animBg="1"/>
      <p:bldP spid="17575" grpId="1"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redondeado 10">
            <a:extLst>
              <a:ext uri="{FF2B5EF4-FFF2-40B4-BE49-F238E27FC236}">
                <a16:creationId xmlns:a16="http://schemas.microsoft.com/office/drawing/2014/main" id="{48733184-D0D8-DF7F-15CB-1CEAF1407220}"/>
              </a:ext>
            </a:extLst>
          </p:cNvPr>
          <p:cNvSpPr/>
          <p:nvPr/>
        </p:nvSpPr>
        <p:spPr>
          <a:xfrm>
            <a:off x="4926374" y="2533269"/>
            <a:ext cx="2744411" cy="631205"/>
          </a:xfrm>
          <a:prstGeom prst="roundRect">
            <a:avLst>
              <a:gd name="adj" fmla="val 6757"/>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sp>
        <p:nvSpPr>
          <p:cNvPr id="12" name="Rectángulo redondeado 11">
            <a:extLst>
              <a:ext uri="{FF2B5EF4-FFF2-40B4-BE49-F238E27FC236}">
                <a16:creationId xmlns:a16="http://schemas.microsoft.com/office/drawing/2014/main" id="{06BC69F5-0976-A164-7C86-6798D8244CE7}"/>
              </a:ext>
            </a:extLst>
          </p:cNvPr>
          <p:cNvSpPr/>
          <p:nvPr/>
        </p:nvSpPr>
        <p:spPr>
          <a:xfrm>
            <a:off x="8037383" y="1854202"/>
            <a:ext cx="2744411" cy="631204"/>
          </a:xfrm>
          <a:prstGeom prst="roundRect">
            <a:avLst>
              <a:gd name="adj" fmla="val 6757"/>
            </a:avLst>
          </a:prstGeom>
          <a:solidFill>
            <a:srgbClr val="5E6B7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sp>
        <p:nvSpPr>
          <p:cNvPr id="13" name="Rectángulo redondeado 12">
            <a:extLst>
              <a:ext uri="{FF2B5EF4-FFF2-40B4-BE49-F238E27FC236}">
                <a16:creationId xmlns:a16="http://schemas.microsoft.com/office/drawing/2014/main" id="{081C998F-2575-F204-F86C-8150A216E89B}"/>
              </a:ext>
            </a:extLst>
          </p:cNvPr>
          <p:cNvSpPr/>
          <p:nvPr/>
        </p:nvSpPr>
        <p:spPr>
          <a:xfrm>
            <a:off x="8029656" y="2533269"/>
            <a:ext cx="2744411" cy="631204"/>
          </a:xfrm>
          <a:prstGeom prst="roundRect">
            <a:avLst>
              <a:gd name="adj" fmla="val 6757"/>
            </a:avLst>
          </a:prstGeom>
          <a:solidFill>
            <a:schemeClr val="accent6">
              <a:lumMod val="60000"/>
              <a:lumOff val="4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2" name="CuadroTexto 1">
            <a:extLst>
              <a:ext uri="{FF2B5EF4-FFF2-40B4-BE49-F238E27FC236}">
                <a16:creationId xmlns:a16="http://schemas.microsoft.com/office/drawing/2014/main" id="{504AAA75-A42D-22E1-0D4B-6679798495A1}"/>
              </a:ext>
            </a:extLst>
          </p:cNvPr>
          <p:cNvSpPr txBox="1"/>
          <p:nvPr/>
        </p:nvSpPr>
        <p:spPr>
          <a:xfrm>
            <a:off x="620449" y="1851461"/>
            <a:ext cx="3812342" cy="131301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Anteriormente mencionamos que para brindar soporte y nuevas soluciones al negocio de manera más ágil, FTC se organiza en Plataformas las cuales son responsables de la construcción y soporte de soluciones digitales asociadas a </a:t>
            </a:r>
            <a:r>
              <a:rPr lang="es-CL" sz="1000" err="1"/>
              <a:t>scopes</a:t>
            </a:r>
            <a:r>
              <a:rPr lang="es-CL" sz="1000"/>
              <a:t> definidos del proceso de </a:t>
            </a:r>
            <a:r>
              <a:rPr lang="es-CL" sz="1000" err="1"/>
              <a:t>Retail</a:t>
            </a:r>
            <a:r>
              <a:rPr lang="es-CL" sz="1000"/>
              <a:t>. Promoviendo la autonomía y reduciendo fricciones entre los equipos técnicos y de negocio.</a:t>
            </a:r>
          </a:p>
        </p:txBody>
      </p:sp>
      <p:sp>
        <p:nvSpPr>
          <p:cNvPr id="3" name="Rectángulo redondeado 2">
            <a:extLst>
              <a:ext uri="{FF2B5EF4-FFF2-40B4-BE49-F238E27FC236}">
                <a16:creationId xmlns:a16="http://schemas.microsoft.com/office/drawing/2014/main" id="{89BD8635-C2B3-4236-2DB4-3B665FD7F4EA}"/>
              </a:ext>
            </a:extLst>
          </p:cNvPr>
          <p:cNvSpPr/>
          <p:nvPr/>
        </p:nvSpPr>
        <p:spPr>
          <a:xfrm>
            <a:off x="4926374" y="1854201"/>
            <a:ext cx="2617426" cy="631205"/>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STORES &amp;</a:t>
            </a:r>
          </a:p>
          <a:p>
            <a:pPr marL="0" marR="0" lvl="0" indent="0" algn="l"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 name="Rectángulo redondeado 3">
            <a:extLst>
              <a:ext uri="{FF2B5EF4-FFF2-40B4-BE49-F238E27FC236}">
                <a16:creationId xmlns:a16="http://schemas.microsoft.com/office/drawing/2014/main" id="{E7D9E4AE-D281-30BB-E2DC-0E16AC966D52}"/>
              </a:ext>
            </a:extLst>
          </p:cNvPr>
          <p:cNvSpPr/>
          <p:nvPr/>
        </p:nvSpPr>
        <p:spPr>
          <a:xfrm>
            <a:off x="6338786" y="2003966"/>
            <a:ext cx="1332000" cy="152294"/>
          </a:xfrm>
          <a:prstGeom prst="roundRect">
            <a:avLst>
              <a:gd name="adj" fmla="val 6757"/>
            </a:avLst>
          </a:prstGeom>
          <a:solidFill>
            <a:srgbClr val="E25D6B"/>
          </a:solidFill>
          <a:ln w="0" cap="flat" cmpd="sng" algn="ctr">
            <a:solidFill>
              <a:schemeClr val="bg1"/>
            </a:solidFill>
            <a:prstDash val="solid"/>
            <a:miter lim="800000"/>
          </a:ln>
          <a:effectLst/>
        </p:spPr>
        <p:txBody>
          <a:bodyPr rtlCol="0" anchor="ctr"/>
          <a:lstStyle/>
          <a:p>
            <a:pPr algn="ctr"/>
            <a:r>
              <a:rPr lang="es-CL" sz="800" b="1" kern="0">
                <a:solidFill>
                  <a:prstClr val="white"/>
                </a:solidFill>
                <a:latin typeface="Calibri" panose="020F0502020204030204"/>
              </a:rPr>
              <a:t>STORE OPERATIONS</a:t>
            </a:r>
          </a:p>
        </p:txBody>
      </p:sp>
      <p:sp>
        <p:nvSpPr>
          <p:cNvPr id="5" name="Rectángulo redondeado 4">
            <a:extLst>
              <a:ext uri="{FF2B5EF4-FFF2-40B4-BE49-F238E27FC236}">
                <a16:creationId xmlns:a16="http://schemas.microsoft.com/office/drawing/2014/main" id="{29EA8731-FC68-A78E-F62C-858B6A8DF859}"/>
              </a:ext>
            </a:extLst>
          </p:cNvPr>
          <p:cNvSpPr/>
          <p:nvPr/>
        </p:nvSpPr>
        <p:spPr>
          <a:xfrm>
            <a:off x="6338786" y="2198864"/>
            <a:ext cx="1332000" cy="152294"/>
          </a:xfrm>
          <a:prstGeom prst="roundRect">
            <a:avLst>
              <a:gd name="adj" fmla="val 6757"/>
            </a:avLst>
          </a:prstGeom>
          <a:solidFill>
            <a:srgbClr val="E25D6B"/>
          </a:solidFill>
          <a:ln w="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6" name="Rectángulo redondeado 5">
            <a:extLst>
              <a:ext uri="{FF2B5EF4-FFF2-40B4-BE49-F238E27FC236}">
                <a16:creationId xmlns:a16="http://schemas.microsoft.com/office/drawing/2014/main" id="{3588FCF3-B818-11F8-F784-A01C8A4BC1B8}"/>
              </a:ext>
            </a:extLst>
          </p:cNvPr>
          <p:cNvSpPr/>
          <p:nvPr/>
        </p:nvSpPr>
        <p:spPr>
          <a:xfrm>
            <a:off x="4926374" y="2533269"/>
            <a:ext cx="2744411" cy="631205"/>
          </a:xfrm>
          <a:prstGeom prst="roundRect">
            <a:avLst>
              <a:gd name="adj" fmla="val 6757"/>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sp>
        <p:nvSpPr>
          <p:cNvPr id="7" name="Rectángulo redondeado 6">
            <a:extLst>
              <a:ext uri="{FF2B5EF4-FFF2-40B4-BE49-F238E27FC236}">
                <a16:creationId xmlns:a16="http://schemas.microsoft.com/office/drawing/2014/main" id="{692EFD17-0664-4F81-A8C1-190DC130A9C0}"/>
              </a:ext>
            </a:extLst>
          </p:cNvPr>
          <p:cNvSpPr/>
          <p:nvPr/>
        </p:nvSpPr>
        <p:spPr>
          <a:xfrm>
            <a:off x="8037383" y="1854202"/>
            <a:ext cx="2744411" cy="631204"/>
          </a:xfrm>
          <a:prstGeom prst="roundRect">
            <a:avLst>
              <a:gd name="adj" fmla="val 6757"/>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sp>
        <p:nvSpPr>
          <p:cNvPr id="8" name="Rectángulo redondeado 7">
            <a:extLst>
              <a:ext uri="{FF2B5EF4-FFF2-40B4-BE49-F238E27FC236}">
                <a16:creationId xmlns:a16="http://schemas.microsoft.com/office/drawing/2014/main" id="{FB3737F0-F3A7-A571-1234-EB8A27E5CA6E}"/>
              </a:ext>
            </a:extLst>
          </p:cNvPr>
          <p:cNvSpPr/>
          <p:nvPr/>
        </p:nvSpPr>
        <p:spPr>
          <a:xfrm>
            <a:off x="8029656" y="2533269"/>
            <a:ext cx="2744411" cy="631204"/>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sp>
        <p:nvSpPr>
          <p:cNvPr id="9" name="CuadroTexto 8">
            <a:extLst>
              <a:ext uri="{FF2B5EF4-FFF2-40B4-BE49-F238E27FC236}">
                <a16:creationId xmlns:a16="http://schemas.microsoft.com/office/drawing/2014/main" id="{3BAF67AD-C8C7-8964-45C4-AF98CCF7E511}"/>
              </a:ext>
            </a:extLst>
          </p:cNvPr>
          <p:cNvSpPr txBox="1"/>
          <p:nvPr/>
        </p:nvSpPr>
        <p:spPr>
          <a:xfrm>
            <a:off x="620449" y="3741778"/>
            <a:ext cx="8968051" cy="28814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Pasemos a revisar con más detalle el </a:t>
            </a:r>
            <a:r>
              <a:rPr lang="es-CL" sz="1000" err="1"/>
              <a:t>scope</a:t>
            </a:r>
            <a:r>
              <a:rPr lang="es-CL" sz="1000"/>
              <a:t> funcional, la estructura organizacional y el ecosistema tecnológico que soporta la operación de cada una de ellas </a:t>
            </a:r>
          </a:p>
        </p:txBody>
      </p:sp>
      <p:sp>
        <p:nvSpPr>
          <p:cNvPr id="10" name="CuadroTexto 9">
            <a:extLst>
              <a:ext uri="{FF2B5EF4-FFF2-40B4-BE49-F238E27FC236}">
                <a16:creationId xmlns:a16="http://schemas.microsoft.com/office/drawing/2014/main" id="{D70C5710-3FCF-2858-3F53-7285D24A6681}"/>
              </a:ext>
            </a:extLst>
          </p:cNvPr>
          <p:cNvSpPr txBox="1"/>
          <p:nvPr/>
        </p:nvSpPr>
        <p:spPr>
          <a:xfrm>
            <a:off x="620448" y="4266951"/>
            <a:ext cx="8968051" cy="28814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Comencemos con la Plataforma </a:t>
            </a:r>
            <a:r>
              <a:rPr lang="es-CL" sz="1000" err="1"/>
              <a:t>Stores</a:t>
            </a:r>
            <a:r>
              <a:rPr lang="es-CL" sz="1000"/>
              <a:t> &amp; Merchandise</a:t>
            </a:r>
          </a:p>
        </p:txBody>
      </p:sp>
    </p:spTree>
    <p:extLst>
      <p:ext uri="{BB962C8B-B14F-4D97-AF65-F5344CB8AC3E}">
        <p14:creationId xmlns:p14="http://schemas.microsoft.com/office/powerpoint/2010/main" val="978350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000"/>
                                        <p:tgtEl>
                                          <p:spTgt spid="5"/>
                                        </p:tgtEl>
                                      </p:cBhvr>
                                    </p:animEffect>
                                  </p:childTnLst>
                                </p:cTn>
                              </p:par>
                            </p:childTnLst>
                          </p:cTn>
                        </p:par>
                        <p:par>
                          <p:cTn id="19" fill="hold">
                            <p:stCondLst>
                              <p:cond delay="3000"/>
                            </p:stCondLst>
                            <p:childTnLst>
                              <p:par>
                                <p:cTn id="20" presetID="10" presetClass="entr" presetSubtype="0"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1000"/>
                                        <p:tgtEl>
                                          <p:spTgt spid="6"/>
                                        </p:tgtEl>
                                      </p:cBhvr>
                                    </p:animEffect>
                                  </p:childTnLst>
                                </p:cTn>
                              </p:par>
                            </p:childTnLst>
                          </p:cTn>
                        </p:par>
                        <p:par>
                          <p:cTn id="23" fill="hold">
                            <p:stCondLst>
                              <p:cond delay="4000"/>
                            </p:stCondLst>
                            <p:childTnLst>
                              <p:par>
                                <p:cTn id="24" presetID="10" presetClass="entr" presetSubtype="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1000"/>
                                        <p:tgtEl>
                                          <p:spTgt spid="7"/>
                                        </p:tgtEl>
                                      </p:cBhvr>
                                    </p:animEffect>
                                  </p:childTnLst>
                                </p:cTn>
                              </p:par>
                            </p:childTnLst>
                          </p:cTn>
                        </p:par>
                        <p:par>
                          <p:cTn id="27" fill="hold">
                            <p:stCondLst>
                              <p:cond delay="5000"/>
                            </p:stCondLst>
                            <p:childTnLst>
                              <p:par>
                                <p:cTn id="28" presetID="10" presetClass="entr" presetSubtype="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10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1000"/>
                                        <p:tgtEl>
                                          <p:spTgt spid="9"/>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1000"/>
                                        <p:tgtEl>
                                          <p:spTgt spid="10"/>
                                        </p:tgtEl>
                                      </p:cBhvr>
                                    </p:animEffect>
                                  </p:childTnLst>
                                </p:cTn>
                              </p:par>
                              <p:par>
                                <p:cTn id="41" presetID="10" presetClass="exit" presetSubtype="0" fill="hold" grpId="1" nodeType="withEffect">
                                  <p:stCondLst>
                                    <p:cond delay="0"/>
                                  </p:stCondLst>
                                  <p:childTnLst>
                                    <p:animEffect transition="out" filter="fade">
                                      <p:cBhvr>
                                        <p:cTn id="42" dur="1000"/>
                                        <p:tgtEl>
                                          <p:spTgt spid="6"/>
                                        </p:tgtEl>
                                      </p:cBhvr>
                                    </p:animEffect>
                                    <p:set>
                                      <p:cBhvr>
                                        <p:cTn id="43" dur="1" fill="hold">
                                          <p:stCondLst>
                                            <p:cond delay="999"/>
                                          </p:stCondLst>
                                        </p:cTn>
                                        <p:tgtEl>
                                          <p:spTgt spid="6"/>
                                        </p:tgtEl>
                                        <p:attrNameLst>
                                          <p:attrName>style.visibility</p:attrName>
                                        </p:attrNameLst>
                                      </p:cBhvr>
                                      <p:to>
                                        <p:strVal val="hidden"/>
                                      </p:to>
                                    </p:set>
                                  </p:childTnLst>
                                </p:cTn>
                              </p:par>
                              <p:par>
                                <p:cTn id="44" presetID="10" presetClass="exit" presetSubtype="0" fill="hold" grpId="1" nodeType="withEffect">
                                  <p:stCondLst>
                                    <p:cond delay="0"/>
                                  </p:stCondLst>
                                  <p:childTnLst>
                                    <p:animEffect transition="out" filter="fade">
                                      <p:cBhvr>
                                        <p:cTn id="45" dur="1000"/>
                                        <p:tgtEl>
                                          <p:spTgt spid="7"/>
                                        </p:tgtEl>
                                      </p:cBhvr>
                                    </p:animEffect>
                                    <p:set>
                                      <p:cBhvr>
                                        <p:cTn id="46" dur="1" fill="hold">
                                          <p:stCondLst>
                                            <p:cond delay="999"/>
                                          </p:stCondLst>
                                        </p:cTn>
                                        <p:tgtEl>
                                          <p:spTgt spid="7"/>
                                        </p:tgtEl>
                                        <p:attrNameLst>
                                          <p:attrName>style.visibility</p:attrName>
                                        </p:attrNameLst>
                                      </p:cBhvr>
                                      <p:to>
                                        <p:strVal val="hidden"/>
                                      </p:to>
                                    </p:set>
                                  </p:childTnLst>
                                </p:cTn>
                              </p:par>
                              <p:par>
                                <p:cTn id="47" presetID="10" presetClass="exit" presetSubtype="0" fill="hold" grpId="1" nodeType="withEffect">
                                  <p:stCondLst>
                                    <p:cond delay="0"/>
                                  </p:stCondLst>
                                  <p:childTnLst>
                                    <p:animEffect transition="out" filter="fade">
                                      <p:cBhvr>
                                        <p:cTn id="48" dur="1000"/>
                                        <p:tgtEl>
                                          <p:spTgt spid="8"/>
                                        </p:tgtEl>
                                      </p:cBhvr>
                                    </p:animEffect>
                                    <p:set>
                                      <p:cBhvr>
                                        <p:cTn id="49" dur="1" fill="hold">
                                          <p:stCondLst>
                                            <p:cond delay="999"/>
                                          </p:stCondLst>
                                        </p:cTn>
                                        <p:tgtEl>
                                          <p:spTgt spid="8"/>
                                        </p:tgtEl>
                                        <p:attrNameLst>
                                          <p:attrName>style.visibility</p:attrName>
                                        </p:attrNameLst>
                                      </p:cBhvr>
                                      <p:to>
                                        <p:strVal val="hidden"/>
                                      </p:to>
                                    </p:set>
                                  </p:childTnLst>
                                </p:cTn>
                              </p:par>
                              <p:par>
                                <p:cTn id="50" presetID="10" presetClass="entr" presetSubtype="0" fill="hold" grpId="0" nodeType="withEffect">
                                  <p:stCondLst>
                                    <p:cond delay="0"/>
                                  </p:stCondLst>
                                  <p:childTnLst>
                                    <p:set>
                                      <p:cBhvr>
                                        <p:cTn id="51" dur="1" fill="hold">
                                          <p:stCondLst>
                                            <p:cond delay="0"/>
                                          </p:stCondLst>
                                        </p:cTn>
                                        <p:tgtEl>
                                          <p:spTgt spid="11"/>
                                        </p:tgtEl>
                                        <p:attrNameLst>
                                          <p:attrName>style.visibility</p:attrName>
                                        </p:attrNameLst>
                                      </p:cBhvr>
                                      <p:to>
                                        <p:strVal val="visible"/>
                                      </p:to>
                                    </p:set>
                                    <p:animEffect transition="in" filter="fade">
                                      <p:cBhvr>
                                        <p:cTn id="52" dur="500"/>
                                        <p:tgtEl>
                                          <p:spTgt spid="11"/>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500"/>
                                        <p:tgtEl>
                                          <p:spTgt spid="12"/>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fade">
                                      <p:cBhvr>
                                        <p:cTn id="58"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2" grpId="0" animBg="1"/>
      <p:bldP spid="3" grpId="0" animBg="1"/>
      <p:bldP spid="4" grpId="0" animBg="1"/>
      <p:bldP spid="5" grpId="0" animBg="1"/>
      <p:bldP spid="6" grpId="0" animBg="1"/>
      <p:bldP spid="6" grpId="1" animBg="1"/>
      <p:bldP spid="7" grpId="0" animBg="1"/>
      <p:bldP spid="7" grpId="1" animBg="1"/>
      <p:bldP spid="8" grpId="0" animBg="1"/>
      <p:bldP spid="8" grpId="1" animBg="1"/>
      <p:bldP spid="9" grpId="0" animBg="1"/>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Store </a:t>
            </a:r>
            <a:r>
              <a:rPr lang="es-CL" b="1" err="1"/>
              <a:t>Operations</a:t>
            </a:r>
            <a:r>
              <a:rPr lang="es-CL" b="1"/>
              <a:t> – </a:t>
            </a:r>
            <a:r>
              <a:rPr lang="es-CL" b="1" err="1"/>
              <a:t>Ecosystem</a:t>
            </a:r>
            <a:r>
              <a:rPr lang="es-CL" b="1"/>
              <a:t> / Business </a:t>
            </a:r>
            <a:r>
              <a:rPr lang="es-CL" b="1" err="1"/>
              <a:t>Overview</a:t>
            </a:r>
            <a:endParaRPr lang="es-CL"/>
          </a:p>
        </p:txBody>
      </p:sp>
      <p:sp>
        <p:nvSpPr>
          <p:cNvPr id="345" name="Pentágono 344">
            <a:extLst>
              <a:ext uri="{FF2B5EF4-FFF2-40B4-BE49-F238E27FC236}">
                <a16:creationId xmlns:a16="http://schemas.microsoft.com/office/drawing/2014/main" id="{9A0C503A-FD76-B59E-9B7B-743B504E45EF}"/>
              </a:ext>
            </a:extLst>
          </p:cNvPr>
          <p:cNvSpPr/>
          <p:nvPr/>
        </p:nvSpPr>
        <p:spPr>
          <a:xfrm>
            <a:off x="57549" y="1728783"/>
            <a:ext cx="1260000" cy="520449"/>
          </a:xfrm>
          <a:prstGeom prst="homePlate">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EXPLORATION</a:t>
            </a:r>
          </a:p>
        </p:txBody>
      </p:sp>
      <p:sp>
        <p:nvSpPr>
          <p:cNvPr id="346" name="Cheurón 345">
            <a:extLst>
              <a:ext uri="{FF2B5EF4-FFF2-40B4-BE49-F238E27FC236}">
                <a16:creationId xmlns:a16="http://schemas.microsoft.com/office/drawing/2014/main" id="{E349B1F7-7719-1423-2540-4C628A252C26}"/>
              </a:ext>
            </a:extLst>
          </p:cNvPr>
          <p:cNvSpPr/>
          <p:nvPr/>
        </p:nvSpPr>
        <p:spPr>
          <a:xfrm>
            <a:off x="1140587"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PURCHASE</a:t>
            </a:r>
          </a:p>
        </p:txBody>
      </p:sp>
      <p:sp>
        <p:nvSpPr>
          <p:cNvPr id="347" name="Cheurón 346">
            <a:extLst>
              <a:ext uri="{FF2B5EF4-FFF2-40B4-BE49-F238E27FC236}">
                <a16:creationId xmlns:a16="http://schemas.microsoft.com/office/drawing/2014/main" id="{EA957A89-8EF4-8848-307F-990CF2ACF44D}"/>
              </a:ext>
            </a:extLst>
          </p:cNvPr>
          <p:cNvSpPr/>
          <p:nvPr/>
        </p:nvSpPr>
        <p:spPr>
          <a:xfrm>
            <a:off x="2223625"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PAYMENT</a:t>
            </a:r>
          </a:p>
        </p:txBody>
      </p:sp>
      <p:sp>
        <p:nvSpPr>
          <p:cNvPr id="348" name="Cheurón 347">
            <a:extLst>
              <a:ext uri="{FF2B5EF4-FFF2-40B4-BE49-F238E27FC236}">
                <a16:creationId xmlns:a16="http://schemas.microsoft.com/office/drawing/2014/main" id="{311CCFB8-E3B2-521B-5337-5E2470EF0F54}"/>
              </a:ext>
            </a:extLst>
          </p:cNvPr>
          <p:cNvSpPr/>
          <p:nvPr/>
        </p:nvSpPr>
        <p:spPr>
          <a:xfrm>
            <a:off x="3306663"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49" name="Cheurón 348">
            <a:extLst>
              <a:ext uri="{FF2B5EF4-FFF2-40B4-BE49-F238E27FC236}">
                <a16:creationId xmlns:a16="http://schemas.microsoft.com/office/drawing/2014/main" id="{2DEF6208-4016-D459-DDB3-C45BDD7A53EF}"/>
              </a:ext>
            </a:extLst>
          </p:cNvPr>
          <p:cNvSpPr/>
          <p:nvPr/>
        </p:nvSpPr>
        <p:spPr>
          <a:xfrm>
            <a:off x="4389701"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RECEPTION</a:t>
            </a:r>
          </a:p>
        </p:txBody>
      </p:sp>
      <p:sp>
        <p:nvSpPr>
          <p:cNvPr id="350" name="Cheurón 349">
            <a:extLst>
              <a:ext uri="{FF2B5EF4-FFF2-40B4-BE49-F238E27FC236}">
                <a16:creationId xmlns:a16="http://schemas.microsoft.com/office/drawing/2014/main" id="{B1D21CDE-DADC-421C-F049-3CA4C420C863}"/>
              </a:ext>
            </a:extLst>
          </p:cNvPr>
          <p:cNvSpPr/>
          <p:nvPr/>
        </p:nvSpPr>
        <p:spPr>
          <a:xfrm>
            <a:off x="5472739"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51" name="Cheurón 350">
            <a:extLst>
              <a:ext uri="{FF2B5EF4-FFF2-40B4-BE49-F238E27FC236}">
                <a16:creationId xmlns:a16="http://schemas.microsoft.com/office/drawing/2014/main" id="{F31F5204-CCA5-6DDB-5D3B-594706C84E49}"/>
              </a:ext>
            </a:extLst>
          </p:cNvPr>
          <p:cNvSpPr/>
          <p:nvPr/>
        </p:nvSpPr>
        <p:spPr>
          <a:xfrm>
            <a:off x="6555777"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STORAGE</a:t>
            </a:r>
          </a:p>
        </p:txBody>
      </p:sp>
      <p:sp>
        <p:nvSpPr>
          <p:cNvPr id="352" name="Cheurón 351">
            <a:extLst>
              <a:ext uri="{FF2B5EF4-FFF2-40B4-BE49-F238E27FC236}">
                <a16:creationId xmlns:a16="http://schemas.microsoft.com/office/drawing/2014/main" id="{5C3F0A31-DEDD-4D2F-C168-14390B86919C}"/>
              </a:ext>
            </a:extLst>
          </p:cNvPr>
          <p:cNvSpPr/>
          <p:nvPr/>
        </p:nvSpPr>
        <p:spPr>
          <a:xfrm>
            <a:off x="7638815"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PICKING &amp; DISPATCH</a:t>
            </a:r>
          </a:p>
        </p:txBody>
      </p:sp>
      <p:sp>
        <p:nvSpPr>
          <p:cNvPr id="353" name="Cheurón 352">
            <a:extLst>
              <a:ext uri="{FF2B5EF4-FFF2-40B4-BE49-F238E27FC236}">
                <a16:creationId xmlns:a16="http://schemas.microsoft.com/office/drawing/2014/main" id="{C1008290-FE7F-4FD3-00AC-DF5C8FCB36DD}"/>
              </a:ext>
            </a:extLst>
          </p:cNvPr>
          <p:cNvSpPr/>
          <p:nvPr/>
        </p:nvSpPr>
        <p:spPr>
          <a:xfrm>
            <a:off x="8721853"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54" name="Cheurón 353">
            <a:extLst>
              <a:ext uri="{FF2B5EF4-FFF2-40B4-BE49-F238E27FC236}">
                <a16:creationId xmlns:a16="http://schemas.microsoft.com/office/drawing/2014/main" id="{4D2D2EC0-C44D-0F17-A9C9-88F8D4B44D79}"/>
              </a:ext>
            </a:extLst>
          </p:cNvPr>
          <p:cNvSpPr/>
          <p:nvPr/>
        </p:nvSpPr>
        <p:spPr>
          <a:xfrm>
            <a:off x="9804891"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COSTUMER ASSISTANCE</a:t>
            </a:r>
          </a:p>
        </p:txBody>
      </p:sp>
      <p:sp>
        <p:nvSpPr>
          <p:cNvPr id="355" name="Cheurón 354">
            <a:extLst>
              <a:ext uri="{FF2B5EF4-FFF2-40B4-BE49-F238E27FC236}">
                <a16:creationId xmlns:a16="http://schemas.microsoft.com/office/drawing/2014/main" id="{539F8188-DECE-9B40-25F5-214523F41B1B}"/>
              </a:ext>
            </a:extLst>
          </p:cNvPr>
          <p:cNvSpPr/>
          <p:nvPr/>
        </p:nvSpPr>
        <p:spPr>
          <a:xfrm>
            <a:off x="10887926"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TIME MGMT &amp; EMPLOYEE INCENTIVES</a:t>
            </a:r>
          </a:p>
        </p:txBody>
      </p:sp>
      <p:sp>
        <p:nvSpPr>
          <p:cNvPr id="357" name="CuadroTexto 356">
            <a:extLst>
              <a:ext uri="{FF2B5EF4-FFF2-40B4-BE49-F238E27FC236}">
                <a16:creationId xmlns:a16="http://schemas.microsoft.com/office/drawing/2014/main" id="{13431CE3-E028-0EE5-B56B-4C10F916DC78}"/>
              </a:ext>
            </a:extLst>
          </p:cNvPr>
          <p:cNvSpPr txBox="1"/>
          <p:nvPr/>
        </p:nvSpPr>
        <p:spPr>
          <a:xfrm>
            <a:off x="8972609" y="1873591"/>
            <a:ext cx="832279" cy="2308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srgbClr val="FFFFFF"/>
                </a:solidFill>
                <a:effectLst/>
                <a:uLnTx/>
                <a:uFillTx/>
                <a:latin typeface="Calibri" panose="020F0502020204030204"/>
                <a:ea typeface="+mn-ea"/>
                <a:cs typeface="+mn-cs"/>
              </a:rPr>
              <a:t>LIQUIDATION</a:t>
            </a:r>
          </a:p>
        </p:txBody>
      </p:sp>
      <p:sp>
        <p:nvSpPr>
          <p:cNvPr id="358" name="CuadroTexto 357">
            <a:extLst>
              <a:ext uri="{FF2B5EF4-FFF2-40B4-BE49-F238E27FC236}">
                <a16:creationId xmlns:a16="http://schemas.microsoft.com/office/drawing/2014/main" id="{602D0F2C-7C7F-9C5F-86D2-285B65E3741E}"/>
              </a:ext>
            </a:extLst>
          </p:cNvPr>
          <p:cNvSpPr txBox="1"/>
          <p:nvPr/>
        </p:nvSpPr>
        <p:spPr>
          <a:xfrm>
            <a:off x="5694501" y="1873308"/>
            <a:ext cx="994183" cy="2308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srgbClr val="FFFFFF"/>
                </a:solidFill>
                <a:effectLst/>
                <a:uLnTx/>
                <a:uFillTx/>
                <a:latin typeface="Calibri" panose="020F0502020204030204"/>
                <a:ea typeface="+mn-ea"/>
                <a:cs typeface="+mn-cs"/>
              </a:rPr>
              <a:t>REPLENISHMENT</a:t>
            </a:r>
          </a:p>
        </p:txBody>
      </p:sp>
      <p:sp>
        <p:nvSpPr>
          <p:cNvPr id="359" name="CuadroTexto 358">
            <a:extLst>
              <a:ext uri="{FF2B5EF4-FFF2-40B4-BE49-F238E27FC236}">
                <a16:creationId xmlns:a16="http://schemas.microsoft.com/office/drawing/2014/main" id="{4C6C5045-3702-6B65-F68E-83A38D26F743}"/>
              </a:ext>
            </a:extLst>
          </p:cNvPr>
          <p:cNvSpPr txBox="1"/>
          <p:nvPr/>
        </p:nvSpPr>
        <p:spPr>
          <a:xfrm>
            <a:off x="3550880" y="1873591"/>
            <a:ext cx="797013" cy="230832"/>
          </a:xfrm>
          <a:prstGeom prst="rect">
            <a:avLst/>
          </a:prstGeom>
          <a:solidFill>
            <a:srgbClr val="E25D6B"/>
          </a:solidFill>
          <a:ln w="12700" cap="flat" cmpd="sng" algn="ctr">
            <a:noFill/>
            <a:prstDash val="solid"/>
            <a:miter lim="800000"/>
          </a:ln>
          <a:effectLst/>
        </p:spPr>
        <p:txBody>
          <a:bodyPr rtlCol="0" anchor="ctr"/>
          <a:lstStyle>
            <a:defPPr>
              <a:defRPr lang="es-CL"/>
            </a:defPPr>
            <a:lvl1pPr algn="ctr">
              <a:defRPr sz="900" b="1" kern="0">
                <a:solidFill>
                  <a:prstClr val="white"/>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CL"/>
              <a:t>AFTER SALES</a:t>
            </a:r>
          </a:p>
        </p:txBody>
      </p:sp>
      <p:sp>
        <p:nvSpPr>
          <p:cNvPr id="360" name="Rectángulo redondeado 359">
            <a:extLst>
              <a:ext uri="{FF2B5EF4-FFF2-40B4-BE49-F238E27FC236}">
                <a16:creationId xmlns:a16="http://schemas.microsoft.com/office/drawing/2014/main" id="{2248AE5C-2850-773F-2308-4E2CA4F2E2F9}"/>
              </a:ext>
            </a:extLst>
          </p:cNvPr>
          <p:cNvSpPr/>
          <p:nvPr/>
        </p:nvSpPr>
        <p:spPr>
          <a:xfrm>
            <a:off x="72846" y="1471449"/>
            <a:ext cx="11802222" cy="174536"/>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srgbClr val="FFFFFF"/>
                </a:solidFill>
                <a:effectLst/>
                <a:uLnTx/>
                <a:uFillTx/>
                <a:latin typeface="Calibri" panose="020F0502020204030204"/>
                <a:ea typeface="+mn-ea"/>
                <a:cs typeface="+mn-cs"/>
              </a:rPr>
              <a:t>STORE OPERATIONS</a:t>
            </a:r>
          </a:p>
        </p:txBody>
      </p:sp>
      <p:sp>
        <p:nvSpPr>
          <p:cNvPr id="3" name="Rectángulo 2">
            <a:extLst>
              <a:ext uri="{FF2B5EF4-FFF2-40B4-BE49-F238E27FC236}">
                <a16:creationId xmlns:a16="http://schemas.microsoft.com/office/drawing/2014/main" id="{5BAEE43D-3F34-066E-FA35-223B3B5D3ED4}"/>
              </a:ext>
            </a:extLst>
          </p:cNvPr>
          <p:cNvSpPr/>
          <p:nvPr/>
        </p:nvSpPr>
        <p:spPr>
          <a:xfrm>
            <a:off x="9297268" y="1058261"/>
            <a:ext cx="1269133" cy="163388"/>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STORE OPERATIONS</a:t>
            </a:r>
          </a:p>
        </p:txBody>
      </p:sp>
      <p:sp>
        <p:nvSpPr>
          <p:cNvPr id="4" name="Rectángulo 3">
            <a:extLst>
              <a:ext uri="{FF2B5EF4-FFF2-40B4-BE49-F238E27FC236}">
                <a16:creationId xmlns:a16="http://schemas.microsoft.com/office/drawing/2014/main" id="{1CE76D24-B808-121D-9A02-50B6A9223026}"/>
              </a:ext>
            </a:extLst>
          </p:cNvPr>
          <p:cNvSpPr/>
          <p:nvPr/>
        </p:nvSpPr>
        <p:spPr>
          <a:xfrm>
            <a:off x="10605935" y="1058261"/>
            <a:ext cx="1269133" cy="163388"/>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2" name="CuadroTexto 1">
            <a:extLst>
              <a:ext uri="{FF2B5EF4-FFF2-40B4-BE49-F238E27FC236}">
                <a16:creationId xmlns:a16="http://schemas.microsoft.com/office/drawing/2014/main" id="{B212A4C6-DBC8-DD25-EEDF-878F158D30F7}"/>
              </a:ext>
            </a:extLst>
          </p:cNvPr>
          <p:cNvSpPr txBox="1"/>
          <p:nvPr/>
        </p:nvSpPr>
        <p:spPr>
          <a:xfrm>
            <a:off x="428598" y="1473099"/>
            <a:ext cx="6836496" cy="30815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a:t>
            </a:r>
            <a:r>
              <a:rPr lang="es-CL" sz="1000" err="1"/>
              <a:t>subplataforma</a:t>
            </a:r>
            <a:r>
              <a:rPr lang="es-CL" sz="1000"/>
              <a:t> Store </a:t>
            </a:r>
            <a:r>
              <a:rPr lang="es-CL" sz="1000" err="1"/>
              <a:t>operations</a:t>
            </a:r>
            <a:r>
              <a:rPr lang="es-CL" sz="1000"/>
              <a:t> gestiona todo lo relacionado a la operación y experiencia en la tienda física como canal.</a:t>
            </a:r>
          </a:p>
        </p:txBody>
      </p:sp>
      <p:sp>
        <p:nvSpPr>
          <p:cNvPr id="5" name="Rectángulo redondeado 4">
            <a:extLst>
              <a:ext uri="{FF2B5EF4-FFF2-40B4-BE49-F238E27FC236}">
                <a16:creationId xmlns:a16="http://schemas.microsoft.com/office/drawing/2014/main" id="{554A2570-CE83-883A-68CC-217E1DA1A05E}"/>
              </a:ext>
            </a:extLst>
          </p:cNvPr>
          <p:cNvSpPr/>
          <p:nvPr/>
        </p:nvSpPr>
        <p:spPr>
          <a:xfrm>
            <a:off x="9293052" y="762862"/>
            <a:ext cx="2582016" cy="246161"/>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CuadroTexto 5">
            <a:extLst>
              <a:ext uri="{FF2B5EF4-FFF2-40B4-BE49-F238E27FC236}">
                <a16:creationId xmlns:a16="http://schemas.microsoft.com/office/drawing/2014/main" id="{471157C7-4EBE-5DA2-48FC-7AEB025B9A05}"/>
              </a:ext>
            </a:extLst>
          </p:cNvPr>
          <p:cNvSpPr txBox="1"/>
          <p:nvPr/>
        </p:nvSpPr>
        <p:spPr>
          <a:xfrm>
            <a:off x="72846" y="2946299"/>
            <a:ext cx="4241817" cy="107960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Exploración, Compra, Pago y Postventa son etapas corresponden al </a:t>
            </a:r>
            <a:r>
              <a:rPr lang="es-CL" sz="1000" err="1"/>
              <a:t>journey</a:t>
            </a:r>
            <a:r>
              <a:rPr lang="es-CL" sz="1000"/>
              <a:t> del cliente dentro de la tienda.</a:t>
            </a:r>
          </a:p>
        </p:txBody>
      </p:sp>
      <p:sp>
        <p:nvSpPr>
          <p:cNvPr id="7" name="CuadroTexto 6">
            <a:extLst>
              <a:ext uri="{FF2B5EF4-FFF2-40B4-BE49-F238E27FC236}">
                <a16:creationId xmlns:a16="http://schemas.microsoft.com/office/drawing/2014/main" id="{D9B5F8FD-C5A4-73BA-9880-D5E2D9F0F656}"/>
              </a:ext>
            </a:extLst>
          </p:cNvPr>
          <p:cNvSpPr txBox="1"/>
          <p:nvPr/>
        </p:nvSpPr>
        <p:spPr>
          <a:xfrm>
            <a:off x="4389692" y="2946299"/>
            <a:ext cx="5364000" cy="107960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Las etapas de Recepción, Reaprovisionamiento, Almacenaje, </a:t>
            </a:r>
            <a:r>
              <a:rPr lang="es-CL" sz="1000" err="1"/>
              <a:t>Picking</a:t>
            </a:r>
            <a:r>
              <a:rPr lang="es-CL" sz="1000"/>
              <a:t> / Despacho y Liquidación están asociadas al flujo de la mercadería dentro de la tienda.</a:t>
            </a:r>
          </a:p>
        </p:txBody>
      </p:sp>
      <p:sp>
        <p:nvSpPr>
          <p:cNvPr id="8" name="CuadroTexto 7">
            <a:extLst>
              <a:ext uri="{FF2B5EF4-FFF2-40B4-BE49-F238E27FC236}">
                <a16:creationId xmlns:a16="http://schemas.microsoft.com/office/drawing/2014/main" id="{8847F425-2605-72A1-2492-94E7BE6986FE}"/>
              </a:ext>
            </a:extLst>
          </p:cNvPr>
          <p:cNvSpPr txBox="1"/>
          <p:nvPr/>
        </p:nvSpPr>
        <p:spPr>
          <a:xfrm>
            <a:off x="9828721" y="2946298"/>
            <a:ext cx="2046347" cy="107960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Asimismo, se tiene todo lo relacionado a asistencia al cliente y la gestión de tiempo, tareas e incentivos a los colaboradores dentro de la tienda. </a:t>
            </a:r>
          </a:p>
        </p:txBody>
      </p:sp>
    </p:spTree>
    <p:extLst>
      <p:ext uri="{BB962C8B-B14F-4D97-AF65-F5344CB8AC3E}">
        <p14:creationId xmlns:p14="http://schemas.microsoft.com/office/powerpoint/2010/main" val="1276778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60"/>
                                        </p:tgtEl>
                                        <p:attrNameLst>
                                          <p:attrName>style.visibility</p:attrName>
                                        </p:attrNameLst>
                                      </p:cBhvr>
                                      <p:to>
                                        <p:strVal val="visible"/>
                                      </p:to>
                                    </p:set>
                                    <p:animEffect transition="in" filter="fade">
                                      <p:cBhvr>
                                        <p:cTn id="17" dur="500"/>
                                        <p:tgtEl>
                                          <p:spTgt spid="36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45"/>
                                        </p:tgtEl>
                                        <p:attrNameLst>
                                          <p:attrName>style.visibility</p:attrName>
                                        </p:attrNameLst>
                                      </p:cBhvr>
                                      <p:to>
                                        <p:strVal val="visible"/>
                                      </p:to>
                                    </p:set>
                                    <p:animEffect transition="in" filter="wipe(left)">
                                      <p:cBhvr>
                                        <p:cTn id="22" dur="500"/>
                                        <p:tgtEl>
                                          <p:spTgt spid="345"/>
                                        </p:tgtEl>
                                      </p:cBhvr>
                                    </p:animEffect>
                                  </p:childTnLst>
                                </p:cTn>
                              </p:par>
                            </p:childTnLst>
                          </p:cTn>
                        </p:par>
                        <p:par>
                          <p:cTn id="23" fill="hold">
                            <p:stCondLst>
                              <p:cond delay="500"/>
                            </p:stCondLst>
                            <p:childTnLst>
                              <p:par>
                                <p:cTn id="24" presetID="22" presetClass="entr" presetSubtype="8" fill="hold" grpId="0" nodeType="afterEffect">
                                  <p:stCondLst>
                                    <p:cond delay="0"/>
                                  </p:stCondLst>
                                  <p:childTnLst>
                                    <p:set>
                                      <p:cBhvr>
                                        <p:cTn id="25" dur="1" fill="hold">
                                          <p:stCondLst>
                                            <p:cond delay="0"/>
                                          </p:stCondLst>
                                        </p:cTn>
                                        <p:tgtEl>
                                          <p:spTgt spid="346"/>
                                        </p:tgtEl>
                                        <p:attrNameLst>
                                          <p:attrName>style.visibility</p:attrName>
                                        </p:attrNameLst>
                                      </p:cBhvr>
                                      <p:to>
                                        <p:strVal val="visible"/>
                                      </p:to>
                                    </p:set>
                                    <p:animEffect transition="in" filter="wipe(left)">
                                      <p:cBhvr>
                                        <p:cTn id="26" dur="500"/>
                                        <p:tgtEl>
                                          <p:spTgt spid="346"/>
                                        </p:tgtEl>
                                      </p:cBhvr>
                                    </p:animEffect>
                                  </p:childTnLst>
                                </p:cTn>
                              </p:par>
                            </p:childTnLst>
                          </p:cTn>
                        </p:par>
                        <p:par>
                          <p:cTn id="27" fill="hold">
                            <p:stCondLst>
                              <p:cond delay="1000"/>
                            </p:stCondLst>
                            <p:childTnLst>
                              <p:par>
                                <p:cTn id="28" presetID="22" presetClass="entr" presetSubtype="8" fill="hold" grpId="0" nodeType="afterEffect">
                                  <p:stCondLst>
                                    <p:cond delay="0"/>
                                  </p:stCondLst>
                                  <p:childTnLst>
                                    <p:set>
                                      <p:cBhvr>
                                        <p:cTn id="29" dur="1" fill="hold">
                                          <p:stCondLst>
                                            <p:cond delay="0"/>
                                          </p:stCondLst>
                                        </p:cTn>
                                        <p:tgtEl>
                                          <p:spTgt spid="347"/>
                                        </p:tgtEl>
                                        <p:attrNameLst>
                                          <p:attrName>style.visibility</p:attrName>
                                        </p:attrNameLst>
                                      </p:cBhvr>
                                      <p:to>
                                        <p:strVal val="visible"/>
                                      </p:to>
                                    </p:set>
                                    <p:animEffect transition="in" filter="wipe(left)">
                                      <p:cBhvr>
                                        <p:cTn id="30" dur="500"/>
                                        <p:tgtEl>
                                          <p:spTgt spid="347"/>
                                        </p:tgtEl>
                                      </p:cBhvr>
                                    </p:animEffect>
                                  </p:childTnLst>
                                </p:cTn>
                              </p:par>
                            </p:childTnLst>
                          </p:cTn>
                        </p:par>
                        <p:par>
                          <p:cTn id="31" fill="hold">
                            <p:stCondLst>
                              <p:cond delay="1500"/>
                            </p:stCondLst>
                            <p:childTnLst>
                              <p:par>
                                <p:cTn id="32" presetID="22" presetClass="entr" presetSubtype="8" fill="hold" grpId="0" nodeType="afterEffect">
                                  <p:stCondLst>
                                    <p:cond delay="0"/>
                                  </p:stCondLst>
                                  <p:childTnLst>
                                    <p:set>
                                      <p:cBhvr>
                                        <p:cTn id="33" dur="1" fill="hold">
                                          <p:stCondLst>
                                            <p:cond delay="0"/>
                                          </p:stCondLst>
                                        </p:cTn>
                                        <p:tgtEl>
                                          <p:spTgt spid="348"/>
                                        </p:tgtEl>
                                        <p:attrNameLst>
                                          <p:attrName>style.visibility</p:attrName>
                                        </p:attrNameLst>
                                      </p:cBhvr>
                                      <p:to>
                                        <p:strVal val="visible"/>
                                      </p:to>
                                    </p:set>
                                    <p:animEffect transition="in" filter="wipe(left)">
                                      <p:cBhvr>
                                        <p:cTn id="34" dur="500"/>
                                        <p:tgtEl>
                                          <p:spTgt spid="348"/>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359"/>
                                        </p:tgtEl>
                                        <p:attrNameLst>
                                          <p:attrName>style.visibility</p:attrName>
                                        </p:attrNameLst>
                                      </p:cBhvr>
                                      <p:to>
                                        <p:strVal val="visible"/>
                                      </p:to>
                                    </p:set>
                                    <p:animEffect transition="in" filter="wipe(left)">
                                      <p:cBhvr>
                                        <p:cTn id="37" dur="500"/>
                                        <p:tgtEl>
                                          <p:spTgt spid="359"/>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fade">
                                      <p:cBhvr>
                                        <p:cTn id="41" dur="500"/>
                                        <p:tgtEl>
                                          <p:spTgt spid="6"/>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349"/>
                                        </p:tgtEl>
                                        <p:attrNameLst>
                                          <p:attrName>style.visibility</p:attrName>
                                        </p:attrNameLst>
                                      </p:cBhvr>
                                      <p:to>
                                        <p:strVal val="visible"/>
                                      </p:to>
                                    </p:set>
                                    <p:animEffect transition="in" filter="wipe(left)">
                                      <p:cBhvr>
                                        <p:cTn id="46" dur="500"/>
                                        <p:tgtEl>
                                          <p:spTgt spid="349"/>
                                        </p:tgtEl>
                                      </p:cBhvr>
                                    </p:animEffect>
                                  </p:childTnLst>
                                </p:cTn>
                              </p:par>
                            </p:childTnLst>
                          </p:cTn>
                        </p:par>
                        <p:par>
                          <p:cTn id="47" fill="hold">
                            <p:stCondLst>
                              <p:cond delay="500"/>
                            </p:stCondLst>
                            <p:childTnLst>
                              <p:par>
                                <p:cTn id="48" presetID="22" presetClass="entr" presetSubtype="8" fill="hold" grpId="0" nodeType="afterEffect">
                                  <p:stCondLst>
                                    <p:cond delay="0"/>
                                  </p:stCondLst>
                                  <p:childTnLst>
                                    <p:set>
                                      <p:cBhvr>
                                        <p:cTn id="49" dur="1" fill="hold">
                                          <p:stCondLst>
                                            <p:cond delay="0"/>
                                          </p:stCondLst>
                                        </p:cTn>
                                        <p:tgtEl>
                                          <p:spTgt spid="350"/>
                                        </p:tgtEl>
                                        <p:attrNameLst>
                                          <p:attrName>style.visibility</p:attrName>
                                        </p:attrNameLst>
                                      </p:cBhvr>
                                      <p:to>
                                        <p:strVal val="visible"/>
                                      </p:to>
                                    </p:set>
                                    <p:animEffect transition="in" filter="wipe(left)">
                                      <p:cBhvr>
                                        <p:cTn id="50" dur="500"/>
                                        <p:tgtEl>
                                          <p:spTgt spid="350"/>
                                        </p:tgtEl>
                                      </p:cBhvr>
                                    </p:animEffect>
                                  </p:childTnLst>
                                </p:cTn>
                              </p:par>
                            </p:childTnLst>
                          </p:cTn>
                        </p:par>
                        <p:par>
                          <p:cTn id="51" fill="hold">
                            <p:stCondLst>
                              <p:cond delay="1000"/>
                            </p:stCondLst>
                            <p:childTnLst>
                              <p:par>
                                <p:cTn id="52" presetID="22" presetClass="entr" presetSubtype="8" fill="hold" grpId="0" nodeType="afterEffect">
                                  <p:stCondLst>
                                    <p:cond delay="0"/>
                                  </p:stCondLst>
                                  <p:childTnLst>
                                    <p:set>
                                      <p:cBhvr>
                                        <p:cTn id="53" dur="1" fill="hold">
                                          <p:stCondLst>
                                            <p:cond delay="0"/>
                                          </p:stCondLst>
                                        </p:cTn>
                                        <p:tgtEl>
                                          <p:spTgt spid="358"/>
                                        </p:tgtEl>
                                        <p:attrNameLst>
                                          <p:attrName>style.visibility</p:attrName>
                                        </p:attrNameLst>
                                      </p:cBhvr>
                                      <p:to>
                                        <p:strVal val="visible"/>
                                      </p:to>
                                    </p:set>
                                    <p:animEffect transition="in" filter="wipe(left)">
                                      <p:cBhvr>
                                        <p:cTn id="54" dur="500"/>
                                        <p:tgtEl>
                                          <p:spTgt spid="358"/>
                                        </p:tgtEl>
                                      </p:cBhvr>
                                    </p:animEffect>
                                  </p:childTnLst>
                                </p:cTn>
                              </p:par>
                            </p:childTnLst>
                          </p:cTn>
                        </p:par>
                        <p:par>
                          <p:cTn id="55" fill="hold">
                            <p:stCondLst>
                              <p:cond delay="1500"/>
                            </p:stCondLst>
                            <p:childTnLst>
                              <p:par>
                                <p:cTn id="56" presetID="22" presetClass="entr" presetSubtype="8" fill="hold" grpId="0" nodeType="afterEffect">
                                  <p:stCondLst>
                                    <p:cond delay="0"/>
                                  </p:stCondLst>
                                  <p:childTnLst>
                                    <p:set>
                                      <p:cBhvr>
                                        <p:cTn id="57" dur="1" fill="hold">
                                          <p:stCondLst>
                                            <p:cond delay="0"/>
                                          </p:stCondLst>
                                        </p:cTn>
                                        <p:tgtEl>
                                          <p:spTgt spid="351"/>
                                        </p:tgtEl>
                                        <p:attrNameLst>
                                          <p:attrName>style.visibility</p:attrName>
                                        </p:attrNameLst>
                                      </p:cBhvr>
                                      <p:to>
                                        <p:strVal val="visible"/>
                                      </p:to>
                                    </p:set>
                                    <p:animEffect transition="in" filter="wipe(left)">
                                      <p:cBhvr>
                                        <p:cTn id="58" dur="500"/>
                                        <p:tgtEl>
                                          <p:spTgt spid="351"/>
                                        </p:tgtEl>
                                      </p:cBhvr>
                                    </p:animEffect>
                                  </p:childTnLst>
                                </p:cTn>
                              </p:par>
                            </p:childTnLst>
                          </p:cTn>
                        </p:par>
                        <p:par>
                          <p:cTn id="59" fill="hold">
                            <p:stCondLst>
                              <p:cond delay="2000"/>
                            </p:stCondLst>
                            <p:childTnLst>
                              <p:par>
                                <p:cTn id="60" presetID="22" presetClass="entr" presetSubtype="8" fill="hold" grpId="0" nodeType="afterEffect">
                                  <p:stCondLst>
                                    <p:cond delay="0"/>
                                  </p:stCondLst>
                                  <p:childTnLst>
                                    <p:set>
                                      <p:cBhvr>
                                        <p:cTn id="61" dur="1" fill="hold">
                                          <p:stCondLst>
                                            <p:cond delay="0"/>
                                          </p:stCondLst>
                                        </p:cTn>
                                        <p:tgtEl>
                                          <p:spTgt spid="352"/>
                                        </p:tgtEl>
                                        <p:attrNameLst>
                                          <p:attrName>style.visibility</p:attrName>
                                        </p:attrNameLst>
                                      </p:cBhvr>
                                      <p:to>
                                        <p:strVal val="visible"/>
                                      </p:to>
                                    </p:set>
                                    <p:animEffect transition="in" filter="wipe(left)">
                                      <p:cBhvr>
                                        <p:cTn id="62" dur="500"/>
                                        <p:tgtEl>
                                          <p:spTgt spid="352"/>
                                        </p:tgtEl>
                                      </p:cBhvr>
                                    </p:animEffect>
                                  </p:childTnLst>
                                </p:cTn>
                              </p:par>
                            </p:childTnLst>
                          </p:cTn>
                        </p:par>
                        <p:par>
                          <p:cTn id="63" fill="hold">
                            <p:stCondLst>
                              <p:cond delay="2500"/>
                            </p:stCondLst>
                            <p:childTnLst>
                              <p:par>
                                <p:cTn id="64" presetID="22" presetClass="entr" presetSubtype="8" fill="hold" grpId="0" nodeType="afterEffect">
                                  <p:stCondLst>
                                    <p:cond delay="0"/>
                                  </p:stCondLst>
                                  <p:childTnLst>
                                    <p:set>
                                      <p:cBhvr>
                                        <p:cTn id="65" dur="1" fill="hold">
                                          <p:stCondLst>
                                            <p:cond delay="0"/>
                                          </p:stCondLst>
                                        </p:cTn>
                                        <p:tgtEl>
                                          <p:spTgt spid="353"/>
                                        </p:tgtEl>
                                        <p:attrNameLst>
                                          <p:attrName>style.visibility</p:attrName>
                                        </p:attrNameLst>
                                      </p:cBhvr>
                                      <p:to>
                                        <p:strVal val="visible"/>
                                      </p:to>
                                    </p:set>
                                    <p:animEffect transition="in" filter="wipe(left)">
                                      <p:cBhvr>
                                        <p:cTn id="66" dur="500"/>
                                        <p:tgtEl>
                                          <p:spTgt spid="353"/>
                                        </p:tgtEl>
                                      </p:cBhvr>
                                    </p:animEffect>
                                  </p:childTnLst>
                                </p:cTn>
                              </p:par>
                            </p:childTnLst>
                          </p:cTn>
                        </p:par>
                        <p:par>
                          <p:cTn id="67" fill="hold">
                            <p:stCondLst>
                              <p:cond delay="3000"/>
                            </p:stCondLst>
                            <p:childTnLst>
                              <p:par>
                                <p:cTn id="68" presetID="22" presetClass="entr" presetSubtype="8" fill="hold" grpId="0" nodeType="afterEffect">
                                  <p:stCondLst>
                                    <p:cond delay="0"/>
                                  </p:stCondLst>
                                  <p:childTnLst>
                                    <p:set>
                                      <p:cBhvr>
                                        <p:cTn id="69" dur="1" fill="hold">
                                          <p:stCondLst>
                                            <p:cond delay="0"/>
                                          </p:stCondLst>
                                        </p:cTn>
                                        <p:tgtEl>
                                          <p:spTgt spid="357"/>
                                        </p:tgtEl>
                                        <p:attrNameLst>
                                          <p:attrName>style.visibility</p:attrName>
                                        </p:attrNameLst>
                                      </p:cBhvr>
                                      <p:to>
                                        <p:strVal val="visible"/>
                                      </p:to>
                                    </p:set>
                                    <p:animEffect transition="in" filter="wipe(left)">
                                      <p:cBhvr>
                                        <p:cTn id="70" dur="500"/>
                                        <p:tgtEl>
                                          <p:spTgt spid="357"/>
                                        </p:tgtEl>
                                      </p:cBhvr>
                                    </p:animEffect>
                                  </p:childTnLst>
                                </p:cTn>
                              </p:par>
                            </p:childTnLst>
                          </p:cTn>
                        </p:par>
                        <p:par>
                          <p:cTn id="71" fill="hold">
                            <p:stCondLst>
                              <p:cond delay="3500"/>
                            </p:stCondLst>
                            <p:childTnLst>
                              <p:par>
                                <p:cTn id="72" presetID="10" presetClass="entr" presetSubtype="0" fill="hold" grpId="0" nodeType="afterEffect">
                                  <p:stCondLst>
                                    <p:cond delay="0"/>
                                  </p:stCondLst>
                                  <p:childTnLst>
                                    <p:set>
                                      <p:cBhvr>
                                        <p:cTn id="73" dur="1" fill="hold">
                                          <p:stCondLst>
                                            <p:cond delay="0"/>
                                          </p:stCondLst>
                                        </p:cTn>
                                        <p:tgtEl>
                                          <p:spTgt spid="7"/>
                                        </p:tgtEl>
                                        <p:attrNameLst>
                                          <p:attrName>style.visibility</p:attrName>
                                        </p:attrNameLst>
                                      </p:cBhvr>
                                      <p:to>
                                        <p:strVal val="visible"/>
                                      </p:to>
                                    </p:set>
                                    <p:animEffect transition="in" filter="fade">
                                      <p:cBhvr>
                                        <p:cTn id="74" dur="500"/>
                                        <p:tgtEl>
                                          <p:spTgt spid="7"/>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8" fill="hold" grpId="0" nodeType="clickEffect">
                                  <p:stCondLst>
                                    <p:cond delay="0"/>
                                  </p:stCondLst>
                                  <p:childTnLst>
                                    <p:set>
                                      <p:cBhvr>
                                        <p:cTn id="78" dur="1" fill="hold">
                                          <p:stCondLst>
                                            <p:cond delay="0"/>
                                          </p:stCondLst>
                                        </p:cTn>
                                        <p:tgtEl>
                                          <p:spTgt spid="354"/>
                                        </p:tgtEl>
                                        <p:attrNameLst>
                                          <p:attrName>style.visibility</p:attrName>
                                        </p:attrNameLst>
                                      </p:cBhvr>
                                      <p:to>
                                        <p:strVal val="visible"/>
                                      </p:to>
                                    </p:set>
                                    <p:animEffect transition="in" filter="wipe(left)">
                                      <p:cBhvr>
                                        <p:cTn id="79" dur="500"/>
                                        <p:tgtEl>
                                          <p:spTgt spid="354"/>
                                        </p:tgtEl>
                                      </p:cBhvr>
                                    </p:animEffect>
                                  </p:childTnLst>
                                </p:cTn>
                              </p:par>
                            </p:childTnLst>
                          </p:cTn>
                        </p:par>
                        <p:par>
                          <p:cTn id="80" fill="hold">
                            <p:stCondLst>
                              <p:cond delay="500"/>
                            </p:stCondLst>
                            <p:childTnLst>
                              <p:par>
                                <p:cTn id="81" presetID="22" presetClass="entr" presetSubtype="8" fill="hold" grpId="0" nodeType="afterEffect">
                                  <p:stCondLst>
                                    <p:cond delay="0"/>
                                  </p:stCondLst>
                                  <p:childTnLst>
                                    <p:set>
                                      <p:cBhvr>
                                        <p:cTn id="82" dur="1" fill="hold">
                                          <p:stCondLst>
                                            <p:cond delay="0"/>
                                          </p:stCondLst>
                                        </p:cTn>
                                        <p:tgtEl>
                                          <p:spTgt spid="355"/>
                                        </p:tgtEl>
                                        <p:attrNameLst>
                                          <p:attrName>style.visibility</p:attrName>
                                        </p:attrNameLst>
                                      </p:cBhvr>
                                      <p:to>
                                        <p:strVal val="visible"/>
                                      </p:to>
                                    </p:set>
                                    <p:animEffect transition="in" filter="wipe(left)">
                                      <p:cBhvr>
                                        <p:cTn id="83" dur="500"/>
                                        <p:tgtEl>
                                          <p:spTgt spid="355"/>
                                        </p:tgtEl>
                                      </p:cBhvr>
                                    </p:animEffect>
                                  </p:childTnLst>
                                </p:cTn>
                              </p:par>
                            </p:childTnLst>
                          </p:cTn>
                        </p:par>
                        <p:par>
                          <p:cTn id="84" fill="hold">
                            <p:stCondLst>
                              <p:cond delay="1000"/>
                            </p:stCondLst>
                            <p:childTnLst>
                              <p:par>
                                <p:cTn id="85" presetID="10" presetClass="entr" presetSubtype="0" fill="hold" grpId="0" nodeType="afterEffect">
                                  <p:stCondLst>
                                    <p:cond delay="0"/>
                                  </p:stCondLst>
                                  <p:childTnLst>
                                    <p:set>
                                      <p:cBhvr>
                                        <p:cTn id="86" dur="1" fill="hold">
                                          <p:stCondLst>
                                            <p:cond delay="0"/>
                                          </p:stCondLst>
                                        </p:cTn>
                                        <p:tgtEl>
                                          <p:spTgt spid="8"/>
                                        </p:tgtEl>
                                        <p:attrNameLst>
                                          <p:attrName>style.visibility</p:attrName>
                                        </p:attrNameLst>
                                      </p:cBhvr>
                                      <p:to>
                                        <p:strVal val="visible"/>
                                      </p:to>
                                    </p:set>
                                    <p:animEffect transition="in" filter="fade">
                                      <p:cBhvr>
                                        <p:cTn id="87" dur="500"/>
                                        <p:tgtEl>
                                          <p:spTgt spid="8"/>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xit" presetSubtype="0" fill="hold" grpId="1" nodeType="clickEffect">
                                  <p:stCondLst>
                                    <p:cond delay="0"/>
                                  </p:stCondLst>
                                  <p:childTnLst>
                                    <p:animEffect transition="out" filter="fade">
                                      <p:cBhvr>
                                        <p:cTn id="91" dur="500"/>
                                        <p:tgtEl>
                                          <p:spTgt spid="6"/>
                                        </p:tgtEl>
                                      </p:cBhvr>
                                    </p:animEffect>
                                    <p:set>
                                      <p:cBhvr>
                                        <p:cTn id="92" dur="1" fill="hold">
                                          <p:stCondLst>
                                            <p:cond delay="499"/>
                                          </p:stCondLst>
                                        </p:cTn>
                                        <p:tgtEl>
                                          <p:spTgt spid="6"/>
                                        </p:tgtEl>
                                        <p:attrNameLst>
                                          <p:attrName>style.visibility</p:attrName>
                                        </p:attrNameLst>
                                      </p:cBhvr>
                                      <p:to>
                                        <p:strVal val="hidden"/>
                                      </p:to>
                                    </p:set>
                                  </p:childTnLst>
                                </p:cTn>
                              </p:par>
                            </p:childTnLst>
                          </p:cTn>
                        </p:par>
                        <p:par>
                          <p:cTn id="93" fill="hold">
                            <p:stCondLst>
                              <p:cond delay="500"/>
                            </p:stCondLst>
                            <p:childTnLst>
                              <p:par>
                                <p:cTn id="94" presetID="10" presetClass="exit" presetSubtype="0" fill="hold" grpId="1" nodeType="afterEffect">
                                  <p:stCondLst>
                                    <p:cond delay="0"/>
                                  </p:stCondLst>
                                  <p:childTnLst>
                                    <p:animEffect transition="out" filter="fade">
                                      <p:cBhvr>
                                        <p:cTn id="95" dur="500"/>
                                        <p:tgtEl>
                                          <p:spTgt spid="7"/>
                                        </p:tgtEl>
                                      </p:cBhvr>
                                    </p:animEffect>
                                    <p:set>
                                      <p:cBhvr>
                                        <p:cTn id="96" dur="1" fill="hold">
                                          <p:stCondLst>
                                            <p:cond delay="499"/>
                                          </p:stCondLst>
                                        </p:cTn>
                                        <p:tgtEl>
                                          <p:spTgt spid="7"/>
                                        </p:tgtEl>
                                        <p:attrNameLst>
                                          <p:attrName>style.visibility</p:attrName>
                                        </p:attrNameLst>
                                      </p:cBhvr>
                                      <p:to>
                                        <p:strVal val="hidden"/>
                                      </p:to>
                                    </p:set>
                                  </p:childTnLst>
                                </p:cTn>
                              </p:par>
                            </p:childTnLst>
                          </p:cTn>
                        </p:par>
                        <p:par>
                          <p:cTn id="97" fill="hold">
                            <p:stCondLst>
                              <p:cond delay="1000"/>
                            </p:stCondLst>
                            <p:childTnLst>
                              <p:par>
                                <p:cTn id="98" presetID="10" presetClass="exit" presetSubtype="0" fill="hold" grpId="1" nodeType="afterEffect">
                                  <p:stCondLst>
                                    <p:cond delay="0"/>
                                  </p:stCondLst>
                                  <p:childTnLst>
                                    <p:animEffect transition="out" filter="fade">
                                      <p:cBhvr>
                                        <p:cTn id="99" dur="500"/>
                                        <p:tgtEl>
                                          <p:spTgt spid="8"/>
                                        </p:tgtEl>
                                      </p:cBhvr>
                                    </p:animEffect>
                                    <p:set>
                                      <p:cBhvr>
                                        <p:cTn id="100"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5" grpId="0" animBg="1"/>
      <p:bldP spid="346" grpId="0" animBg="1"/>
      <p:bldP spid="347" grpId="0" animBg="1"/>
      <p:bldP spid="348" grpId="0" animBg="1"/>
      <p:bldP spid="349" grpId="0" animBg="1"/>
      <p:bldP spid="350" grpId="0" animBg="1"/>
      <p:bldP spid="351" grpId="0" animBg="1"/>
      <p:bldP spid="352" grpId="0" animBg="1"/>
      <p:bldP spid="353" grpId="0" animBg="1"/>
      <p:bldP spid="354" grpId="0" animBg="1"/>
      <p:bldP spid="355" grpId="0" animBg="1"/>
      <p:bldP spid="357" grpId="0"/>
      <p:bldP spid="358" grpId="0"/>
      <p:bldP spid="359" grpId="0" animBg="1"/>
      <p:bldP spid="360" grpId="0" animBg="1"/>
      <p:bldP spid="2" grpId="0" animBg="1"/>
      <p:bldP spid="2" grpId="1" animBg="1"/>
      <p:bldP spid="6" grpId="0" animBg="1"/>
      <p:bldP spid="6" grpId="1" animBg="1"/>
      <p:bldP spid="7" grpId="0" animBg="1"/>
      <p:bldP spid="7" grpId="1" animBg="1"/>
      <p:bldP spid="8" grpId="0" animBg="1"/>
      <p:bldP spid="8"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CuadroTexto 52">
            <a:extLst>
              <a:ext uri="{FF2B5EF4-FFF2-40B4-BE49-F238E27FC236}">
                <a16:creationId xmlns:a16="http://schemas.microsoft.com/office/drawing/2014/main" id="{2E9FAFC0-BF91-EE84-C414-0A6C413D5183}"/>
              </a:ext>
            </a:extLst>
          </p:cNvPr>
          <p:cNvSpPr txBox="1"/>
          <p:nvPr/>
        </p:nvSpPr>
        <p:spPr>
          <a:xfrm>
            <a:off x="6485173" y="4864591"/>
            <a:ext cx="3484821" cy="838116"/>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Luego de ejecutada la venta, el </a:t>
            </a:r>
            <a:r>
              <a:rPr lang="es-CL" sz="1000" err="1"/>
              <a:t>Seller</a:t>
            </a:r>
            <a:r>
              <a:rPr lang="es-CL" sz="1000"/>
              <a:t>, a partir de las actualizaciones de estado generadas desde la plataforma de Marketplace administrada por el </a:t>
            </a:r>
            <a:r>
              <a:rPr lang="es-CL" sz="1000" err="1"/>
              <a:t>Retail</a:t>
            </a:r>
            <a:r>
              <a:rPr lang="es-CL" sz="1000"/>
              <a:t>, debe ejecutar por su parte los distintos procesos de </a:t>
            </a:r>
            <a:r>
              <a:rPr lang="es-CL" sz="1000" err="1"/>
              <a:t>Backoffice</a:t>
            </a:r>
            <a:r>
              <a:rPr lang="es-CL" sz="1000"/>
              <a:t> asociados a su operación.</a:t>
            </a:r>
            <a:endParaRPr lang="es-CL" sz="1000">
              <a:ea typeface="Calibri"/>
              <a:cs typeface="Calibri"/>
            </a:endParaRPr>
          </a:p>
        </p:txBody>
      </p:sp>
      <p:sp>
        <p:nvSpPr>
          <p:cNvPr id="48" name="CuadroTexto 47">
            <a:extLst>
              <a:ext uri="{FF2B5EF4-FFF2-40B4-BE49-F238E27FC236}">
                <a16:creationId xmlns:a16="http://schemas.microsoft.com/office/drawing/2014/main" id="{28C5698D-9A9F-7505-6043-56FF73DD86DB}"/>
              </a:ext>
            </a:extLst>
          </p:cNvPr>
          <p:cNvSpPr txBox="1"/>
          <p:nvPr/>
        </p:nvSpPr>
        <p:spPr>
          <a:xfrm>
            <a:off x="6485174" y="4196897"/>
            <a:ext cx="3484821" cy="605121"/>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Finalmente, los productos de los Sellers son puestos a la venta y pueden ser adquiridos por los clientes a través del Marketplace del </a:t>
            </a:r>
            <a:r>
              <a:rPr lang="es-CL" sz="1000" err="1"/>
              <a:t>Retail</a:t>
            </a:r>
            <a:r>
              <a:rPr lang="es-CL" sz="1000"/>
              <a:t>.</a:t>
            </a:r>
          </a:p>
        </p:txBody>
      </p:sp>
      <p:sp>
        <p:nvSpPr>
          <p:cNvPr id="54" name="CuadroTexto 53">
            <a:extLst>
              <a:ext uri="{FF2B5EF4-FFF2-40B4-BE49-F238E27FC236}">
                <a16:creationId xmlns:a16="http://schemas.microsoft.com/office/drawing/2014/main" id="{83AC5C8B-DE6E-76AC-3C89-0806968E7939}"/>
              </a:ext>
            </a:extLst>
          </p:cNvPr>
          <p:cNvSpPr txBox="1"/>
          <p:nvPr/>
        </p:nvSpPr>
        <p:spPr>
          <a:xfrm>
            <a:off x="6485173" y="5770087"/>
            <a:ext cx="3484821" cy="717023"/>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err="1"/>
              <a:t>Ell</a:t>
            </a:r>
            <a:r>
              <a:rPr lang="es-CL" sz="1000"/>
              <a:t> </a:t>
            </a:r>
            <a:r>
              <a:rPr lang="es-CL" sz="1000" err="1"/>
              <a:t>Seller</a:t>
            </a:r>
            <a:r>
              <a:rPr lang="es-CL" sz="1000"/>
              <a:t> puede apoyarse en las capacidades logísticas del </a:t>
            </a:r>
            <a:r>
              <a:rPr lang="es-CL" sz="1000" err="1"/>
              <a:t>Retailer</a:t>
            </a:r>
            <a:r>
              <a:rPr lang="es-CL" sz="1000"/>
              <a:t> para la entrega y/o devolución de los productos luego de la venta. Conservando la gestión de procesos post-venta de cara al cliente.</a:t>
            </a:r>
            <a:endParaRPr lang="es-CL" sz="2400"/>
          </a:p>
        </p:txBody>
      </p:sp>
      <p:sp>
        <p:nvSpPr>
          <p:cNvPr id="20" name="CuadroTexto 19">
            <a:extLst>
              <a:ext uri="{FF2B5EF4-FFF2-40B4-BE49-F238E27FC236}">
                <a16:creationId xmlns:a16="http://schemas.microsoft.com/office/drawing/2014/main" id="{C639A246-B066-F5E6-88CB-AF29C7D8E0E6}"/>
              </a:ext>
            </a:extLst>
          </p:cNvPr>
          <p:cNvSpPr txBox="1"/>
          <p:nvPr/>
        </p:nvSpPr>
        <p:spPr>
          <a:xfrm>
            <a:off x="7484363" y="4190465"/>
            <a:ext cx="4333919" cy="60512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Los </a:t>
            </a:r>
            <a:r>
              <a:rPr lang="es-CL" sz="1000" err="1"/>
              <a:t>retailers</a:t>
            </a:r>
            <a:r>
              <a:rPr lang="es-CL" sz="1000"/>
              <a:t> pueden extender su estrategia de negocio extendiendo su plataforma de e-</a:t>
            </a:r>
            <a:r>
              <a:rPr lang="es-CL" sz="1000" err="1"/>
              <a:t>commerce</a:t>
            </a:r>
            <a:r>
              <a:rPr lang="es-CL" sz="1000"/>
              <a:t> tradicional en forma de Marketplace.</a:t>
            </a:r>
          </a:p>
        </p:txBody>
      </p:sp>
      <p:sp>
        <p:nvSpPr>
          <p:cNvPr id="23" name="CuadroTexto 22">
            <a:extLst>
              <a:ext uri="{FF2B5EF4-FFF2-40B4-BE49-F238E27FC236}">
                <a16:creationId xmlns:a16="http://schemas.microsoft.com/office/drawing/2014/main" id="{CAF241DD-E717-86EF-0046-E2EDAF430403}"/>
              </a:ext>
            </a:extLst>
          </p:cNvPr>
          <p:cNvSpPr txBox="1"/>
          <p:nvPr/>
        </p:nvSpPr>
        <p:spPr>
          <a:xfrm>
            <a:off x="7484363" y="4906097"/>
            <a:ext cx="4333919" cy="665164"/>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Esto permite que Sellers o vendedores independientes puedan vender sus productos directamente a través del e-</a:t>
            </a:r>
            <a:r>
              <a:rPr lang="es-CL" sz="1000" err="1"/>
              <a:t>commerce</a:t>
            </a:r>
            <a:r>
              <a:rPr lang="es-CL" sz="1000"/>
              <a:t> del </a:t>
            </a:r>
            <a:r>
              <a:rPr lang="es-CL" sz="1000" err="1"/>
              <a:t>retailer</a:t>
            </a:r>
            <a:r>
              <a:rPr lang="es-CL" sz="1000"/>
              <a:t> Con esto, el </a:t>
            </a:r>
            <a:r>
              <a:rPr lang="es-CL" sz="1000" err="1"/>
              <a:t>Retail</a:t>
            </a:r>
            <a:r>
              <a:rPr lang="es-CL" sz="1000"/>
              <a:t> puede obtener ingresos adicionales por comisiones asociadas a las ventas de los Sellers.</a:t>
            </a:r>
          </a:p>
        </p:txBody>
      </p:sp>
      <p:sp>
        <p:nvSpPr>
          <p:cNvPr id="33" name="CuadroTexto 32">
            <a:extLst>
              <a:ext uri="{FF2B5EF4-FFF2-40B4-BE49-F238E27FC236}">
                <a16:creationId xmlns:a16="http://schemas.microsoft.com/office/drawing/2014/main" id="{B3AFC2AB-317C-D3AD-E6C1-271FB8CF2691}"/>
              </a:ext>
            </a:extLst>
          </p:cNvPr>
          <p:cNvSpPr txBox="1"/>
          <p:nvPr/>
        </p:nvSpPr>
        <p:spPr>
          <a:xfrm>
            <a:off x="7484363" y="5681772"/>
            <a:ext cx="4333919" cy="66516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este caso se trata de una relación de tipo 3P (</a:t>
            </a:r>
            <a:r>
              <a:rPr lang="es-CL" sz="1000" err="1"/>
              <a:t>Third-Party</a:t>
            </a:r>
            <a:r>
              <a:rPr lang="es-CL" sz="1000"/>
              <a:t>), ya que en ningún momento el </a:t>
            </a:r>
            <a:r>
              <a:rPr lang="es-CL" sz="1000" err="1"/>
              <a:t>Retailer</a:t>
            </a:r>
            <a:r>
              <a:rPr lang="es-CL" sz="1000"/>
              <a:t> es dueño del inventario del </a:t>
            </a:r>
            <a:r>
              <a:rPr lang="es-CL" sz="1000" err="1"/>
              <a:t>Seller</a:t>
            </a:r>
            <a:r>
              <a:rPr lang="es-CL" sz="1000"/>
              <a:t>, el cual, también se encarga de la definición de su catálogo de productos, precios, parámetros de entrega y contabilidad.</a:t>
            </a: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Retail</a:t>
            </a:r>
            <a:r>
              <a:rPr lang="es-CL" b="1"/>
              <a:t> – Business </a:t>
            </a:r>
            <a:r>
              <a:rPr lang="es-CL" b="1" err="1"/>
              <a:t>Overview</a:t>
            </a:r>
            <a:endParaRPr lang="es-CL"/>
          </a:p>
        </p:txBody>
      </p:sp>
      <p:sp>
        <p:nvSpPr>
          <p:cNvPr id="2" name="Cheurón 1">
            <a:extLst>
              <a:ext uri="{FF2B5EF4-FFF2-40B4-BE49-F238E27FC236}">
                <a16:creationId xmlns:a16="http://schemas.microsoft.com/office/drawing/2014/main" id="{3E3F7B67-1EC3-4649-1395-D2F352574A06}"/>
              </a:ext>
            </a:extLst>
          </p:cNvPr>
          <p:cNvSpPr/>
          <p:nvPr/>
        </p:nvSpPr>
        <p:spPr>
          <a:xfrm>
            <a:off x="390230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BUY</a:t>
            </a:r>
          </a:p>
        </p:txBody>
      </p:sp>
      <p:sp>
        <p:nvSpPr>
          <p:cNvPr id="3" name="Pentágono 2">
            <a:extLst>
              <a:ext uri="{FF2B5EF4-FFF2-40B4-BE49-F238E27FC236}">
                <a16:creationId xmlns:a16="http://schemas.microsoft.com/office/drawing/2014/main" id="{7868D142-585D-993D-CDE3-868C71C4B84F}"/>
              </a:ext>
            </a:extLst>
          </p:cNvPr>
          <p:cNvSpPr/>
          <p:nvPr/>
        </p:nvSpPr>
        <p:spPr>
          <a:xfrm>
            <a:off x="2824371" y="3057765"/>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PLAN</a:t>
            </a:r>
          </a:p>
        </p:txBody>
      </p:sp>
      <p:sp>
        <p:nvSpPr>
          <p:cNvPr id="4" name="Cheurón 3">
            <a:extLst>
              <a:ext uri="{FF2B5EF4-FFF2-40B4-BE49-F238E27FC236}">
                <a16:creationId xmlns:a16="http://schemas.microsoft.com/office/drawing/2014/main" id="{D654199F-D437-94AC-4060-69498CB55B9C}"/>
              </a:ext>
            </a:extLst>
          </p:cNvPr>
          <p:cNvSpPr/>
          <p:nvPr/>
        </p:nvSpPr>
        <p:spPr>
          <a:xfrm>
            <a:off x="4968666"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5" name="Pentágono 4">
            <a:extLst>
              <a:ext uri="{FF2B5EF4-FFF2-40B4-BE49-F238E27FC236}">
                <a16:creationId xmlns:a16="http://schemas.microsoft.com/office/drawing/2014/main" id="{D407D754-0137-92DF-A728-908696646476}"/>
              </a:ext>
            </a:extLst>
          </p:cNvPr>
          <p:cNvSpPr/>
          <p:nvPr/>
        </p:nvSpPr>
        <p:spPr>
          <a:xfrm flipH="1">
            <a:off x="9437221" y="3057765"/>
            <a:ext cx="1255659" cy="520449"/>
          </a:xfrm>
          <a:prstGeom prst="homePlate">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GROW</a:t>
            </a:r>
          </a:p>
        </p:txBody>
      </p:sp>
      <p:sp>
        <p:nvSpPr>
          <p:cNvPr id="6" name="Cheurón 5">
            <a:extLst>
              <a:ext uri="{FF2B5EF4-FFF2-40B4-BE49-F238E27FC236}">
                <a16:creationId xmlns:a16="http://schemas.microsoft.com/office/drawing/2014/main" id="{F967E96C-EF6E-0C7F-05BE-2BE8A9A9414E}"/>
              </a:ext>
            </a:extLst>
          </p:cNvPr>
          <p:cNvSpPr/>
          <p:nvPr/>
        </p:nvSpPr>
        <p:spPr>
          <a:xfrm flipH="1">
            <a:off x="8370861"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7" name="Cheurón 6">
            <a:extLst>
              <a:ext uri="{FF2B5EF4-FFF2-40B4-BE49-F238E27FC236}">
                <a16:creationId xmlns:a16="http://schemas.microsoft.com/office/drawing/2014/main" id="{66D21E60-54AA-6F5E-4201-3872E49E609C}"/>
              </a:ext>
            </a:extLst>
          </p:cNvPr>
          <p:cNvSpPr/>
          <p:nvPr/>
        </p:nvSpPr>
        <p:spPr>
          <a:xfrm>
            <a:off x="603502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8" name="Cheurón 7">
            <a:extLst>
              <a:ext uri="{FF2B5EF4-FFF2-40B4-BE49-F238E27FC236}">
                <a16:creationId xmlns:a16="http://schemas.microsoft.com/office/drawing/2014/main" id="{DE08CC40-DB97-7E1A-442B-623B32B5E0CA}"/>
              </a:ext>
            </a:extLst>
          </p:cNvPr>
          <p:cNvSpPr/>
          <p:nvPr/>
        </p:nvSpPr>
        <p:spPr>
          <a:xfrm flipH="1">
            <a:off x="7296060" y="3057765"/>
            <a:ext cx="1260000" cy="520449"/>
          </a:xfrm>
          <a:prstGeom prst="chevron">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9" name="Rectángulo 8">
            <a:extLst>
              <a:ext uri="{FF2B5EF4-FFF2-40B4-BE49-F238E27FC236}">
                <a16:creationId xmlns:a16="http://schemas.microsoft.com/office/drawing/2014/main" id="{8B203686-CD29-DF86-4B1A-E005CFE67598}"/>
              </a:ext>
            </a:extLst>
          </p:cNvPr>
          <p:cNvSpPr/>
          <p:nvPr/>
        </p:nvSpPr>
        <p:spPr>
          <a:xfrm>
            <a:off x="6846267" y="3057765"/>
            <a:ext cx="914400" cy="520449"/>
          </a:xfrm>
          <a:prstGeom prst="rect">
            <a:avLst/>
          </a:prstGeom>
          <a:gradFill>
            <a:gsLst>
              <a:gs pos="11000">
                <a:srgbClr val="E25D6B"/>
              </a:gs>
              <a:gs pos="89000">
                <a:srgbClr val="5E6B78"/>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Rectángulo 9">
            <a:extLst>
              <a:ext uri="{FF2B5EF4-FFF2-40B4-BE49-F238E27FC236}">
                <a16:creationId xmlns:a16="http://schemas.microsoft.com/office/drawing/2014/main" id="{602E6CE0-7C5A-1A45-B97F-C5174127A99B}"/>
              </a:ext>
            </a:extLst>
          </p:cNvPr>
          <p:cNvSpPr/>
          <p:nvPr/>
        </p:nvSpPr>
        <p:spPr>
          <a:xfrm>
            <a:off x="7318176" y="2687104"/>
            <a:ext cx="3374705" cy="275649"/>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MARKETPLACE</a:t>
            </a:r>
          </a:p>
        </p:txBody>
      </p:sp>
      <p:sp>
        <p:nvSpPr>
          <p:cNvPr id="11" name="Rectángulo 10">
            <a:extLst>
              <a:ext uri="{FF2B5EF4-FFF2-40B4-BE49-F238E27FC236}">
                <a16:creationId xmlns:a16="http://schemas.microsoft.com/office/drawing/2014/main" id="{291265A4-2577-4399-3863-079A81A78F57}"/>
              </a:ext>
            </a:extLst>
          </p:cNvPr>
          <p:cNvSpPr/>
          <p:nvPr/>
        </p:nvSpPr>
        <p:spPr>
          <a:xfrm>
            <a:off x="2824370" y="2684960"/>
            <a:ext cx="4428000" cy="275649"/>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RETAIL</a:t>
            </a:r>
          </a:p>
        </p:txBody>
      </p:sp>
      <p:sp>
        <p:nvSpPr>
          <p:cNvPr id="12" name="Rectángulo 11">
            <a:extLst>
              <a:ext uri="{FF2B5EF4-FFF2-40B4-BE49-F238E27FC236}">
                <a16:creationId xmlns:a16="http://schemas.microsoft.com/office/drawing/2014/main" id="{11A8A7AF-91D5-3E1D-90DA-6B2B7F74801F}"/>
              </a:ext>
            </a:extLst>
          </p:cNvPr>
          <p:cNvSpPr/>
          <p:nvPr/>
        </p:nvSpPr>
        <p:spPr>
          <a:xfrm>
            <a:off x="7318176" y="2457754"/>
            <a:ext cx="3374705"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3P</a:t>
            </a:r>
          </a:p>
        </p:txBody>
      </p:sp>
      <p:sp>
        <p:nvSpPr>
          <p:cNvPr id="13" name="Rectángulo 12">
            <a:extLst>
              <a:ext uri="{FF2B5EF4-FFF2-40B4-BE49-F238E27FC236}">
                <a16:creationId xmlns:a16="http://schemas.microsoft.com/office/drawing/2014/main" id="{B26BD219-AD72-BB43-9A98-A3600EFE9CB4}"/>
              </a:ext>
            </a:extLst>
          </p:cNvPr>
          <p:cNvSpPr/>
          <p:nvPr/>
        </p:nvSpPr>
        <p:spPr>
          <a:xfrm>
            <a:off x="2824370" y="2455610"/>
            <a:ext cx="4428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1P</a:t>
            </a:r>
          </a:p>
        </p:txBody>
      </p:sp>
      <p:sp>
        <p:nvSpPr>
          <p:cNvPr id="18" name="Rectángulo 17">
            <a:extLst>
              <a:ext uri="{FF2B5EF4-FFF2-40B4-BE49-F238E27FC236}">
                <a16:creationId xmlns:a16="http://schemas.microsoft.com/office/drawing/2014/main" id="{4105CE1A-2CEE-6BBD-AFCC-EA14B5B57BCC}"/>
              </a:ext>
            </a:extLst>
          </p:cNvPr>
          <p:cNvSpPr/>
          <p:nvPr/>
        </p:nvSpPr>
        <p:spPr>
          <a:xfrm>
            <a:off x="1534564" y="2455610"/>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RELATION</a:t>
            </a:r>
          </a:p>
        </p:txBody>
      </p:sp>
      <p:sp>
        <p:nvSpPr>
          <p:cNvPr id="19" name="Rectángulo 18">
            <a:extLst>
              <a:ext uri="{FF2B5EF4-FFF2-40B4-BE49-F238E27FC236}">
                <a16:creationId xmlns:a16="http://schemas.microsoft.com/office/drawing/2014/main" id="{0B005750-5DE3-96AF-162F-32DBF446BC65}"/>
              </a:ext>
            </a:extLst>
          </p:cNvPr>
          <p:cNvSpPr/>
          <p:nvPr/>
        </p:nvSpPr>
        <p:spPr>
          <a:xfrm>
            <a:off x="1534564" y="2699955"/>
            <a:ext cx="1224000" cy="260653"/>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BUSINESS</a:t>
            </a:r>
          </a:p>
        </p:txBody>
      </p:sp>
      <p:sp>
        <p:nvSpPr>
          <p:cNvPr id="21" name="Rectángulo 20">
            <a:extLst>
              <a:ext uri="{FF2B5EF4-FFF2-40B4-BE49-F238E27FC236}">
                <a16:creationId xmlns:a16="http://schemas.microsoft.com/office/drawing/2014/main" id="{0A3B8874-3FD6-328E-F547-4BF6F89AF05C}"/>
              </a:ext>
            </a:extLst>
          </p:cNvPr>
          <p:cNvSpPr/>
          <p:nvPr/>
        </p:nvSpPr>
        <p:spPr>
          <a:xfrm>
            <a:off x="1534564" y="3057336"/>
            <a:ext cx="1224000" cy="520449"/>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PROCESS</a:t>
            </a:r>
          </a:p>
        </p:txBody>
      </p:sp>
      <p:sp>
        <p:nvSpPr>
          <p:cNvPr id="22" name="Rectángulo 21">
            <a:extLst>
              <a:ext uri="{FF2B5EF4-FFF2-40B4-BE49-F238E27FC236}">
                <a16:creationId xmlns:a16="http://schemas.microsoft.com/office/drawing/2014/main" id="{12675E6D-F681-B069-F8AF-7B355DADCF6F}"/>
              </a:ext>
            </a:extLst>
          </p:cNvPr>
          <p:cNvSpPr/>
          <p:nvPr/>
        </p:nvSpPr>
        <p:spPr>
          <a:xfrm>
            <a:off x="2824370" y="3628304"/>
            <a:ext cx="1620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VENDORS</a:t>
            </a:r>
          </a:p>
        </p:txBody>
      </p:sp>
      <p:sp>
        <p:nvSpPr>
          <p:cNvPr id="24" name="Rectángulo 23">
            <a:extLst>
              <a:ext uri="{FF2B5EF4-FFF2-40B4-BE49-F238E27FC236}">
                <a16:creationId xmlns:a16="http://schemas.microsoft.com/office/drawing/2014/main" id="{9B44602C-D00C-68EB-8999-33AA9685DB70}"/>
              </a:ext>
            </a:extLst>
          </p:cNvPr>
          <p:cNvSpPr/>
          <p:nvPr/>
        </p:nvSpPr>
        <p:spPr>
          <a:xfrm>
            <a:off x="7760667" y="3628304"/>
            <a:ext cx="2932214" cy="181203"/>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SELLERS</a:t>
            </a:r>
          </a:p>
        </p:txBody>
      </p:sp>
      <p:sp>
        <p:nvSpPr>
          <p:cNvPr id="25" name="Rectángulo 24">
            <a:extLst>
              <a:ext uri="{FF2B5EF4-FFF2-40B4-BE49-F238E27FC236}">
                <a16:creationId xmlns:a16="http://schemas.microsoft.com/office/drawing/2014/main" id="{4FF1FEBC-F65F-E93A-4581-AA64F5E7F141}"/>
              </a:ext>
            </a:extLst>
          </p:cNvPr>
          <p:cNvSpPr/>
          <p:nvPr/>
        </p:nvSpPr>
        <p:spPr>
          <a:xfrm>
            <a:off x="4502543" y="3628304"/>
            <a:ext cx="230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FALABELLA</a:t>
            </a:r>
          </a:p>
        </p:txBody>
      </p:sp>
      <p:sp>
        <p:nvSpPr>
          <p:cNvPr id="26" name="Rectángulo 25">
            <a:extLst>
              <a:ext uri="{FF2B5EF4-FFF2-40B4-BE49-F238E27FC236}">
                <a16:creationId xmlns:a16="http://schemas.microsoft.com/office/drawing/2014/main" id="{85AE5505-3391-F94F-F9DB-2CC47824F1BD}"/>
              </a:ext>
            </a:extLst>
          </p:cNvPr>
          <p:cNvSpPr/>
          <p:nvPr/>
        </p:nvSpPr>
        <p:spPr>
          <a:xfrm>
            <a:off x="1529646" y="3628304"/>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black"/>
                </a:solidFill>
                <a:effectLst/>
                <a:uLnTx/>
                <a:uFillTx/>
                <a:latin typeface="Calibri" panose="020F0502020204030204"/>
                <a:ea typeface="+mn-ea"/>
                <a:cs typeface="+mn-cs"/>
              </a:rPr>
              <a:t>GOODS OWNERSHIP</a:t>
            </a:r>
          </a:p>
        </p:txBody>
      </p:sp>
      <p:sp>
        <p:nvSpPr>
          <p:cNvPr id="27" name="Rectángulo 26">
            <a:extLst>
              <a:ext uri="{FF2B5EF4-FFF2-40B4-BE49-F238E27FC236}">
                <a16:creationId xmlns:a16="http://schemas.microsoft.com/office/drawing/2014/main" id="{CBD4D84A-33EC-D713-F90F-027C575CC6BC}"/>
              </a:ext>
            </a:extLst>
          </p:cNvPr>
          <p:cNvSpPr/>
          <p:nvPr/>
        </p:nvSpPr>
        <p:spPr>
          <a:xfrm>
            <a:off x="6854416" y="3628304"/>
            <a:ext cx="864000" cy="182524"/>
          </a:xfrm>
          <a:prstGeom prst="rect">
            <a:avLst/>
          </a:prstGeom>
          <a:solidFill>
            <a:srgbClr val="4454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prstClr val="white"/>
                </a:solidFill>
                <a:effectLst/>
                <a:uLnTx/>
                <a:uFillTx/>
                <a:latin typeface="Calibri" panose="020F0502020204030204"/>
                <a:ea typeface="+mn-ea"/>
                <a:cs typeface="+mn-cs"/>
              </a:rPr>
              <a:t>CUSTOMER</a:t>
            </a:r>
          </a:p>
        </p:txBody>
      </p:sp>
      <p:sp>
        <p:nvSpPr>
          <p:cNvPr id="34" name="CuadroTexto 33">
            <a:extLst>
              <a:ext uri="{FF2B5EF4-FFF2-40B4-BE49-F238E27FC236}">
                <a16:creationId xmlns:a16="http://schemas.microsoft.com/office/drawing/2014/main" id="{532DE53F-5EED-9B16-22A4-70E62387C03B}"/>
              </a:ext>
            </a:extLst>
          </p:cNvPr>
          <p:cNvSpPr txBox="1"/>
          <p:nvPr/>
        </p:nvSpPr>
        <p:spPr>
          <a:xfrm>
            <a:off x="434742" y="1469316"/>
            <a:ext cx="3960000" cy="19086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Pero un </a:t>
            </a:r>
            <a:r>
              <a:rPr lang="es-CL" sz="1000" err="1"/>
              <a:t>Retail</a:t>
            </a:r>
            <a:r>
              <a:rPr lang="es-CL" sz="1000"/>
              <a:t> puede hacer más que solo comprar y vender productos…</a:t>
            </a:r>
          </a:p>
        </p:txBody>
      </p:sp>
      <p:sp>
        <p:nvSpPr>
          <p:cNvPr id="42" name="CuadroTexto 41">
            <a:extLst>
              <a:ext uri="{FF2B5EF4-FFF2-40B4-BE49-F238E27FC236}">
                <a16:creationId xmlns:a16="http://schemas.microsoft.com/office/drawing/2014/main" id="{8843FF9B-A2AC-CEEE-0A49-7D79496368BB}"/>
              </a:ext>
            </a:extLst>
          </p:cNvPr>
          <p:cNvSpPr txBox="1"/>
          <p:nvPr/>
        </p:nvSpPr>
        <p:spPr>
          <a:xfrm>
            <a:off x="6960283" y="4190465"/>
            <a:ext cx="4008901" cy="67280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algunos casos, por motivos de capacidad / eficiencia operacional, los productos de los </a:t>
            </a:r>
            <a:r>
              <a:rPr lang="es-CL" sz="1000" err="1"/>
              <a:t>sellers</a:t>
            </a:r>
            <a:r>
              <a:rPr lang="es-CL" sz="1000"/>
              <a:t> pueden moverse a bodegas del </a:t>
            </a:r>
            <a:r>
              <a:rPr lang="es-CL" sz="1000" err="1"/>
              <a:t>retailer</a:t>
            </a:r>
            <a:r>
              <a:rPr lang="es-CL" sz="1000"/>
              <a:t> con el fin de que puedan ser despachados de manera mas expedita por el mismo. Esto se indica durante el registro del </a:t>
            </a:r>
            <a:r>
              <a:rPr lang="es-CL" sz="1000" err="1"/>
              <a:t>seller</a:t>
            </a:r>
            <a:r>
              <a:rPr lang="es-CL" sz="1000"/>
              <a:t>.</a:t>
            </a:r>
          </a:p>
        </p:txBody>
      </p:sp>
      <p:sp>
        <p:nvSpPr>
          <p:cNvPr id="56" name="Rectángulo 55">
            <a:extLst>
              <a:ext uri="{FF2B5EF4-FFF2-40B4-BE49-F238E27FC236}">
                <a16:creationId xmlns:a16="http://schemas.microsoft.com/office/drawing/2014/main" id="{808DB2E4-63B2-528A-F008-D129604FE758}"/>
              </a:ext>
            </a:extLst>
          </p:cNvPr>
          <p:cNvSpPr/>
          <p:nvPr/>
        </p:nvSpPr>
        <p:spPr>
          <a:xfrm>
            <a:off x="2824370" y="1981661"/>
            <a:ext cx="7869600" cy="182524"/>
          </a:xfrm>
          <a:prstGeom prst="rect">
            <a:avLst/>
          </a:prstGeom>
          <a:solidFill>
            <a:srgbClr val="E25D6B"/>
          </a:solidFill>
          <a:ln w="12700" cap="flat" cmpd="sng" algn="ctr">
            <a:noFill/>
            <a:prstDash val="solid"/>
            <a:miter lim="800000"/>
          </a:ln>
          <a:effectLst/>
        </p:spPr>
        <p:txBody>
          <a:bodyPr rtlCol="0" anchor="ctr"/>
          <a:lstStyle/>
          <a:p>
            <a:pPr algn="ctr"/>
            <a:r>
              <a:rPr lang="es-CL" sz="1100" b="1" kern="0">
                <a:solidFill>
                  <a:prstClr val="white"/>
                </a:solidFill>
                <a:latin typeface="Calibri" panose="020F0502020204030204"/>
              </a:rPr>
              <a:t>STORE</a:t>
            </a:r>
          </a:p>
        </p:txBody>
      </p:sp>
      <p:sp>
        <p:nvSpPr>
          <p:cNvPr id="59" name="Rectángulo 58">
            <a:extLst>
              <a:ext uri="{FF2B5EF4-FFF2-40B4-BE49-F238E27FC236}">
                <a16:creationId xmlns:a16="http://schemas.microsoft.com/office/drawing/2014/main" id="{F3401CDB-3508-D2A1-DD93-60891DC96F3B}"/>
              </a:ext>
            </a:extLst>
          </p:cNvPr>
          <p:cNvSpPr/>
          <p:nvPr/>
        </p:nvSpPr>
        <p:spPr>
          <a:xfrm>
            <a:off x="2824370" y="2216929"/>
            <a:ext cx="7869600"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E-COMMERCE</a:t>
            </a:r>
          </a:p>
        </p:txBody>
      </p:sp>
      <p:sp>
        <p:nvSpPr>
          <p:cNvPr id="60" name="Rectángulo 59">
            <a:extLst>
              <a:ext uri="{FF2B5EF4-FFF2-40B4-BE49-F238E27FC236}">
                <a16:creationId xmlns:a16="http://schemas.microsoft.com/office/drawing/2014/main" id="{CB8E4806-0411-3AEF-954F-F1415BF8E8DD}"/>
              </a:ext>
            </a:extLst>
          </p:cNvPr>
          <p:cNvSpPr/>
          <p:nvPr/>
        </p:nvSpPr>
        <p:spPr>
          <a:xfrm>
            <a:off x="1534564" y="1984003"/>
            <a:ext cx="1219082" cy="415450"/>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CHANNELS</a:t>
            </a:r>
          </a:p>
        </p:txBody>
      </p:sp>
      <p:sp>
        <p:nvSpPr>
          <p:cNvPr id="39" name="CuadroTexto 38">
            <a:extLst>
              <a:ext uri="{FF2B5EF4-FFF2-40B4-BE49-F238E27FC236}">
                <a16:creationId xmlns:a16="http://schemas.microsoft.com/office/drawing/2014/main" id="{1B618949-2ED1-A4AA-2CFE-ECB062C7E0EE}"/>
              </a:ext>
            </a:extLst>
          </p:cNvPr>
          <p:cNvSpPr txBox="1"/>
          <p:nvPr/>
        </p:nvSpPr>
        <p:spPr>
          <a:xfrm>
            <a:off x="7946377" y="4196897"/>
            <a:ext cx="3660153" cy="953080"/>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estrategia y clave del éxito de un Marketplace es la captación (registro) de Sellers:</a:t>
            </a:r>
            <a:endParaRPr lang="es-ES"/>
          </a:p>
          <a:p>
            <a:r>
              <a:rPr lang="es-CL" sz="1000"/>
              <a:t>(+ Sellers </a:t>
            </a:r>
            <a:r>
              <a:rPr lang="es-CL" sz="1000">
                <a:sym typeface="Wingdings" pitchFamily="2" charset="2"/>
              </a:rPr>
              <a:t></a:t>
            </a:r>
            <a:r>
              <a:rPr lang="es-CL" sz="1000"/>
              <a:t> + Productos </a:t>
            </a:r>
            <a:r>
              <a:rPr lang="es-CL" sz="1000">
                <a:sym typeface="Wingdings" pitchFamily="2" charset="2"/>
              </a:rPr>
              <a:t></a:t>
            </a:r>
            <a:r>
              <a:rPr lang="es-CL" sz="1000"/>
              <a:t> + Ventas)</a:t>
            </a:r>
            <a:endParaRPr lang="es-CL">
              <a:ea typeface="Calibri" panose="020F0502020204030204"/>
              <a:cs typeface="Calibri" panose="020F0502020204030204"/>
            </a:endParaRPr>
          </a:p>
          <a:p>
            <a:pPr algn="just"/>
            <a:r>
              <a:rPr lang="es-CL" sz="1000"/>
              <a:t>Durante la etapa de Registro los Sellers suministran su catálogo de productos e inventario, también parametrizan sus precios, capacidades logísticas y acuerdos de servicio.</a:t>
            </a:r>
            <a:endParaRPr lang="es-CL">
              <a:ea typeface="Calibri"/>
              <a:cs typeface="Calibri"/>
            </a:endParaRPr>
          </a:p>
        </p:txBody>
      </p:sp>
      <p:sp>
        <p:nvSpPr>
          <p:cNvPr id="14" name="CuadroTexto 13">
            <a:extLst>
              <a:ext uri="{FF2B5EF4-FFF2-40B4-BE49-F238E27FC236}">
                <a16:creationId xmlns:a16="http://schemas.microsoft.com/office/drawing/2014/main" id="{2CC23DD0-C7B5-2098-B852-9C0B109708C9}"/>
              </a:ext>
            </a:extLst>
          </p:cNvPr>
          <p:cNvSpPr txBox="1"/>
          <p:nvPr/>
        </p:nvSpPr>
        <p:spPr>
          <a:xfrm>
            <a:off x="10028709" y="3897393"/>
            <a:ext cx="1789573" cy="237042"/>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el Proceso 3P…</a:t>
            </a:r>
          </a:p>
        </p:txBody>
      </p:sp>
    </p:spTree>
    <p:extLst>
      <p:ext uri="{BB962C8B-B14F-4D97-AF65-F5344CB8AC3E}">
        <p14:creationId xmlns:p14="http://schemas.microsoft.com/office/powerpoint/2010/main" val="412212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34"/>
                                        </p:tgtEl>
                                      </p:cBhvr>
                                    </p:animEffect>
                                    <p:set>
                                      <p:cBhvr>
                                        <p:cTn id="12" dur="1" fill="hold">
                                          <p:stCondLst>
                                            <p:cond delay="499"/>
                                          </p:stCondLst>
                                        </p:cTn>
                                        <p:tgtEl>
                                          <p:spTgt spid="34"/>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1000"/>
                                        <p:tgtEl>
                                          <p:spTgt spid="20"/>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fade">
                                      <p:cBhvr>
                                        <p:cTn id="24" dur="1000"/>
                                        <p:tgtEl>
                                          <p:spTgt spid="2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500"/>
                                        <p:tgtEl>
                                          <p:spTgt spid="1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grpId="1" nodeType="clickEffect">
                                  <p:stCondLst>
                                    <p:cond delay="0"/>
                                  </p:stCondLst>
                                  <p:childTnLst>
                                    <p:animEffect transition="out" filter="fade">
                                      <p:cBhvr>
                                        <p:cTn id="36" dur="500"/>
                                        <p:tgtEl>
                                          <p:spTgt spid="20"/>
                                        </p:tgtEl>
                                      </p:cBhvr>
                                    </p:animEffect>
                                    <p:set>
                                      <p:cBhvr>
                                        <p:cTn id="37" dur="1" fill="hold">
                                          <p:stCondLst>
                                            <p:cond delay="499"/>
                                          </p:stCondLst>
                                        </p:cTn>
                                        <p:tgtEl>
                                          <p:spTgt spid="20"/>
                                        </p:tgtEl>
                                        <p:attrNameLst>
                                          <p:attrName>style.visibility</p:attrName>
                                        </p:attrNameLst>
                                      </p:cBhvr>
                                      <p:to>
                                        <p:strVal val="hidden"/>
                                      </p:to>
                                    </p:set>
                                  </p:childTnLst>
                                </p:cTn>
                              </p:par>
                              <p:par>
                                <p:cTn id="38" presetID="10" presetClass="exit" presetSubtype="0" fill="hold" grpId="1" nodeType="withEffect">
                                  <p:stCondLst>
                                    <p:cond delay="0"/>
                                  </p:stCondLst>
                                  <p:childTnLst>
                                    <p:animEffect transition="out" filter="fade">
                                      <p:cBhvr>
                                        <p:cTn id="39" dur="500"/>
                                        <p:tgtEl>
                                          <p:spTgt spid="23"/>
                                        </p:tgtEl>
                                      </p:cBhvr>
                                    </p:animEffect>
                                    <p:set>
                                      <p:cBhvr>
                                        <p:cTn id="40" dur="1" fill="hold">
                                          <p:stCondLst>
                                            <p:cond delay="499"/>
                                          </p:stCondLst>
                                        </p:cTn>
                                        <p:tgtEl>
                                          <p:spTgt spid="23"/>
                                        </p:tgtEl>
                                        <p:attrNameLst>
                                          <p:attrName>style.visibility</p:attrName>
                                        </p:attrNameLst>
                                      </p:cBhvr>
                                      <p:to>
                                        <p:strVal val="hidden"/>
                                      </p:to>
                                    </p:set>
                                  </p:childTnLst>
                                </p:cTn>
                              </p:par>
                              <p:par>
                                <p:cTn id="41" presetID="10" presetClass="exit" presetSubtype="0" fill="hold" grpId="1" nodeType="withEffect">
                                  <p:stCondLst>
                                    <p:cond delay="0"/>
                                  </p:stCondLst>
                                  <p:childTnLst>
                                    <p:animEffect transition="out" filter="fade">
                                      <p:cBhvr>
                                        <p:cTn id="42" dur="500"/>
                                        <p:tgtEl>
                                          <p:spTgt spid="33"/>
                                        </p:tgtEl>
                                      </p:cBhvr>
                                    </p:animEffect>
                                    <p:set>
                                      <p:cBhvr>
                                        <p:cTn id="43" dur="1" fill="hold">
                                          <p:stCondLst>
                                            <p:cond delay="499"/>
                                          </p:stCondLst>
                                        </p:cTn>
                                        <p:tgtEl>
                                          <p:spTgt spid="33"/>
                                        </p:tgtEl>
                                        <p:attrNameLst>
                                          <p:attrName>style.visibility</p:attrName>
                                        </p:attrNameLst>
                                      </p:cBhvr>
                                      <p:to>
                                        <p:strVal val="hidden"/>
                                      </p:to>
                                    </p:set>
                                  </p:childTnLst>
                                </p:cTn>
                              </p:par>
                              <p:par>
                                <p:cTn id="44" presetID="10" presetClass="entr" presetSubtype="0" fill="hold" grpId="0" nodeType="with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500"/>
                                        <p:tgtEl>
                                          <p:spTgt spid="1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5"/>
                                        </p:tgtEl>
                                        <p:attrNameLst>
                                          <p:attrName>style.visibility</p:attrName>
                                        </p:attrNameLst>
                                      </p:cBhvr>
                                      <p:to>
                                        <p:strVal val="visible"/>
                                      </p:to>
                                    </p:set>
                                    <p:animEffect transition="in" filter="fade">
                                      <p:cBhvr>
                                        <p:cTn id="51" dur="500"/>
                                        <p:tgtEl>
                                          <p:spTgt spid="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500"/>
                                        <p:tgtEl>
                                          <p:spTgt spid="24"/>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500"/>
                                        <p:tgtEl>
                                          <p:spTgt spid="39"/>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grpId="1" nodeType="clickEffect">
                                  <p:stCondLst>
                                    <p:cond delay="0"/>
                                  </p:stCondLst>
                                  <p:childTnLst>
                                    <p:animEffect transition="out" filter="fade">
                                      <p:cBhvr>
                                        <p:cTn id="61" dur="500"/>
                                        <p:tgtEl>
                                          <p:spTgt spid="39"/>
                                        </p:tgtEl>
                                      </p:cBhvr>
                                    </p:animEffect>
                                    <p:set>
                                      <p:cBhvr>
                                        <p:cTn id="62" dur="1" fill="hold">
                                          <p:stCondLst>
                                            <p:cond delay="499"/>
                                          </p:stCondLst>
                                        </p:cTn>
                                        <p:tgtEl>
                                          <p:spTgt spid="39"/>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fade">
                                      <p:cBhvr>
                                        <p:cTn id="70" dur="500"/>
                                        <p:tgtEl>
                                          <p:spTgt spid="42"/>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xit" presetSubtype="0" fill="hold" grpId="1" nodeType="clickEffect">
                                  <p:stCondLst>
                                    <p:cond delay="0"/>
                                  </p:stCondLst>
                                  <p:childTnLst>
                                    <p:animEffect transition="out" filter="fade">
                                      <p:cBhvr>
                                        <p:cTn id="74" dur="500"/>
                                        <p:tgtEl>
                                          <p:spTgt spid="42"/>
                                        </p:tgtEl>
                                      </p:cBhvr>
                                    </p:animEffect>
                                    <p:set>
                                      <p:cBhvr>
                                        <p:cTn id="75" dur="1" fill="hold">
                                          <p:stCondLst>
                                            <p:cond delay="499"/>
                                          </p:stCondLst>
                                        </p:cTn>
                                        <p:tgtEl>
                                          <p:spTgt spid="42"/>
                                        </p:tgtEl>
                                        <p:attrNameLst>
                                          <p:attrName>style.visibility</p:attrName>
                                        </p:attrNameLst>
                                      </p:cBhvr>
                                      <p:to>
                                        <p:strVal val="hidden"/>
                                      </p:to>
                                    </p:se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9"/>
                                        </p:tgtEl>
                                        <p:attrNameLst>
                                          <p:attrName>style.visibility</p:attrName>
                                        </p:attrNameLst>
                                      </p:cBhvr>
                                      <p:to>
                                        <p:strVal val="visible"/>
                                      </p:to>
                                    </p:set>
                                    <p:animEffect transition="in" filter="fade">
                                      <p:cBhvr>
                                        <p:cTn id="80" dur="500"/>
                                        <p:tgtEl>
                                          <p:spTgt spid="9"/>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8"/>
                                        </p:tgtEl>
                                        <p:attrNameLst>
                                          <p:attrName>style.visibility</p:attrName>
                                        </p:attrNameLst>
                                      </p:cBhvr>
                                      <p:to>
                                        <p:strVal val="visible"/>
                                      </p:to>
                                    </p:set>
                                    <p:animEffect transition="in" filter="fade">
                                      <p:cBhvr>
                                        <p:cTn id="83" dur="500"/>
                                        <p:tgtEl>
                                          <p:spTgt spid="8"/>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8"/>
                                        </p:tgtEl>
                                        <p:attrNameLst>
                                          <p:attrName>style.visibility</p:attrName>
                                        </p:attrNameLst>
                                      </p:cBhvr>
                                      <p:to>
                                        <p:strVal val="visible"/>
                                      </p:to>
                                    </p:set>
                                    <p:animEffect transition="in" filter="fade">
                                      <p:cBhvr>
                                        <p:cTn id="86" dur="500"/>
                                        <p:tgtEl>
                                          <p:spTgt spid="48"/>
                                        </p:tgtEl>
                                      </p:cBhvr>
                                    </p:animEffect>
                                  </p:childTnLst>
                                </p:cTn>
                              </p:par>
                            </p:childTnLst>
                          </p:cTn>
                        </p:par>
                        <p:par>
                          <p:cTn id="87" fill="hold">
                            <p:stCondLst>
                              <p:cond delay="500"/>
                            </p:stCondLst>
                            <p:childTnLst>
                              <p:par>
                                <p:cTn id="88" presetID="10" presetClass="entr" presetSubtype="0" fill="hold" grpId="0" nodeType="afterEffect">
                                  <p:stCondLst>
                                    <p:cond delay="0"/>
                                  </p:stCondLst>
                                  <p:childTnLst>
                                    <p:set>
                                      <p:cBhvr>
                                        <p:cTn id="89" dur="1" fill="hold">
                                          <p:stCondLst>
                                            <p:cond delay="0"/>
                                          </p:stCondLst>
                                        </p:cTn>
                                        <p:tgtEl>
                                          <p:spTgt spid="53"/>
                                        </p:tgtEl>
                                        <p:attrNameLst>
                                          <p:attrName>style.visibility</p:attrName>
                                        </p:attrNameLst>
                                      </p:cBhvr>
                                      <p:to>
                                        <p:strVal val="visible"/>
                                      </p:to>
                                    </p:set>
                                    <p:animEffect transition="in" filter="fade">
                                      <p:cBhvr>
                                        <p:cTn id="90" dur="1000"/>
                                        <p:tgtEl>
                                          <p:spTgt spid="53"/>
                                        </p:tgtEl>
                                      </p:cBhvr>
                                    </p:animEffect>
                                  </p:childTnLst>
                                </p:cTn>
                              </p:par>
                            </p:childTnLst>
                          </p:cTn>
                        </p:par>
                        <p:par>
                          <p:cTn id="91" fill="hold">
                            <p:stCondLst>
                              <p:cond delay="1500"/>
                            </p:stCondLst>
                            <p:childTnLst>
                              <p:par>
                                <p:cTn id="92" presetID="10" presetClass="entr" presetSubtype="0" fill="hold" grpId="0" nodeType="afterEffect">
                                  <p:stCondLst>
                                    <p:cond delay="0"/>
                                  </p:stCondLst>
                                  <p:childTnLst>
                                    <p:set>
                                      <p:cBhvr>
                                        <p:cTn id="93" dur="1" fill="hold">
                                          <p:stCondLst>
                                            <p:cond delay="0"/>
                                          </p:stCondLst>
                                        </p:cTn>
                                        <p:tgtEl>
                                          <p:spTgt spid="54"/>
                                        </p:tgtEl>
                                        <p:attrNameLst>
                                          <p:attrName>style.visibility</p:attrName>
                                        </p:attrNameLst>
                                      </p:cBhvr>
                                      <p:to>
                                        <p:strVal val="visible"/>
                                      </p:to>
                                    </p:set>
                                    <p:animEffect transition="in" filter="fade">
                                      <p:cBhvr>
                                        <p:cTn id="94" dur="1000"/>
                                        <p:tgtEl>
                                          <p:spTgt spid="54"/>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xit" presetSubtype="0" fill="hold" grpId="1" nodeType="clickEffect">
                                  <p:stCondLst>
                                    <p:cond delay="0"/>
                                  </p:stCondLst>
                                  <p:childTnLst>
                                    <p:animEffect transition="out" filter="fade">
                                      <p:cBhvr>
                                        <p:cTn id="98" dur="500"/>
                                        <p:tgtEl>
                                          <p:spTgt spid="48"/>
                                        </p:tgtEl>
                                      </p:cBhvr>
                                    </p:animEffect>
                                    <p:set>
                                      <p:cBhvr>
                                        <p:cTn id="99" dur="1" fill="hold">
                                          <p:stCondLst>
                                            <p:cond delay="499"/>
                                          </p:stCondLst>
                                        </p:cTn>
                                        <p:tgtEl>
                                          <p:spTgt spid="48"/>
                                        </p:tgtEl>
                                        <p:attrNameLst>
                                          <p:attrName>style.visibility</p:attrName>
                                        </p:attrNameLst>
                                      </p:cBhvr>
                                      <p:to>
                                        <p:strVal val="hidden"/>
                                      </p:to>
                                    </p:set>
                                  </p:childTnLst>
                                </p:cTn>
                              </p:par>
                              <p:par>
                                <p:cTn id="100" presetID="10" presetClass="exit" presetSubtype="0" fill="hold" grpId="1" nodeType="withEffect">
                                  <p:stCondLst>
                                    <p:cond delay="0"/>
                                  </p:stCondLst>
                                  <p:childTnLst>
                                    <p:animEffect transition="out" filter="fade">
                                      <p:cBhvr>
                                        <p:cTn id="101" dur="500"/>
                                        <p:tgtEl>
                                          <p:spTgt spid="53"/>
                                        </p:tgtEl>
                                      </p:cBhvr>
                                    </p:animEffect>
                                    <p:set>
                                      <p:cBhvr>
                                        <p:cTn id="102" dur="1" fill="hold">
                                          <p:stCondLst>
                                            <p:cond delay="499"/>
                                          </p:stCondLst>
                                        </p:cTn>
                                        <p:tgtEl>
                                          <p:spTgt spid="53"/>
                                        </p:tgtEl>
                                        <p:attrNameLst>
                                          <p:attrName>style.visibility</p:attrName>
                                        </p:attrNameLst>
                                      </p:cBhvr>
                                      <p:to>
                                        <p:strVal val="hidden"/>
                                      </p:to>
                                    </p:set>
                                  </p:childTnLst>
                                </p:cTn>
                              </p:par>
                              <p:par>
                                <p:cTn id="103" presetID="10" presetClass="exit" presetSubtype="0" fill="hold" grpId="1" nodeType="withEffect">
                                  <p:stCondLst>
                                    <p:cond delay="0"/>
                                  </p:stCondLst>
                                  <p:childTnLst>
                                    <p:animEffect transition="out" filter="fade">
                                      <p:cBhvr>
                                        <p:cTn id="104" dur="500"/>
                                        <p:tgtEl>
                                          <p:spTgt spid="54"/>
                                        </p:tgtEl>
                                      </p:cBhvr>
                                    </p:animEffect>
                                    <p:set>
                                      <p:cBhvr>
                                        <p:cTn id="105" dur="1" fill="hold">
                                          <p:stCondLst>
                                            <p:cond delay="499"/>
                                          </p:stCondLst>
                                        </p:cTn>
                                        <p:tgtEl>
                                          <p:spTgt spid="54"/>
                                        </p:tgtEl>
                                        <p:attrNameLst>
                                          <p:attrName>style.visibility</p:attrName>
                                        </p:attrNameLst>
                                      </p:cBhvr>
                                      <p:to>
                                        <p:strVal val="hidden"/>
                                      </p:to>
                                    </p:set>
                                  </p:childTnLst>
                                </p:cTn>
                              </p:par>
                              <p:par>
                                <p:cTn id="106" presetID="10" presetClass="exit" presetSubtype="0" fill="hold" grpId="1" nodeType="withEffect">
                                  <p:stCondLst>
                                    <p:cond delay="0"/>
                                  </p:stCondLst>
                                  <p:childTnLst>
                                    <p:animEffect transition="out" filter="fade">
                                      <p:cBhvr>
                                        <p:cTn id="107" dur="500"/>
                                        <p:tgtEl>
                                          <p:spTgt spid="14"/>
                                        </p:tgtEl>
                                      </p:cBhvr>
                                    </p:animEffect>
                                    <p:set>
                                      <p:cBhvr>
                                        <p:cTn id="108"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53" grpId="1" animBg="1"/>
      <p:bldP spid="48" grpId="0" animBg="1"/>
      <p:bldP spid="48" grpId="1" animBg="1"/>
      <p:bldP spid="54" grpId="0" animBg="1"/>
      <p:bldP spid="54" grpId="1" animBg="1"/>
      <p:bldP spid="20" grpId="0" animBg="1"/>
      <p:bldP spid="20" grpId="1" animBg="1"/>
      <p:bldP spid="23" grpId="0" animBg="1"/>
      <p:bldP spid="23" grpId="1" animBg="1"/>
      <p:bldP spid="33" grpId="0" animBg="1"/>
      <p:bldP spid="33" grpId="1" animBg="1"/>
      <p:bldP spid="5" grpId="0" animBg="1"/>
      <p:bldP spid="6" grpId="0" animBg="1"/>
      <p:bldP spid="8" grpId="0" animBg="1"/>
      <p:bldP spid="9" grpId="0" animBg="1"/>
      <p:bldP spid="10" grpId="0" animBg="1"/>
      <p:bldP spid="12" grpId="0" animBg="1"/>
      <p:bldP spid="24" grpId="0" animBg="1"/>
      <p:bldP spid="34" grpId="0" animBg="1"/>
      <p:bldP spid="34" grpId="1" animBg="1"/>
      <p:bldP spid="42" grpId="0" animBg="1"/>
      <p:bldP spid="42" grpId="1" animBg="1"/>
      <p:bldP spid="39" grpId="0" animBg="1"/>
      <p:bldP spid="39" grpId="1" animBg="1"/>
      <p:bldP spid="14" grpId="0" animBg="1"/>
      <p:bldP spid="14"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Store </a:t>
            </a:r>
            <a:r>
              <a:rPr lang="es-CL" b="1" err="1"/>
              <a:t>Operations</a:t>
            </a:r>
            <a:r>
              <a:rPr lang="es-CL" b="1"/>
              <a:t> – </a:t>
            </a:r>
            <a:r>
              <a:rPr lang="es-CL" b="1" err="1"/>
              <a:t>Ecosystem</a:t>
            </a:r>
            <a:r>
              <a:rPr lang="es-CL" b="1"/>
              <a:t> / Business </a:t>
            </a:r>
            <a:r>
              <a:rPr lang="es-CL" b="1" err="1"/>
              <a:t>Overview</a:t>
            </a:r>
            <a:endParaRPr lang="es-CL"/>
          </a:p>
        </p:txBody>
      </p:sp>
      <p:sp>
        <p:nvSpPr>
          <p:cNvPr id="345" name="Pentágono 344">
            <a:extLst>
              <a:ext uri="{FF2B5EF4-FFF2-40B4-BE49-F238E27FC236}">
                <a16:creationId xmlns:a16="http://schemas.microsoft.com/office/drawing/2014/main" id="{9A0C503A-FD76-B59E-9B7B-743B504E45EF}"/>
              </a:ext>
            </a:extLst>
          </p:cNvPr>
          <p:cNvSpPr/>
          <p:nvPr/>
        </p:nvSpPr>
        <p:spPr>
          <a:xfrm>
            <a:off x="57549" y="1728783"/>
            <a:ext cx="1260000" cy="520449"/>
          </a:xfrm>
          <a:prstGeom prst="homePlate">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EXPLORATION</a:t>
            </a:r>
          </a:p>
        </p:txBody>
      </p:sp>
      <p:sp>
        <p:nvSpPr>
          <p:cNvPr id="346" name="Cheurón 345">
            <a:extLst>
              <a:ext uri="{FF2B5EF4-FFF2-40B4-BE49-F238E27FC236}">
                <a16:creationId xmlns:a16="http://schemas.microsoft.com/office/drawing/2014/main" id="{E349B1F7-7719-1423-2540-4C628A252C26}"/>
              </a:ext>
            </a:extLst>
          </p:cNvPr>
          <p:cNvSpPr/>
          <p:nvPr/>
        </p:nvSpPr>
        <p:spPr>
          <a:xfrm>
            <a:off x="1140587"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PURCHASE</a:t>
            </a:r>
          </a:p>
        </p:txBody>
      </p:sp>
      <p:sp>
        <p:nvSpPr>
          <p:cNvPr id="347" name="Cheurón 346">
            <a:extLst>
              <a:ext uri="{FF2B5EF4-FFF2-40B4-BE49-F238E27FC236}">
                <a16:creationId xmlns:a16="http://schemas.microsoft.com/office/drawing/2014/main" id="{EA957A89-8EF4-8848-307F-990CF2ACF44D}"/>
              </a:ext>
            </a:extLst>
          </p:cNvPr>
          <p:cNvSpPr/>
          <p:nvPr/>
        </p:nvSpPr>
        <p:spPr>
          <a:xfrm>
            <a:off x="2223625"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PAYMENT</a:t>
            </a:r>
          </a:p>
        </p:txBody>
      </p:sp>
      <p:sp>
        <p:nvSpPr>
          <p:cNvPr id="348" name="Cheurón 347">
            <a:extLst>
              <a:ext uri="{FF2B5EF4-FFF2-40B4-BE49-F238E27FC236}">
                <a16:creationId xmlns:a16="http://schemas.microsoft.com/office/drawing/2014/main" id="{311CCFB8-E3B2-521B-5337-5E2470EF0F54}"/>
              </a:ext>
            </a:extLst>
          </p:cNvPr>
          <p:cNvSpPr/>
          <p:nvPr/>
        </p:nvSpPr>
        <p:spPr>
          <a:xfrm>
            <a:off x="3306663"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49" name="Cheurón 348">
            <a:extLst>
              <a:ext uri="{FF2B5EF4-FFF2-40B4-BE49-F238E27FC236}">
                <a16:creationId xmlns:a16="http://schemas.microsoft.com/office/drawing/2014/main" id="{2DEF6208-4016-D459-DDB3-C45BDD7A53EF}"/>
              </a:ext>
            </a:extLst>
          </p:cNvPr>
          <p:cNvSpPr/>
          <p:nvPr/>
        </p:nvSpPr>
        <p:spPr>
          <a:xfrm>
            <a:off x="4389701"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RECEPTION</a:t>
            </a:r>
          </a:p>
        </p:txBody>
      </p:sp>
      <p:sp>
        <p:nvSpPr>
          <p:cNvPr id="350" name="Cheurón 349">
            <a:extLst>
              <a:ext uri="{FF2B5EF4-FFF2-40B4-BE49-F238E27FC236}">
                <a16:creationId xmlns:a16="http://schemas.microsoft.com/office/drawing/2014/main" id="{B1D21CDE-DADC-421C-F049-3CA4C420C863}"/>
              </a:ext>
            </a:extLst>
          </p:cNvPr>
          <p:cNvSpPr/>
          <p:nvPr/>
        </p:nvSpPr>
        <p:spPr>
          <a:xfrm>
            <a:off x="5472739"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51" name="Cheurón 350">
            <a:extLst>
              <a:ext uri="{FF2B5EF4-FFF2-40B4-BE49-F238E27FC236}">
                <a16:creationId xmlns:a16="http://schemas.microsoft.com/office/drawing/2014/main" id="{F31F5204-CCA5-6DDB-5D3B-594706C84E49}"/>
              </a:ext>
            </a:extLst>
          </p:cNvPr>
          <p:cNvSpPr/>
          <p:nvPr/>
        </p:nvSpPr>
        <p:spPr>
          <a:xfrm>
            <a:off x="6555777"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STORAGE</a:t>
            </a:r>
          </a:p>
        </p:txBody>
      </p:sp>
      <p:sp>
        <p:nvSpPr>
          <p:cNvPr id="352" name="Cheurón 351">
            <a:extLst>
              <a:ext uri="{FF2B5EF4-FFF2-40B4-BE49-F238E27FC236}">
                <a16:creationId xmlns:a16="http://schemas.microsoft.com/office/drawing/2014/main" id="{5C3F0A31-DEDD-4D2F-C168-14390B86919C}"/>
              </a:ext>
            </a:extLst>
          </p:cNvPr>
          <p:cNvSpPr/>
          <p:nvPr/>
        </p:nvSpPr>
        <p:spPr>
          <a:xfrm>
            <a:off x="7638815"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PICKING &amp; DISPATCH</a:t>
            </a:r>
          </a:p>
        </p:txBody>
      </p:sp>
      <p:sp>
        <p:nvSpPr>
          <p:cNvPr id="353" name="Cheurón 352">
            <a:extLst>
              <a:ext uri="{FF2B5EF4-FFF2-40B4-BE49-F238E27FC236}">
                <a16:creationId xmlns:a16="http://schemas.microsoft.com/office/drawing/2014/main" id="{C1008290-FE7F-4FD3-00AC-DF5C8FCB36DD}"/>
              </a:ext>
            </a:extLst>
          </p:cNvPr>
          <p:cNvSpPr/>
          <p:nvPr/>
        </p:nvSpPr>
        <p:spPr>
          <a:xfrm>
            <a:off x="8721853"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54" name="Cheurón 353">
            <a:extLst>
              <a:ext uri="{FF2B5EF4-FFF2-40B4-BE49-F238E27FC236}">
                <a16:creationId xmlns:a16="http://schemas.microsoft.com/office/drawing/2014/main" id="{4D2D2EC0-C44D-0F17-A9C9-88F8D4B44D79}"/>
              </a:ext>
            </a:extLst>
          </p:cNvPr>
          <p:cNvSpPr/>
          <p:nvPr/>
        </p:nvSpPr>
        <p:spPr>
          <a:xfrm>
            <a:off x="9804891"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COSTUMER ASSISTANCE</a:t>
            </a:r>
          </a:p>
        </p:txBody>
      </p:sp>
      <p:sp>
        <p:nvSpPr>
          <p:cNvPr id="355" name="Cheurón 354">
            <a:extLst>
              <a:ext uri="{FF2B5EF4-FFF2-40B4-BE49-F238E27FC236}">
                <a16:creationId xmlns:a16="http://schemas.microsoft.com/office/drawing/2014/main" id="{539F8188-DECE-9B40-25F5-214523F41B1B}"/>
              </a:ext>
            </a:extLst>
          </p:cNvPr>
          <p:cNvSpPr/>
          <p:nvPr/>
        </p:nvSpPr>
        <p:spPr>
          <a:xfrm>
            <a:off x="10887926"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TIME MGMT &amp; EMPLOYEE INCENTIVES</a:t>
            </a:r>
          </a:p>
        </p:txBody>
      </p:sp>
      <p:sp>
        <p:nvSpPr>
          <p:cNvPr id="356" name="Rectángulo redondeado 355">
            <a:extLst>
              <a:ext uri="{FF2B5EF4-FFF2-40B4-BE49-F238E27FC236}">
                <a16:creationId xmlns:a16="http://schemas.microsoft.com/office/drawing/2014/main" id="{94DF363D-1905-F44D-E441-885AC3E8C285}"/>
              </a:ext>
            </a:extLst>
          </p:cNvPr>
          <p:cNvSpPr/>
          <p:nvPr/>
        </p:nvSpPr>
        <p:spPr>
          <a:xfrm>
            <a:off x="57548" y="2294217"/>
            <a:ext cx="2088000" cy="324215"/>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CUSTOMER &amp; BUSINESS EXPERIENCE</a:t>
            </a:r>
          </a:p>
        </p:txBody>
      </p:sp>
      <p:sp>
        <p:nvSpPr>
          <p:cNvPr id="357" name="CuadroTexto 356">
            <a:extLst>
              <a:ext uri="{FF2B5EF4-FFF2-40B4-BE49-F238E27FC236}">
                <a16:creationId xmlns:a16="http://schemas.microsoft.com/office/drawing/2014/main" id="{13431CE3-E028-0EE5-B56B-4C10F916DC78}"/>
              </a:ext>
            </a:extLst>
          </p:cNvPr>
          <p:cNvSpPr txBox="1"/>
          <p:nvPr/>
        </p:nvSpPr>
        <p:spPr>
          <a:xfrm>
            <a:off x="8972609" y="1873591"/>
            <a:ext cx="832279" cy="2308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srgbClr val="FFFFFF"/>
                </a:solidFill>
                <a:effectLst/>
                <a:uLnTx/>
                <a:uFillTx/>
                <a:latin typeface="Calibri" panose="020F0502020204030204"/>
                <a:ea typeface="+mn-ea"/>
                <a:cs typeface="+mn-cs"/>
              </a:rPr>
              <a:t>LIQUIDATION</a:t>
            </a:r>
          </a:p>
        </p:txBody>
      </p:sp>
      <p:sp>
        <p:nvSpPr>
          <p:cNvPr id="358" name="CuadroTexto 357">
            <a:extLst>
              <a:ext uri="{FF2B5EF4-FFF2-40B4-BE49-F238E27FC236}">
                <a16:creationId xmlns:a16="http://schemas.microsoft.com/office/drawing/2014/main" id="{602D0F2C-7C7F-9C5F-86D2-285B65E3741E}"/>
              </a:ext>
            </a:extLst>
          </p:cNvPr>
          <p:cNvSpPr txBox="1"/>
          <p:nvPr/>
        </p:nvSpPr>
        <p:spPr>
          <a:xfrm>
            <a:off x="5694501" y="1873308"/>
            <a:ext cx="994183" cy="2308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srgbClr val="FFFFFF"/>
                </a:solidFill>
                <a:effectLst/>
                <a:uLnTx/>
                <a:uFillTx/>
                <a:latin typeface="Calibri" panose="020F0502020204030204"/>
                <a:ea typeface="+mn-ea"/>
                <a:cs typeface="+mn-cs"/>
              </a:rPr>
              <a:t>REPLENISHMENT</a:t>
            </a:r>
          </a:p>
        </p:txBody>
      </p:sp>
      <p:sp>
        <p:nvSpPr>
          <p:cNvPr id="359" name="CuadroTexto 358">
            <a:extLst>
              <a:ext uri="{FF2B5EF4-FFF2-40B4-BE49-F238E27FC236}">
                <a16:creationId xmlns:a16="http://schemas.microsoft.com/office/drawing/2014/main" id="{4C6C5045-3702-6B65-F68E-83A38D26F743}"/>
              </a:ext>
            </a:extLst>
          </p:cNvPr>
          <p:cNvSpPr txBox="1"/>
          <p:nvPr/>
        </p:nvSpPr>
        <p:spPr>
          <a:xfrm>
            <a:off x="3550880" y="1873591"/>
            <a:ext cx="797013" cy="230832"/>
          </a:xfrm>
          <a:prstGeom prst="rect">
            <a:avLst/>
          </a:prstGeom>
          <a:solidFill>
            <a:srgbClr val="E25D6B"/>
          </a:solidFill>
          <a:ln w="12700" cap="flat" cmpd="sng" algn="ctr">
            <a:noFill/>
            <a:prstDash val="solid"/>
            <a:miter lim="800000"/>
          </a:ln>
          <a:effectLst/>
        </p:spPr>
        <p:txBody>
          <a:bodyPr rtlCol="0" anchor="ctr"/>
          <a:lstStyle>
            <a:defPPr>
              <a:defRPr lang="es-CL"/>
            </a:defPPr>
            <a:lvl1pPr algn="ctr">
              <a:defRPr sz="900" b="1" kern="0">
                <a:solidFill>
                  <a:prstClr val="white"/>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CL"/>
              <a:t>AFTER SALES</a:t>
            </a:r>
          </a:p>
        </p:txBody>
      </p:sp>
      <p:sp>
        <p:nvSpPr>
          <p:cNvPr id="360" name="Rectángulo redondeado 359">
            <a:extLst>
              <a:ext uri="{FF2B5EF4-FFF2-40B4-BE49-F238E27FC236}">
                <a16:creationId xmlns:a16="http://schemas.microsoft.com/office/drawing/2014/main" id="{2248AE5C-2850-773F-2308-4E2CA4F2E2F9}"/>
              </a:ext>
            </a:extLst>
          </p:cNvPr>
          <p:cNvSpPr/>
          <p:nvPr/>
        </p:nvSpPr>
        <p:spPr>
          <a:xfrm>
            <a:off x="72846" y="1471449"/>
            <a:ext cx="11802222" cy="174536"/>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srgbClr val="FFFFFF"/>
                </a:solidFill>
                <a:effectLst/>
                <a:uLnTx/>
                <a:uFillTx/>
                <a:latin typeface="Calibri" panose="020F0502020204030204"/>
                <a:ea typeface="+mn-ea"/>
                <a:cs typeface="+mn-cs"/>
              </a:rPr>
              <a:t>STORE OPERATIONS</a:t>
            </a:r>
          </a:p>
        </p:txBody>
      </p:sp>
      <p:sp>
        <p:nvSpPr>
          <p:cNvPr id="362" name="Rectángulo redondeado 361">
            <a:extLst>
              <a:ext uri="{FF2B5EF4-FFF2-40B4-BE49-F238E27FC236}">
                <a16:creationId xmlns:a16="http://schemas.microsoft.com/office/drawing/2014/main" id="{D0D1BB10-ED03-5407-759D-FCC64373A4E8}"/>
              </a:ext>
            </a:extLst>
          </p:cNvPr>
          <p:cNvSpPr/>
          <p:nvPr/>
        </p:nvSpPr>
        <p:spPr>
          <a:xfrm>
            <a:off x="2223625" y="2302005"/>
            <a:ext cx="1008000" cy="150568"/>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STORE CHECKOUT</a:t>
            </a:r>
          </a:p>
        </p:txBody>
      </p:sp>
      <p:sp>
        <p:nvSpPr>
          <p:cNvPr id="363" name="Rectángulo redondeado 362">
            <a:extLst>
              <a:ext uri="{FF2B5EF4-FFF2-40B4-BE49-F238E27FC236}">
                <a16:creationId xmlns:a16="http://schemas.microsoft.com/office/drawing/2014/main" id="{8A2650FF-122B-5C6A-6B28-67633894227B}"/>
              </a:ext>
            </a:extLst>
          </p:cNvPr>
          <p:cNvSpPr/>
          <p:nvPr/>
        </p:nvSpPr>
        <p:spPr>
          <a:xfrm>
            <a:off x="3306663" y="2296775"/>
            <a:ext cx="1008000" cy="324215"/>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CUSTOMER &amp; BUSINESS EXP.</a:t>
            </a:r>
          </a:p>
        </p:txBody>
      </p:sp>
      <p:sp>
        <p:nvSpPr>
          <p:cNvPr id="365" name="Rectángulo redondeado 364">
            <a:extLst>
              <a:ext uri="{FF2B5EF4-FFF2-40B4-BE49-F238E27FC236}">
                <a16:creationId xmlns:a16="http://schemas.microsoft.com/office/drawing/2014/main" id="{403D0289-A978-B300-684F-CE7512513E03}"/>
              </a:ext>
            </a:extLst>
          </p:cNvPr>
          <p:cNvSpPr/>
          <p:nvPr/>
        </p:nvSpPr>
        <p:spPr>
          <a:xfrm>
            <a:off x="4389693" y="2290533"/>
            <a:ext cx="7488000" cy="150568"/>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EMPLOYEE &amp; STOCK MANAGEMENT</a:t>
            </a:r>
          </a:p>
        </p:txBody>
      </p:sp>
      <p:sp>
        <p:nvSpPr>
          <p:cNvPr id="366" name="Rectángulo redondeado 365">
            <a:extLst>
              <a:ext uri="{FF2B5EF4-FFF2-40B4-BE49-F238E27FC236}">
                <a16:creationId xmlns:a16="http://schemas.microsoft.com/office/drawing/2014/main" id="{01F01EC8-5804-78D5-D61A-F14599C2073B}"/>
              </a:ext>
            </a:extLst>
          </p:cNvPr>
          <p:cNvSpPr/>
          <p:nvPr/>
        </p:nvSpPr>
        <p:spPr>
          <a:xfrm>
            <a:off x="9799927" y="2470423"/>
            <a:ext cx="1008000" cy="150568"/>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srgbClr val="454A51"/>
                </a:solidFill>
                <a:effectLst/>
                <a:uLnTx/>
                <a:uFillTx/>
                <a:latin typeface="Calibri" panose="020F0502020204030204"/>
                <a:ea typeface="+mn-ea"/>
                <a:cs typeface="+mn-cs"/>
              </a:rPr>
              <a:t>CUSTOMER</a:t>
            </a:r>
            <a:r>
              <a:rPr kumimoji="0" lang="es-CL" sz="600" b="1" i="0" u="none" strike="noStrike" kern="0" cap="none" spc="0" normalizeH="0" noProof="0">
                <a:ln>
                  <a:noFill/>
                </a:ln>
                <a:solidFill>
                  <a:srgbClr val="454A51"/>
                </a:solidFill>
                <a:effectLst/>
                <a:uLnTx/>
                <a:uFillTx/>
                <a:latin typeface="Calibri" panose="020F0502020204030204"/>
                <a:ea typeface="+mn-ea"/>
                <a:cs typeface="+mn-cs"/>
              </a:rPr>
              <a:t> &amp; BZ EXP.</a:t>
            </a:r>
            <a:endParaRPr kumimoji="0" lang="es-CL" sz="600" b="1" i="0" u="none" strike="noStrike" kern="0" cap="none" spc="0" normalizeH="0" baseline="0" noProof="0">
              <a:ln>
                <a:noFill/>
              </a:ln>
              <a:solidFill>
                <a:srgbClr val="454A51"/>
              </a:solidFill>
              <a:effectLst/>
              <a:uLnTx/>
              <a:uFillTx/>
              <a:latin typeface="Calibri" panose="020F0502020204030204"/>
              <a:ea typeface="+mn-ea"/>
              <a:cs typeface="+mn-cs"/>
            </a:endParaRPr>
          </a:p>
        </p:txBody>
      </p:sp>
      <p:sp>
        <p:nvSpPr>
          <p:cNvPr id="2" name="CuadroTexto 1">
            <a:extLst>
              <a:ext uri="{FF2B5EF4-FFF2-40B4-BE49-F238E27FC236}">
                <a16:creationId xmlns:a16="http://schemas.microsoft.com/office/drawing/2014/main" id="{CE5BACC1-6CC7-B9DC-A543-DA8CACCEFAC0}"/>
              </a:ext>
            </a:extLst>
          </p:cNvPr>
          <p:cNvSpPr txBox="1"/>
          <p:nvPr/>
        </p:nvSpPr>
        <p:spPr>
          <a:xfrm>
            <a:off x="57548" y="2755119"/>
            <a:ext cx="9286824" cy="30815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Desde el punto de vista Organizacional, estos serían los portfolios de tecnología responsables de las soluciones de acuerdo a las etapas del flujo de Store </a:t>
            </a:r>
            <a:r>
              <a:rPr lang="es-CL" sz="1000" err="1"/>
              <a:t>Operations</a:t>
            </a:r>
            <a:r>
              <a:rPr lang="es-CL" sz="1000"/>
              <a:t>.</a:t>
            </a:r>
          </a:p>
        </p:txBody>
      </p:sp>
      <p:sp>
        <p:nvSpPr>
          <p:cNvPr id="5" name="Rectángulo 4">
            <a:extLst>
              <a:ext uri="{FF2B5EF4-FFF2-40B4-BE49-F238E27FC236}">
                <a16:creationId xmlns:a16="http://schemas.microsoft.com/office/drawing/2014/main" id="{EEC344F5-A678-066C-569E-1C6377CAE992}"/>
              </a:ext>
            </a:extLst>
          </p:cNvPr>
          <p:cNvSpPr/>
          <p:nvPr/>
        </p:nvSpPr>
        <p:spPr>
          <a:xfrm>
            <a:off x="9297268" y="1058261"/>
            <a:ext cx="1269133" cy="163388"/>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STORE OPERATIONS</a:t>
            </a:r>
          </a:p>
        </p:txBody>
      </p:sp>
      <p:sp>
        <p:nvSpPr>
          <p:cNvPr id="6" name="Rectángulo 5">
            <a:extLst>
              <a:ext uri="{FF2B5EF4-FFF2-40B4-BE49-F238E27FC236}">
                <a16:creationId xmlns:a16="http://schemas.microsoft.com/office/drawing/2014/main" id="{BEDAF751-F3E0-9025-328E-062B0B8354CD}"/>
              </a:ext>
            </a:extLst>
          </p:cNvPr>
          <p:cNvSpPr/>
          <p:nvPr/>
        </p:nvSpPr>
        <p:spPr>
          <a:xfrm>
            <a:off x="10605935" y="1058261"/>
            <a:ext cx="1269133" cy="163388"/>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3" name="Rectángulo redondeado 2">
            <a:extLst>
              <a:ext uri="{FF2B5EF4-FFF2-40B4-BE49-F238E27FC236}">
                <a16:creationId xmlns:a16="http://schemas.microsoft.com/office/drawing/2014/main" id="{F715B926-F201-72FE-FC32-BECEC89BC064}"/>
              </a:ext>
            </a:extLst>
          </p:cNvPr>
          <p:cNvSpPr/>
          <p:nvPr/>
        </p:nvSpPr>
        <p:spPr>
          <a:xfrm>
            <a:off x="9293052" y="762862"/>
            <a:ext cx="2582016" cy="246161"/>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7507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56"/>
                                        </p:tgtEl>
                                        <p:attrNameLst>
                                          <p:attrName>style.visibility</p:attrName>
                                        </p:attrNameLst>
                                      </p:cBhvr>
                                      <p:to>
                                        <p:strVal val="visible"/>
                                      </p:to>
                                    </p:set>
                                    <p:animEffect transition="in" filter="fade">
                                      <p:cBhvr>
                                        <p:cTn id="11" dur="500"/>
                                        <p:tgtEl>
                                          <p:spTgt spid="35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62"/>
                                        </p:tgtEl>
                                        <p:attrNameLst>
                                          <p:attrName>style.visibility</p:attrName>
                                        </p:attrNameLst>
                                      </p:cBhvr>
                                      <p:to>
                                        <p:strVal val="visible"/>
                                      </p:to>
                                    </p:set>
                                    <p:animEffect transition="in" filter="fade">
                                      <p:cBhvr>
                                        <p:cTn id="15" dur="500"/>
                                        <p:tgtEl>
                                          <p:spTgt spid="36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363"/>
                                        </p:tgtEl>
                                        <p:attrNameLst>
                                          <p:attrName>style.visibility</p:attrName>
                                        </p:attrNameLst>
                                      </p:cBhvr>
                                      <p:to>
                                        <p:strVal val="visible"/>
                                      </p:to>
                                    </p:set>
                                    <p:animEffect transition="in" filter="fade">
                                      <p:cBhvr>
                                        <p:cTn id="19" dur="500"/>
                                        <p:tgtEl>
                                          <p:spTgt spid="363"/>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365"/>
                                        </p:tgtEl>
                                        <p:attrNameLst>
                                          <p:attrName>style.visibility</p:attrName>
                                        </p:attrNameLst>
                                      </p:cBhvr>
                                      <p:to>
                                        <p:strVal val="visible"/>
                                      </p:to>
                                    </p:set>
                                    <p:animEffect transition="in" filter="fade">
                                      <p:cBhvr>
                                        <p:cTn id="23" dur="500"/>
                                        <p:tgtEl>
                                          <p:spTgt spid="365"/>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366"/>
                                        </p:tgtEl>
                                        <p:attrNameLst>
                                          <p:attrName>style.visibility</p:attrName>
                                        </p:attrNameLst>
                                      </p:cBhvr>
                                      <p:to>
                                        <p:strVal val="visible"/>
                                      </p:to>
                                    </p:set>
                                    <p:animEffect transition="in" filter="fade">
                                      <p:cBhvr>
                                        <p:cTn id="27" dur="500"/>
                                        <p:tgtEl>
                                          <p:spTgt spid="36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2"/>
                                        </p:tgtEl>
                                      </p:cBhvr>
                                    </p:animEffect>
                                    <p:set>
                                      <p:cBhvr>
                                        <p:cTn id="32"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6" grpId="0" animBg="1"/>
      <p:bldP spid="362" grpId="0" animBg="1"/>
      <p:bldP spid="363" grpId="0" animBg="1"/>
      <p:bldP spid="365" grpId="0" animBg="1"/>
      <p:bldP spid="366" grpId="0" animBg="1"/>
      <p:bldP spid="2" grpId="0" animBg="1"/>
      <p:bldP spid="2" grpId="1"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Store </a:t>
            </a:r>
            <a:r>
              <a:rPr lang="es-CL" b="1" err="1"/>
              <a:t>Operations</a:t>
            </a:r>
            <a:r>
              <a:rPr lang="es-CL" b="1"/>
              <a:t> – </a:t>
            </a:r>
            <a:r>
              <a:rPr lang="es-CL" b="1" err="1"/>
              <a:t>Ecosystem</a:t>
            </a:r>
            <a:r>
              <a:rPr lang="es-CL" b="1"/>
              <a:t> / Business </a:t>
            </a:r>
            <a:r>
              <a:rPr lang="es-CL" b="1" err="1"/>
              <a:t>Overview</a:t>
            </a:r>
            <a:endParaRPr lang="es-CL"/>
          </a:p>
        </p:txBody>
      </p:sp>
      <p:sp>
        <p:nvSpPr>
          <p:cNvPr id="251" name="Rectángulo 250">
            <a:extLst>
              <a:ext uri="{FF2B5EF4-FFF2-40B4-BE49-F238E27FC236}">
                <a16:creationId xmlns:a16="http://schemas.microsoft.com/office/drawing/2014/main" id="{AE347723-78F8-C1FF-30E5-001F36B281EA}"/>
              </a:ext>
            </a:extLst>
          </p:cNvPr>
          <p:cNvSpPr/>
          <p:nvPr/>
        </p:nvSpPr>
        <p:spPr>
          <a:xfrm>
            <a:off x="2227425" y="2762499"/>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FFFFFF"/>
                </a:solidFill>
                <a:effectLst/>
                <a:uLnTx/>
                <a:uFillTx/>
                <a:latin typeface="Calibri" panose="020F0502020204030204"/>
                <a:ea typeface="+mn-ea"/>
                <a:cs typeface="+mn-cs"/>
              </a:rPr>
              <a:t>DCS SCO-MOB-VIRT</a:t>
            </a:r>
          </a:p>
        </p:txBody>
      </p:sp>
      <p:sp>
        <p:nvSpPr>
          <p:cNvPr id="252" name="Rectángulo 251">
            <a:extLst>
              <a:ext uri="{FF2B5EF4-FFF2-40B4-BE49-F238E27FC236}">
                <a16:creationId xmlns:a16="http://schemas.microsoft.com/office/drawing/2014/main" id="{539871B7-BE61-C156-66A1-C257081A0433}"/>
              </a:ext>
            </a:extLst>
          </p:cNvPr>
          <p:cNvSpPr/>
          <p:nvPr/>
        </p:nvSpPr>
        <p:spPr>
          <a:xfrm>
            <a:off x="3313986" y="2762499"/>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BUTLER</a:t>
            </a:r>
          </a:p>
        </p:txBody>
      </p:sp>
      <p:sp>
        <p:nvSpPr>
          <p:cNvPr id="253" name="Rectángulo 252">
            <a:extLst>
              <a:ext uri="{FF2B5EF4-FFF2-40B4-BE49-F238E27FC236}">
                <a16:creationId xmlns:a16="http://schemas.microsoft.com/office/drawing/2014/main" id="{3DD1FBFB-A7BD-8429-CCA1-A72BD98A24AB}"/>
              </a:ext>
            </a:extLst>
          </p:cNvPr>
          <p:cNvSpPr/>
          <p:nvPr/>
        </p:nvSpPr>
        <p:spPr>
          <a:xfrm>
            <a:off x="4400547" y="2762499"/>
            <a:ext cx="7488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black"/>
                </a:solidFill>
                <a:effectLst/>
                <a:uLnTx/>
                <a:uFillTx/>
                <a:latin typeface="Calibri" panose="020F0502020204030204"/>
                <a:ea typeface="+mn-ea"/>
                <a:cs typeface="+mn-cs"/>
              </a:rPr>
              <a:t>PECHERA</a:t>
            </a:r>
          </a:p>
        </p:txBody>
      </p:sp>
      <p:sp>
        <p:nvSpPr>
          <p:cNvPr id="254" name="Rectángulo 253">
            <a:extLst>
              <a:ext uri="{FF2B5EF4-FFF2-40B4-BE49-F238E27FC236}">
                <a16:creationId xmlns:a16="http://schemas.microsoft.com/office/drawing/2014/main" id="{A739C2F1-59FC-5478-EE30-2C092FC31551}"/>
              </a:ext>
            </a:extLst>
          </p:cNvPr>
          <p:cNvSpPr/>
          <p:nvPr/>
        </p:nvSpPr>
        <p:spPr>
          <a:xfrm>
            <a:off x="65877" y="4595267"/>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APP FALABELLA STORE MODE</a:t>
            </a:r>
          </a:p>
        </p:txBody>
      </p:sp>
      <p:sp>
        <p:nvSpPr>
          <p:cNvPr id="255" name="Rectángulo 254">
            <a:extLst>
              <a:ext uri="{FF2B5EF4-FFF2-40B4-BE49-F238E27FC236}">
                <a16:creationId xmlns:a16="http://schemas.microsoft.com/office/drawing/2014/main" id="{DCC343CC-0AD9-975C-7347-A22F0A6F3511}"/>
              </a:ext>
            </a:extLst>
          </p:cNvPr>
          <p:cNvSpPr/>
          <p:nvPr/>
        </p:nvSpPr>
        <p:spPr>
          <a:xfrm>
            <a:off x="2227425" y="3007467"/>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(L) ASST POS SOD</a:t>
            </a:r>
          </a:p>
        </p:txBody>
      </p:sp>
      <p:sp>
        <p:nvSpPr>
          <p:cNvPr id="256" name="Rectángulo 255">
            <a:extLst>
              <a:ext uri="{FF2B5EF4-FFF2-40B4-BE49-F238E27FC236}">
                <a16:creationId xmlns:a16="http://schemas.microsoft.com/office/drawing/2014/main" id="{C82682D2-8C12-C79A-F41F-EFBFC921C13B}"/>
              </a:ext>
            </a:extLst>
          </p:cNvPr>
          <p:cNvSpPr/>
          <p:nvPr/>
        </p:nvSpPr>
        <p:spPr>
          <a:xfrm>
            <a:off x="3313986" y="3007467"/>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CLEVERON</a:t>
            </a:r>
          </a:p>
        </p:txBody>
      </p:sp>
      <p:sp>
        <p:nvSpPr>
          <p:cNvPr id="257" name="Rectángulo 256">
            <a:extLst>
              <a:ext uri="{FF2B5EF4-FFF2-40B4-BE49-F238E27FC236}">
                <a16:creationId xmlns:a16="http://schemas.microsoft.com/office/drawing/2014/main" id="{195E3875-3748-2BD4-E7AD-9E5ADBE2DFD4}"/>
              </a:ext>
            </a:extLst>
          </p:cNvPr>
          <p:cNvSpPr/>
          <p:nvPr/>
        </p:nvSpPr>
        <p:spPr>
          <a:xfrm>
            <a:off x="4400547" y="3007467"/>
            <a:ext cx="7488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black"/>
                </a:solidFill>
                <a:effectLst/>
                <a:uLnTx/>
                <a:uFillTx/>
                <a:latin typeface="Calibri" panose="020F0502020204030204"/>
                <a:ea typeface="+mn-ea"/>
                <a:cs typeface="+mn-cs"/>
              </a:rPr>
              <a:t>SOS</a:t>
            </a:r>
          </a:p>
        </p:txBody>
      </p:sp>
      <p:sp>
        <p:nvSpPr>
          <p:cNvPr id="258" name="Rectángulo 257">
            <a:extLst>
              <a:ext uri="{FF2B5EF4-FFF2-40B4-BE49-F238E27FC236}">
                <a16:creationId xmlns:a16="http://schemas.microsoft.com/office/drawing/2014/main" id="{72E9309C-24B9-CED9-1083-7D0C44B0D7FC}"/>
              </a:ext>
            </a:extLst>
          </p:cNvPr>
          <p:cNvSpPr/>
          <p:nvPr/>
        </p:nvSpPr>
        <p:spPr>
          <a:xfrm>
            <a:off x="65877" y="2934257"/>
            <a:ext cx="2052000" cy="144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FFFFFF"/>
                </a:solidFill>
                <a:effectLst/>
                <a:uLnTx/>
                <a:uFillTx/>
                <a:latin typeface="Calibri" panose="020F0502020204030204"/>
                <a:ea typeface="+mn-ea"/>
                <a:cs typeface="+mn-cs"/>
              </a:rPr>
              <a:t>CELEBREMOS</a:t>
            </a:r>
          </a:p>
        </p:txBody>
      </p:sp>
      <p:sp>
        <p:nvSpPr>
          <p:cNvPr id="259" name="Rectángulo 258">
            <a:extLst>
              <a:ext uri="{FF2B5EF4-FFF2-40B4-BE49-F238E27FC236}">
                <a16:creationId xmlns:a16="http://schemas.microsoft.com/office/drawing/2014/main" id="{5485C7E2-44AF-9CF5-9FEA-0EB7E3D7B770}"/>
              </a:ext>
            </a:extLst>
          </p:cNvPr>
          <p:cNvSpPr/>
          <p:nvPr/>
        </p:nvSpPr>
        <p:spPr>
          <a:xfrm>
            <a:off x="2227425" y="3248167"/>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(L) SCO POS SOD</a:t>
            </a:r>
          </a:p>
        </p:txBody>
      </p:sp>
      <p:sp>
        <p:nvSpPr>
          <p:cNvPr id="260" name="Rectángulo 259">
            <a:extLst>
              <a:ext uri="{FF2B5EF4-FFF2-40B4-BE49-F238E27FC236}">
                <a16:creationId xmlns:a16="http://schemas.microsoft.com/office/drawing/2014/main" id="{131E16EA-315F-F2A4-5E64-12193394481B}"/>
              </a:ext>
            </a:extLst>
          </p:cNvPr>
          <p:cNvSpPr/>
          <p:nvPr/>
        </p:nvSpPr>
        <p:spPr>
          <a:xfrm>
            <a:off x="3313986" y="3248167"/>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TURNERO</a:t>
            </a:r>
          </a:p>
        </p:txBody>
      </p:sp>
      <p:sp>
        <p:nvSpPr>
          <p:cNvPr id="261" name="Rectángulo 260">
            <a:extLst>
              <a:ext uri="{FF2B5EF4-FFF2-40B4-BE49-F238E27FC236}">
                <a16:creationId xmlns:a16="http://schemas.microsoft.com/office/drawing/2014/main" id="{5313E177-7182-EA6D-B92F-1EA92E237225}"/>
              </a:ext>
            </a:extLst>
          </p:cNvPr>
          <p:cNvSpPr/>
          <p:nvPr/>
        </p:nvSpPr>
        <p:spPr>
          <a:xfrm>
            <a:off x="4400547" y="3248167"/>
            <a:ext cx="7488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black"/>
                </a:solidFill>
                <a:effectLst/>
                <a:uLnTx/>
                <a:uFillTx/>
                <a:latin typeface="Calibri" panose="020F0502020204030204"/>
                <a:ea typeface="+mn-ea"/>
                <a:cs typeface="+mn-cs"/>
              </a:rPr>
              <a:t>MI TIENDA</a:t>
            </a:r>
          </a:p>
        </p:txBody>
      </p:sp>
      <p:sp>
        <p:nvSpPr>
          <p:cNvPr id="262" name="Rectángulo 261">
            <a:extLst>
              <a:ext uri="{FF2B5EF4-FFF2-40B4-BE49-F238E27FC236}">
                <a16:creationId xmlns:a16="http://schemas.microsoft.com/office/drawing/2014/main" id="{AAA1791B-9929-C907-DF1A-8DF81F7B73D4}"/>
              </a:ext>
            </a:extLst>
          </p:cNvPr>
          <p:cNvSpPr/>
          <p:nvPr/>
        </p:nvSpPr>
        <p:spPr>
          <a:xfrm>
            <a:off x="65877" y="3100358"/>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VTA EMPRESA</a:t>
            </a:r>
          </a:p>
        </p:txBody>
      </p:sp>
      <p:sp>
        <p:nvSpPr>
          <p:cNvPr id="263" name="Rectángulo 262">
            <a:extLst>
              <a:ext uri="{FF2B5EF4-FFF2-40B4-BE49-F238E27FC236}">
                <a16:creationId xmlns:a16="http://schemas.microsoft.com/office/drawing/2014/main" id="{C3A0BF17-FD77-E44D-7EAE-4F102B072821}"/>
              </a:ext>
            </a:extLst>
          </p:cNvPr>
          <p:cNvSpPr/>
          <p:nvPr/>
        </p:nvSpPr>
        <p:spPr>
          <a:xfrm>
            <a:off x="2227425" y="3491001"/>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(L) MOBILE POS SOD</a:t>
            </a:r>
          </a:p>
        </p:txBody>
      </p:sp>
      <p:sp>
        <p:nvSpPr>
          <p:cNvPr id="264" name="Rectángulo 263">
            <a:extLst>
              <a:ext uri="{FF2B5EF4-FFF2-40B4-BE49-F238E27FC236}">
                <a16:creationId xmlns:a16="http://schemas.microsoft.com/office/drawing/2014/main" id="{A0F8E87A-7F8C-2C00-0944-0E078EF8746B}"/>
              </a:ext>
            </a:extLst>
          </p:cNvPr>
          <p:cNvSpPr/>
          <p:nvPr/>
        </p:nvSpPr>
        <p:spPr>
          <a:xfrm>
            <a:off x="3313986" y="3491001"/>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PANTALLA ÚNICA</a:t>
            </a:r>
          </a:p>
        </p:txBody>
      </p:sp>
      <p:sp>
        <p:nvSpPr>
          <p:cNvPr id="265" name="Rectángulo 264">
            <a:extLst>
              <a:ext uri="{FF2B5EF4-FFF2-40B4-BE49-F238E27FC236}">
                <a16:creationId xmlns:a16="http://schemas.microsoft.com/office/drawing/2014/main" id="{C435BEDC-0A22-CE39-A554-9CF797B42738}"/>
              </a:ext>
            </a:extLst>
          </p:cNvPr>
          <p:cNvSpPr/>
          <p:nvPr/>
        </p:nvSpPr>
        <p:spPr>
          <a:xfrm>
            <a:off x="4400539" y="3491001"/>
            <a:ext cx="5310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FLEJES ELECTR.</a:t>
            </a:r>
          </a:p>
        </p:txBody>
      </p:sp>
      <p:sp>
        <p:nvSpPr>
          <p:cNvPr id="266" name="Rectángulo 265">
            <a:extLst>
              <a:ext uri="{FF2B5EF4-FFF2-40B4-BE49-F238E27FC236}">
                <a16:creationId xmlns:a16="http://schemas.microsoft.com/office/drawing/2014/main" id="{D78FB0A4-B800-02CA-2C7E-DE828C9CC1EF}"/>
              </a:ext>
            </a:extLst>
          </p:cNvPr>
          <p:cNvSpPr/>
          <p:nvPr/>
        </p:nvSpPr>
        <p:spPr>
          <a:xfrm>
            <a:off x="9833352" y="3491001"/>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CARTELES</a:t>
            </a:r>
          </a:p>
        </p:txBody>
      </p:sp>
      <p:sp>
        <p:nvSpPr>
          <p:cNvPr id="267" name="Rectángulo 266">
            <a:extLst>
              <a:ext uri="{FF2B5EF4-FFF2-40B4-BE49-F238E27FC236}">
                <a16:creationId xmlns:a16="http://schemas.microsoft.com/office/drawing/2014/main" id="{A032D30F-2172-CF2A-945C-D44929A4A3E8}"/>
              </a:ext>
            </a:extLst>
          </p:cNvPr>
          <p:cNvSpPr/>
          <p:nvPr/>
        </p:nvSpPr>
        <p:spPr>
          <a:xfrm>
            <a:off x="10919910" y="3491001"/>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WFM</a:t>
            </a:r>
          </a:p>
        </p:txBody>
      </p:sp>
      <p:sp>
        <p:nvSpPr>
          <p:cNvPr id="268" name="Rectángulo 267">
            <a:extLst>
              <a:ext uri="{FF2B5EF4-FFF2-40B4-BE49-F238E27FC236}">
                <a16:creationId xmlns:a16="http://schemas.microsoft.com/office/drawing/2014/main" id="{466FD11C-3B7E-0EA4-5368-B721B81DFEA5}"/>
              </a:ext>
            </a:extLst>
          </p:cNvPr>
          <p:cNvSpPr/>
          <p:nvPr/>
        </p:nvSpPr>
        <p:spPr>
          <a:xfrm>
            <a:off x="65877" y="3266459"/>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GIFTCARD</a:t>
            </a:r>
          </a:p>
        </p:txBody>
      </p:sp>
      <p:sp>
        <p:nvSpPr>
          <p:cNvPr id="269" name="Rectángulo 268">
            <a:extLst>
              <a:ext uri="{FF2B5EF4-FFF2-40B4-BE49-F238E27FC236}">
                <a16:creationId xmlns:a16="http://schemas.microsoft.com/office/drawing/2014/main" id="{E5F7934E-1BB5-E50C-3F95-1132DFCE43F4}"/>
              </a:ext>
            </a:extLst>
          </p:cNvPr>
          <p:cNvSpPr/>
          <p:nvPr/>
        </p:nvSpPr>
        <p:spPr>
          <a:xfrm>
            <a:off x="2227425" y="3733835"/>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(L) VIRTUAL POS SOD</a:t>
            </a:r>
          </a:p>
        </p:txBody>
      </p:sp>
      <p:sp>
        <p:nvSpPr>
          <p:cNvPr id="270" name="Rectángulo 269">
            <a:extLst>
              <a:ext uri="{FF2B5EF4-FFF2-40B4-BE49-F238E27FC236}">
                <a16:creationId xmlns:a16="http://schemas.microsoft.com/office/drawing/2014/main" id="{33FA5ED7-B018-1A52-4D94-30E0ED5D280A}"/>
              </a:ext>
            </a:extLst>
          </p:cNvPr>
          <p:cNvSpPr/>
          <p:nvPr/>
        </p:nvSpPr>
        <p:spPr>
          <a:xfrm>
            <a:off x="4400539" y="3733835"/>
            <a:ext cx="5310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RFID</a:t>
            </a:r>
          </a:p>
        </p:txBody>
      </p:sp>
      <p:sp>
        <p:nvSpPr>
          <p:cNvPr id="271" name="Rectángulo 270">
            <a:extLst>
              <a:ext uri="{FF2B5EF4-FFF2-40B4-BE49-F238E27FC236}">
                <a16:creationId xmlns:a16="http://schemas.microsoft.com/office/drawing/2014/main" id="{4FB14BEA-C518-304A-D817-3358D7A1FE36}"/>
              </a:ext>
            </a:extLst>
          </p:cNvPr>
          <p:cNvSpPr/>
          <p:nvPr/>
        </p:nvSpPr>
        <p:spPr>
          <a:xfrm>
            <a:off x="9833352" y="3733835"/>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TOTEM PREV.</a:t>
            </a:r>
          </a:p>
        </p:txBody>
      </p:sp>
      <p:sp>
        <p:nvSpPr>
          <p:cNvPr id="272" name="Rectángulo 271">
            <a:extLst>
              <a:ext uri="{FF2B5EF4-FFF2-40B4-BE49-F238E27FC236}">
                <a16:creationId xmlns:a16="http://schemas.microsoft.com/office/drawing/2014/main" id="{8D2CF8EF-A5EE-DE24-F01B-8875F88902D4}"/>
              </a:ext>
            </a:extLst>
          </p:cNvPr>
          <p:cNvSpPr/>
          <p:nvPr/>
        </p:nvSpPr>
        <p:spPr>
          <a:xfrm>
            <a:off x="10919910" y="3733835"/>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CI SERVER</a:t>
            </a:r>
          </a:p>
        </p:txBody>
      </p:sp>
      <p:sp>
        <p:nvSpPr>
          <p:cNvPr id="273" name="Rectángulo 272">
            <a:extLst>
              <a:ext uri="{FF2B5EF4-FFF2-40B4-BE49-F238E27FC236}">
                <a16:creationId xmlns:a16="http://schemas.microsoft.com/office/drawing/2014/main" id="{F97FA5A3-B010-D238-4DBC-266BBD8A2AA2}"/>
              </a:ext>
            </a:extLst>
          </p:cNvPr>
          <p:cNvSpPr/>
          <p:nvPr/>
        </p:nvSpPr>
        <p:spPr>
          <a:xfrm>
            <a:off x="65877" y="3598661"/>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FINSAC</a:t>
            </a:r>
          </a:p>
        </p:txBody>
      </p:sp>
      <p:sp>
        <p:nvSpPr>
          <p:cNvPr id="274" name="Rectángulo 273">
            <a:extLst>
              <a:ext uri="{FF2B5EF4-FFF2-40B4-BE49-F238E27FC236}">
                <a16:creationId xmlns:a16="http://schemas.microsoft.com/office/drawing/2014/main" id="{B911C54B-F77E-BE86-5924-36C0D122748C}"/>
              </a:ext>
            </a:extLst>
          </p:cNvPr>
          <p:cNvSpPr/>
          <p:nvPr/>
        </p:nvSpPr>
        <p:spPr>
          <a:xfrm>
            <a:off x="2227425" y="3976669"/>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(L) ASST POS FAL</a:t>
            </a:r>
          </a:p>
        </p:txBody>
      </p:sp>
      <p:sp>
        <p:nvSpPr>
          <p:cNvPr id="275" name="Rectángulo 274">
            <a:extLst>
              <a:ext uri="{FF2B5EF4-FFF2-40B4-BE49-F238E27FC236}">
                <a16:creationId xmlns:a16="http://schemas.microsoft.com/office/drawing/2014/main" id="{64B0B594-AEEB-DCE9-7DA0-C38E9AD4C6F1}"/>
              </a:ext>
            </a:extLst>
          </p:cNvPr>
          <p:cNvSpPr/>
          <p:nvPr/>
        </p:nvSpPr>
        <p:spPr>
          <a:xfrm>
            <a:off x="5473016" y="4219503"/>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ZIPPEDI</a:t>
            </a:r>
          </a:p>
        </p:txBody>
      </p:sp>
      <p:sp>
        <p:nvSpPr>
          <p:cNvPr id="276" name="Rectángulo 275">
            <a:extLst>
              <a:ext uri="{FF2B5EF4-FFF2-40B4-BE49-F238E27FC236}">
                <a16:creationId xmlns:a16="http://schemas.microsoft.com/office/drawing/2014/main" id="{C13A14E2-B34A-29E7-8550-FB9BACA81EC8}"/>
              </a:ext>
            </a:extLst>
          </p:cNvPr>
          <p:cNvSpPr/>
          <p:nvPr/>
        </p:nvSpPr>
        <p:spPr>
          <a:xfrm>
            <a:off x="6559577" y="4219503"/>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SABCITO</a:t>
            </a:r>
          </a:p>
        </p:txBody>
      </p:sp>
      <p:sp>
        <p:nvSpPr>
          <p:cNvPr id="277" name="Rectángulo 276">
            <a:extLst>
              <a:ext uri="{FF2B5EF4-FFF2-40B4-BE49-F238E27FC236}">
                <a16:creationId xmlns:a16="http://schemas.microsoft.com/office/drawing/2014/main" id="{066CB2A8-E528-D247-CFB7-8E45817AAA48}"/>
              </a:ext>
            </a:extLst>
          </p:cNvPr>
          <p:cNvSpPr/>
          <p:nvPr/>
        </p:nvSpPr>
        <p:spPr>
          <a:xfrm>
            <a:off x="7646138" y="4219503"/>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BUTLER</a:t>
            </a:r>
          </a:p>
        </p:txBody>
      </p:sp>
      <p:sp>
        <p:nvSpPr>
          <p:cNvPr id="278" name="Rectángulo 277">
            <a:extLst>
              <a:ext uri="{FF2B5EF4-FFF2-40B4-BE49-F238E27FC236}">
                <a16:creationId xmlns:a16="http://schemas.microsoft.com/office/drawing/2014/main" id="{3C3D2F3D-ADFE-76B8-D3C5-FDCE86ED05A1}"/>
              </a:ext>
            </a:extLst>
          </p:cNvPr>
          <p:cNvSpPr/>
          <p:nvPr/>
        </p:nvSpPr>
        <p:spPr>
          <a:xfrm>
            <a:off x="9833352" y="3976669"/>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CX ORDER API</a:t>
            </a:r>
          </a:p>
        </p:txBody>
      </p:sp>
      <p:sp>
        <p:nvSpPr>
          <p:cNvPr id="279" name="Rectángulo 278">
            <a:extLst>
              <a:ext uri="{FF2B5EF4-FFF2-40B4-BE49-F238E27FC236}">
                <a16:creationId xmlns:a16="http://schemas.microsoft.com/office/drawing/2014/main" id="{0280F132-1E8F-9283-2B73-F32DC441254B}"/>
              </a:ext>
            </a:extLst>
          </p:cNvPr>
          <p:cNvSpPr/>
          <p:nvPr/>
        </p:nvSpPr>
        <p:spPr>
          <a:xfrm>
            <a:off x="10919910" y="3976669"/>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EMP CENTRAL</a:t>
            </a:r>
          </a:p>
        </p:txBody>
      </p:sp>
      <p:sp>
        <p:nvSpPr>
          <p:cNvPr id="280" name="Rectángulo 279">
            <a:extLst>
              <a:ext uri="{FF2B5EF4-FFF2-40B4-BE49-F238E27FC236}">
                <a16:creationId xmlns:a16="http://schemas.microsoft.com/office/drawing/2014/main" id="{F2A59EAC-05E7-5808-89B3-2D348947D3AF}"/>
              </a:ext>
            </a:extLst>
          </p:cNvPr>
          <p:cNvSpPr/>
          <p:nvPr/>
        </p:nvSpPr>
        <p:spPr>
          <a:xfrm>
            <a:off x="65877" y="3930863"/>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TRANSACCIONAL</a:t>
            </a:r>
          </a:p>
        </p:txBody>
      </p:sp>
      <p:sp>
        <p:nvSpPr>
          <p:cNvPr id="281" name="Rectángulo 280">
            <a:extLst>
              <a:ext uri="{FF2B5EF4-FFF2-40B4-BE49-F238E27FC236}">
                <a16:creationId xmlns:a16="http://schemas.microsoft.com/office/drawing/2014/main" id="{CA2D6482-10F2-AAAB-A951-86CEC4F983B5}"/>
              </a:ext>
            </a:extLst>
          </p:cNvPr>
          <p:cNvSpPr/>
          <p:nvPr/>
        </p:nvSpPr>
        <p:spPr>
          <a:xfrm>
            <a:off x="2227425" y="4219503"/>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(L) SCO POS FAL</a:t>
            </a:r>
          </a:p>
        </p:txBody>
      </p:sp>
      <p:sp>
        <p:nvSpPr>
          <p:cNvPr id="282" name="Rectángulo 281">
            <a:extLst>
              <a:ext uri="{FF2B5EF4-FFF2-40B4-BE49-F238E27FC236}">
                <a16:creationId xmlns:a16="http://schemas.microsoft.com/office/drawing/2014/main" id="{175ECCAE-C889-1CF1-929C-FD23BBB9D9C9}"/>
              </a:ext>
            </a:extLst>
          </p:cNvPr>
          <p:cNvSpPr/>
          <p:nvPr/>
        </p:nvSpPr>
        <p:spPr>
          <a:xfrm>
            <a:off x="5473016" y="4462337"/>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SATEADORAS</a:t>
            </a:r>
          </a:p>
        </p:txBody>
      </p:sp>
      <p:sp>
        <p:nvSpPr>
          <p:cNvPr id="283" name="Rectángulo 282">
            <a:extLst>
              <a:ext uri="{FF2B5EF4-FFF2-40B4-BE49-F238E27FC236}">
                <a16:creationId xmlns:a16="http://schemas.microsoft.com/office/drawing/2014/main" id="{EFD2F597-D9ED-6690-5421-01C103F06839}"/>
              </a:ext>
            </a:extLst>
          </p:cNvPr>
          <p:cNvSpPr/>
          <p:nvPr/>
        </p:nvSpPr>
        <p:spPr>
          <a:xfrm>
            <a:off x="7646138" y="4462337"/>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CLEVERON</a:t>
            </a:r>
          </a:p>
        </p:txBody>
      </p:sp>
      <p:sp>
        <p:nvSpPr>
          <p:cNvPr id="284" name="Rectángulo 283">
            <a:extLst>
              <a:ext uri="{FF2B5EF4-FFF2-40B4-BE49-F238E27FC236}">
                <a16:creationId xmlns:a16="http://schemas.microsoft.com/office/drawing/2014/main" id="{B5BEDFC1-2E20-FF1E-ED85-6F5032E28C20}"/>
              </a:ext>
            </a:extLst>
          </p:cNvPr>
          <p:cNvSpPr/>
          <p:nvPr/>
        </p:nvSpPr>
        <p:spPr>
          <a:xfrm>
            <a:off x="9833352" y="4219503"/>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SERVICIO TÉCNICO</a:t>
            </a:r>
          </a:p>
        </p:txBody>
      </p:sp>
      <p:sp>
        <p:nvSpPr>
          <p:cNvPr id="285" name="Rectángulo 284">
            <a:extLst>
              <a:ext uri="{FF2B5EF4-FFF2-40B4-BE49-F238E27FC236}">
                <a16:creationId xmlns:a16="http://schemas.microsoft.com/office/drawing/2014/main" id="{E11F75A0-D24D-6C65-66F0-5B57D17FD9AF}"/>
              </a:ext>
            </a:extLst>
          </p:cNvPr>
          <p:cNvSpPr/>
          <p:nvPr/>
        </p:nvSpPr>
        <p:spPr>
          <a:xfrm>
            <a:off x="10919910" y="4219503"/>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SPR*</a:t>
            </a:r>
          </a:p>
        </p:txBody>
      </p:sp>
      <p:sp>
        <p:nvSpPr>
          <p:cNvPr id="286" name="Rectángulo 285">
            <a:extLst>
              <a:ext uri="{FF2B5EF4-FFF2-40B4-BE49-F238E27FC236}">
                <a16:creationId xmlns:a16="http://schemas.microsoft.com/office/drawing/2014/main" id="{A3152DE9-FA67-FF0E-6EA6-DBC68E7FB6B2}"/>
              </a:ext>
            </a:extLst>
          </p:cNvPr>
          <p:cNvSpPr/>
          <p:nvPr/>
        </p:nvSpPr>
        <p:spPr>
          <a:xfrm>
            <a:off x="65877" y="4429166"/>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APP SODIMAC STORE MODE</a:t>
            </a:r>
          </a:p>
        </p:txBody>
      </p:sp>
      <p:sp>
        <p:nvSpPr>
          <p:cNvPr id="287" name="Rectángulo 286">
            <a:extLst>
              <a:ext uri="{FF2B5EF4-FFF2-40B4-BE49-F238E27FC236}">
                <a16:creationId xmlns:a16="http://schemas.microsoft.com/office/drawing/2014/main" id="{76ED4530-E53D-0159-7090-9B4F400AE0B1}"/>
              </a:ext>
            </a:extLst>
          </p:cNvPr>
          <p:cNvSpPr/>
          <p:nvPr/>
        </p:nvSpPr>
        <p:spPr>
          <a:xfrm>
            <a:off x="2227425" y="4462337"/>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(L) MOBILE POS FAL</a:t>
            </a:r>
          </a:p>
        </p:txBody>
      </p:sp>
      <p:sp>
        <p:nvSpPr>
          <p:cNvPr id="288" name="Rectángulo 287">
            <a:extLst>
              <a:ext uri="{FF2B5EF4-FFF2-40B4-BE49-F238E27FC236}">
                <a16:creationId xmlns:a16="http://schemas.microsoft.com/office/drawing/2014/main" id="{E82F8F12-59AB-3800-0579-D84199F6A2D2}"/>
              </a:ext>
            </a:extLst>
          </p:cNvPr>
          <p:cNvSpPr/>
          <p:nvPr/>
        </p:nvSpPr>
        <p:spPr>
          <a:xfrm>
            <a:off x="7646138" y="4705171"/>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TURNERO</a:t>
            </a:r>
          </a:p>
        </p:txBody>
      </p:sp>
      <p:sp>
        <p:nvSpPr>
          <p:cNvPr id="289" name="Rectángulo 288">
            <a:extLst>
              <a:ext uri="{FF2B5EF4-FFF2-40B4-BE49-F238E27FC236}">
                <a16:creationId xmlns:a16="http://schemas.microsoft.com/office/drawing/2014/main" id="{E8E68C16-EF70-FCDE-479B-0B10ACE42D7D}"/>
              </a:ext>
            </a:extLst>
          </p:cNvPr>
          <p:cNvSpPr/>
          <p:nvPr/>
        </p:nvSpPr>
        <p:spPr>
          <a:xfrm>
            <a:off x="9833352" y="4462337"/>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APP SODIMAC</a:t>
            </a:r>
          </a:p>
        </p:txBody>
      </p:sp>
      <p:sp>
        <p:nvSpPr>
          <p:cNvPr id="290" name="Rectángulo 289">
            <a:extLst>
              <a:ext uri="{FF2B5EF4-FFF2-40B4-BE49-F238E27FC236}">
                <a16:creationId xmlns:a16="http://schemas.microsoft.com/office/drawing/2014/main" id="{B4EE23D8-29B3-0213-EFF9-2EF387144AE3}"/>
              </a:ext>
            </a:extLst>
          </p:cNvPr>
          <p:cNvSpPr/>
          <p:nvPr/>
        </p:nvSpPr>
        <p:spPr>
          <a:xfrm>
            <a:off x="65877" y="3432560"/>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PGS</a:t>
            </a:r>
          </a:p>
        </p:txBody>
      </p:sp>
      <p:sp>
        <p:nvSpPr>
          <p:cNvPr id="291" name="Rectángulo 290">
            <a:extLst>
              <a:ext uri="{FF2B5EF4-FFF2-40B4-BE49-F238E27FC236}">
                <a16:creationId xmlns:a16="http://schemas.microsoft.com/office/drawing/2014/main" id="{8815E970-BA51-21A3-8DB1-8FAC7AFF6C09}"/>
              </a:ext>
            </a:extLst>
          </p:cNvPr>
          <p:cNvSpPr/>
          <p:nvPr/>
        </p:nvSpPr>
        <p:spPr>
          <a:xfrm>
            <a:off x="2227425" y="4705171"/>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(L) VIRTUAL POS FAL</a:t>
            </a:r>
          </a:p>
        </p:txBody>
      </p:sp>
      <p:sp>
        <p:nvSpPr>
          <p:cNvPr id="292" name="Rectángulo 291">
            <a:extLst>
              <a:ext uri="{FF2B5EF4-FFF2-40B4-BE49-F238E27FC236}">
                <a16:creationId xmlns:a16="http://schemas.microsoft.com/office/drawing/2014/main" id="{5D0F9CD2-4C6D-7472-EA86-69BBE6583428}"/>
              </a:ext>
            </a:extLst>
          </p:cNvPr>
          <p:cNvSpPr/>
          <p:nvPr/>
        </p:nvSpPr>
        <p:spPr>
          <a:xfrm>
            <a:off x="4398030" y="3976669"/>
            <a:ext cx="5310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RIM*</a:t>
            </a:r>
          </a:p>
        </p:txBody>
      </p:sp>
      <p:sp>
        <p:nvSpPr>
          <p:cNvPr id="293" name="Rectángulo 292">
            <a:extLst>
              <a:ext uri="{FF2B5EF4-FFF2-40B4-BE49-F238E27FC236}">
                <a16:creationId xmlns:a16="http://schemas.microsoft.com/office/drawing/2014/main" id="{CA4B2CCB-6F5A-82FF-2C00-7CC37CC8E683}"/>
              </a:ext>
            </a:extLst>
          </p:cNvPr>
          <p:cNvSpPr/>
          <p:nvPr/>
        </p:nvSpPr>
        <p:spPr>
          <a:xfrm>
            <a:off x="9833352" y="4705171"/>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APP FALABELLA</a:t>
            </a:r>
          </a:p>
        </p:txBody>
      </p:sp>
      <p:sp>
        <p:nvSpPr>
          <p:cNvPr id="294" name="Rectángulo 293">
            <a:extLst>
              <a:ext uri="{FF2B5EF4-FFF2-40B4-BE49-F238E27FC236}">
                <a16:creationId xmlns:a16="http://schemas.microsoft.com/office/drawing/2014/main" id="{E4DD3EE4-A03F-EE38-7401-24669E3F44E2}"/>
              </a:ext>
            </a:extLst>
          </p:cNvPr>
          <p:cNvSpPr/>
          <p:nvPr/>
        </p:nvSpPr>
        <p:spPr>
          <a:xfrm>
            <a:off x="65877" y="3764762"/>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err="1">
                <a:ln>
                  <a:noFill/>
                </a:ln>
                <a:solidFill>
                  <a:prstClr val="black"/>
                </a:solidFill>
                <a:effectLst/>
                <a:uLnTx/>
                <a:uFillTx/>
                <a:latin typeface="Calibri" panose="020F0502020204030204"/>
                <a:ea typeface="+mn-ea"/>
                <a:cs typeface="+mn-cs"/>
              </a:rPr>
              <a:t>PoR</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295" name="Rectángulo 294">
            <a:extLst>
              <a:ext uri="{FF2B5EF4-FFF2-40B4-BE49-F238E27FC236}">
                <a16:creationId xmlns:a16="http://schemas.microsoft.com/office/drawing/2014/main" id="{FEC36B7A-59F5-49D4-42D6-E17FD299CC91}"/>
              </a:ext>
            </a:extLst>
          </p:cNvPr>
          <p:cNvSpPr/>
          <p:nvPr/>
        </p:nvSpPr>
        <p:spPr>
          <a:xfrm>
            <a:off x="2227425" y="4948005"/>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(L) ASST POS TOT</a:t>
            </a:r>
          </a:p>
        </p:txBody>
      </p:sp>
      <p:sp>
        <p:nvSpPr>
          <p:cNvPr id="296" name="Rectángulo 295">
            <a:extLst>
              <a:ext uri="{FF2B5EF4-FFF2-40B4-BE49-F238E27FC236}">
                <a16:creationId xmlns:a16="http://schemas.microsoft.com/office/drawing/2014/main" id="{C51B18CF-F70A-F8B4-8DC8-619EFE25180F}"/>
              </a:ext>
            </a:extLst>
          </p:cNvPr>
          <p:cNvSpPr/>
          <p:nvPr/>
        </p:nvSpPr>
        <p:spPr>
          <a:xfrm>
            <a:off x="7660230" y="4948005"/>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BACKSTORE*</a:t>
            </a:r>
          </a:p>
        </p:txBody>
      </p:sp>
      <p:sp>
        <p:nvSpPr>
          <p:cNvPr id="297" name="Rectángulo 296">
            <a:extLst>
              <a:ext uri="{FF2B5EF4-FFF2-40B4-BE49-F238E27FC236}">
                <a16:creationId xmlns:a16="http://schemas.microsoft.com/office/drawing/2014/main" id="{5C397E46-C44B-D23F-2957-7E349434B002}"/>
              </a:ext>
            </a:extLst>
          </p:cNvPr>
          <p:cNvSpPr/>
          <p:nvPr/>
        </p:nvSpPr>
        <p:spPr>
          <a:xfrm>
            <a:off x="65877" y="4096964"/>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BUC</a:t>
            </a:r>
          </a:p>
        </p:txBody>
      </p:sp>
      <p:sp>
        <p:nvSpPr>
          <p:cNvPr id="298" name="Rectángulo 297">
            <a:extLst>
              <a:ext uri="{FF2B5EF4-FFF2-40B4-BE49-F238E27FC236}">
                <a16:creationId xmlns:a16="http://schemas.microsoft.com/office/drawing/2014/main" id="{BD7DD49A-96D8-7840-84F0-23486B9C9CDE}"/>
              </a:ext>
            </a:extLst>
          </p:cNvPr>
          <p:cNvSpPr/>
          <p:nvPr/>
        </p:nvSpPr>
        <p:spPr>
          <a:xfrm>
            <a:off x="2227424" y="5190839"/>
            <a:ext cx="1320209"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SWITCH TRANSBANK (BBR)</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299" name="Rectángulo 298">
            <a:extLst>
              <a:ext uri="{FF2B5EF4-FFF2-40B4-BE49-F238E27FC236}">
                <a16:creationId xmlns:a16="http://schemas.microsoft.com/office/drawing/2014/main" id="{7289AE93-6DBF-52D3-2FE9-360FA6150C1E}"/>
              </a:ext>
            </a:extLst>
          </p:cNvPr>
          <p:cNvSpPr/>
          <p:nvPr/>
        </p:nvSpPr>
        <p:spPr>
          <a:xfrm>
            <a:off x="65877" y="4263065"/>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CES</a:t>
            </a:r>
          </a:p>
        </p:txBody>
      </p:sp>
      <p:sp>
        <p:nvSpPr>
          <p:cNvPr id="300" name="Rectángulo 299">
            <a:extLst>
              <a:ext uri="{FF2B5EF4-FFF2-40B4-BE49-F238E27FC236}">
                <a16:creationId xmlns:a16="http://schemas.microsoft.com/office/drawing/2014/main" id="{FD193447-8D07-33C6-38E2-FEE04AD27D51}"/>
              </a:ext>
            </a:extLst>
          </p:cNvPr>
          <p:cNvSpPr/>
          <p:nvPr/>
        </p:nvSpPr>
        <p:spPr>
          <a:xfrm>
            <a:off x="2227425" y="5433673"/>
            <a:ext cx="133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SWITCH TRANSBANK (NCR)</a:t>
            </a:r>
            <a:endParaRPr kumimoji="0" lang="es-CL" sz="7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01" name="Rectángulo 300">
            <a:extLst>
              <a:ext uri="{FF2B5EF4-FFF2-40B4-BE49-F238E27FC236}">
                <a16:creationId xmlns:a16="http://schemas.microsoft.com/office/drawing/2014/main" id="{2B6E9E6D-DDB6-B39B-5CD0-88375E18192B}"/>
              </a:ext>
            </a:extLst>
          </p:cNvPr>
          <p:cNvSpPr/>
          <p:nvPr/>
        </p:nvSpPr>
        <p:spPr>
          <a:xfrm>
            <a:off x="65877" y="5924075"/>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MOTOR DE AGENDA</a:t>
            </a:r>
          </a:p>
        </p:txBody>
      </p:sp>
      <p:sp>
        <p:nvSpPr>
          <p:cNvPr id="302" name="Rectángulo 301">
            <a:extLst>
              <a:ext uri="{FF2B5EF4-FFF2-40B4-BE49-F238E27FC236}">
                <a16:creationId xmlns:a16="http://schemas.microsoft.com/office/drawing/2014/main" id="{6EA371D2-522A-23EA-2D44-E145693DCDA9}"/>
              </a:ext>
            </a:extLst>
          </p:cNvPr>
          <p:cNvSpPr/>
          <p:nvPr/>
        </p:nvSpPr>
        <p:spPr>
          <a:xfrm>
            <a:off x="65877" y="4927469"/>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VENTA GUIADA</a:t>
            </a:r>
          </a:p>
        </p:txBody>
      </p:sp>
      <p:sp>
        <p:nvSpPr>
          <p:cNvPr id="303" name="Rectángulo 302">
            <a:extLst>
              <a:ext uri="{FF2B5EF4-FFF2-40B4-BE49-F238E27FC236}">
                <a16:creationId xmlns:a16="http://schemas.microsoft.com/office/drawing/2014/main" id="{3FB0A782-35DC-EF24-3E39-6C80912299E0}"/>
              </a:ext>
            </a:extLst>
          </p:cNvPr>
          <p:cNvSpPr/>
          <p:nvPr/>
        </p:nvSpPr>
        <p:spPr>
          <a:xfrm>
            <a:off x="65877" y="5259671"/>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HUB EXPERIENCIAS</a:t>
            </a:r>
          </a:p>
        </p:txBody>
      </p:sp>
      <p:sp>
        <p:nvSpPr>
          <p:cNvPr id="304" name="Rectángulo 303">
            <a:extLst>
              <a:ext uri="{FF2B5EF4-FFF2-40B4-BE49-F238E27FC236}">
                <a16:creationId xmlns:a16="http://schemas.microsoft.com/office/drawing/2014/main" id="{C2884667-2A99-A5E8-6A70-3B9EDE25014D}"/>
              </a:ext>
            </a:extLst>
          </p:cNvPr>
          <p:cNvSpPr/>
          <p:nvPr/>
        </p:nvSpPr>
        <p:spPr>
          <a:xfrm>
            <a:off x="65877" y="5757974"/>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GARANTÍA EXTENDIDA</a:t>
            </a:r>
          </a:p>
        </p:txBody>
      </p:sp>
      <p:sp>
        <p:nvSpPr>
          <p:cNvPr id="305" name="Rectángulo 304">
            <a:extLst>
              <a:ext uri="{FF2B5EF4-FFF2-40B4-BE49-F238E27FC236}">
                <a16:creationId xmlns:a16="http://schemas.microsoft.com/office/drawing/2014/main" id="{F7848A29-A4F2-1FD6-165C-3BDD514D0B75}"/>
              </a:ext>
            </a:extLst>
          </p:cNvPr>
          <p:cNvSpPr/>
          <p:nvPr/>
        </p:nvSpPr>
        <p:spPr>
          <a:xfrm>
            <a:off x="65877" y="4761368"/>
            <a:ext cx="2052000" cy="144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FFFFFF"/>
                </a:solidFill>
                <a:effectLst/>
                <a:uLnTx/>
                <a:uFillTx/>
                <a:latin typeface="Calibri" panose="020F0502020204030204"/>
                <a:ea typeface="+mn-ea"/>
                <a:cs typeface="+mn-cs"/>
              </a:rPr>
              <a:t>KIOSKOS</a:t>
            </a:r>
          </a:p>
        </p:txBody>
      </p:sp>
      <p:sp>
        <p:nvSpPr>
          <p:cNvPr id="306" name="Rectángulo 305">
            <a:extLst>
              <a:ext uri="{FF2B5EF4-FFF2-40B4-BE49-F238E27FC236}">
                <a16:creationId xmlns:a16="http://schemas.microsoft.com/office/drawing/2014/main" id="{A43B4B58-ED0B-7D6E-D8C7-F241D9341131}"/>
              </a:ext>
            </a:extLst>
          </p:cNvPr>
          <p:cNvSpPr/>
          <p:nvPr/>
        </p:nvSpPr>
        <p:spPr>
          <a:xfrm>
            <a:off x="65877" y="5093570"/>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AAHH</a:t>
            </a:r>
          </a:p>
        </p:txBody>
      </p:sp>
      <p:sp>
        <p:nvSpPr>
          <p:cNvPr id="307" name="Rectángulo 306">
            <a:extLst>
              <a:ext uri="{FF2B5EF4-FFF2-40B4-BE49-F238E27FC236}">
                <a16:creationId xmlns:a16="http://schemas.microsoft.com/office/drawing/2014/main" id="{8F2B89A9-7682-0AC4-1F28-BCF08C4907AC}"/>
              </a:ext>
            </a:extLst>
          </p:cNvPr>
          <p:cNvSpPr/>
          <p:nvPr/>
        </p:nvSpPr>
        <p:spPr>
          <a:xfrm>
            <a:off x="65877" y="5425772"/>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SCALA</a:t>
            </a:r>
          </a:p>
        </p:txBody>
      </p:sp>
      <p:sp>
        <p:nvSpPr>
          <p:cNvPr id="308" name="Rectángulo 307">
            <a:extLst>
              <a:ext uri="{FF2B5EF4-FFF2-40B4-BE49-F238E27FC236}">
                <a16:creationId xmlns:a16="http://schemas.microsoft.com/office/drawing/2014/main" id="{35CC5DB0-7FBF-8C27-CB67-B61A4DEB034B}"/>
              </a:ext>
            </a:extLst>
          </p:cNvPr>
          <p:cNvSpPr/>
          <p:nvPr/>
        </p:nvSpPr>
        <p:spPr>
          <a:xfrm>
            <a:off x="65877" y="5591873"/>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PANTALLA ÚNICA</a:t>
            </a:r>
          </a:p>
        </p:txBody>
      </p:sp>
      <p:sp>
        <p:nvSpPr>
          <p:cNvPr id="309" name="Rectángulo 308">
            <a:extLst>
              <a:ext uri="{FF2B5EF4-FFF2-40B4-BE49-F238E27FC236}">
                <a16:creationId xmlns:a16="http://schemas.microsoft.com/office/drawing/2014/main" id="{5D7EF823-D861-295A-BAE0-15FAC8F31706}"/>
              </a:ext>
            </a:extLst>
          </p:cNvPr>
          <p:cNvSpPr/>
          <p:nvPr/>
        </p:nvSpPr>
        <p:spPr>
          <a:xfrm>
            <a:off x="65877" y="6090174"/>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20 &amp; 20</a:t>
            </a:r>
          </a:p>
        </p:txBody>
      </p:sp>
      <p:sp>
        <p:nvSpPr>
          <p:cNvPr id="310" name="Rectángulo 309">
            <a:extLst>
              <a:ext uri="{FF2B5EF4-FFF2-40B4-BE49-F238E27FC236}">
                <a16:creationId xmlns:a16="http://schemas.microsoft.com/office/drawing/2014/main" id="{8688C7FB-A173-9F44-A6A7-73673776F70D}"/>
              </a:ext>
            </a:extLst>
          </p:cNvPr>
          <p:cNvSpPr/>
          <p:nvPr/>
        </p:nvSpPr>
        <p:spPr>
          <a:xfrm>
            <a:off x="2227422" y="5883341"/>
            <a:ext cx="7488000" cy="144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SRX</a:t>
            </a:r>
          </a:p>
        </p:txBody>
      </p:sp>
      <p:sp>
        <p:nvSpPr>
          <p:cNvPr id="311" name="Rectángulo 310">
            <a:extLst>
              <a:ext uri="{FF2B5EF4-FFF2-40B4-BE49-F238E27FC236}">
                <a16:creationId xmlns:a16="http://schemas.microsoft.com/office/drawing/2014/main" id="{5B70C84A-E463-D0AF-595F-D7F5DDC23866}"/>
              </a:ext>
            </a:extLst>
          </p:cNvPr>
          <p:cNvSpPr/>
          <p:nvPr/>
        </p:nvSpPr>
        <p:spPr>
          <a:xfrm>
            <a:off x="2227422" y="5676507"/>
            <a:ext cx="7488000" cy="144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ODBMS</a:t>
            </a:r>
          </a:p>
        </p:txBody>
      </p:sp>
      <p:sp>
        <p:nvSpPr>
          <p:cNvPr id="312" name="Rectángulo 311">
            <a:extLst>
              <a:ext uri="{FF2B5EF4-FFF2-40B4-BE49-F238E27FC236}">
                <a16:creationId xmlns:a16="http://schemas.microsoft.com/office/drawing/2014/main" id="{EC1802D4-770B-22B0-D64E-444A037792E9}"/>
              </a:ext>
            </a:extLst>
          </p:cNvPr>
          <p:cNvSpPr/>
          <p:nvPr/>
        </p:nvSpPr>
        <p:spPr>
          <a:xfrm>
            <a:off x="2227422" y="6090174"/>
            <a:ext cx="7488000" cy="144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PMM</a:t>
            </a:r>
          </a:p>
        </p:txBody>
      </p:sp>
      <p:sp>
        <p:nvSpPr>
          <p:cNvPr id="313" name="Rectángulo 312">
            <a:extLst>
              <a:ext uri="{FF2B5EF4-FFF2-40B4-BE49-F238E27FC236}">
                <a16:creationId xmlns:a16="http://schemas.microsoft.com/office/drawing/2014/main" id="{C20A3821-30CF-B560-4424-9F45049242CA}"/>
              </a:ext>
            </a:extLst>
          </p:cNvPr>
          <p:cNvSpPr/>
          <p:nvPr/>
        </p:nvSpPr>
        <p:spPr>
          <a:xfrm>
            <a:off x="4386455" y="4219503"/>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BACKSTORE*</a:t>
            </a:r>
          </a:p>
        </p:txBody>
      </p:sp>
      <p:sp>
        <p:nvSpPr>
          <p:cNvPr id="336" name="Rectángulo 335">
            <a:extLst>
              <a:ext uri="{FF2B5EF4-FFF2-40B4-BE49-F238E27FC236}">
                <a16:creationId xmlns:a16="http://schemas.microsoft.com/office/drawing/2014/main" id="{C027C7E5-8288-75F4-B321-31B55E4305AD}"/>
              </a:ext>
            </a:extLst>
          </p:cNvPr>
          <p:cNvSpPr/>
          <p:nvPr/>
        </p:nvSpPr>
        <p:spPr>
          <a:xfrm>
            <a:off x="65877" y="2768156"/>
            <a:ext cx="2052000" cy="144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FALABELLA CONNECT</a:t>
            </a:r>
          </a:p>
        </p:txBody>
      </p:sp>
      <p:sp>
        <p:nvSpPr>
          <p:cNvPr id="344" name="Rectángulo 343">
            <a:extLst>
              <a:ext uri="{FF2B5EF4-FFF2-40B4-BE49-F238E27FC236}">
                <a16:creationId xmlns:a16="http://schemas.microsoft.com/office/drawing/2014/main" id="{B40843A7-AB68-5970-26F9-8576D0F1CF5F}"/>
              </a:ext>
            </a:extLst>
          </p:cNvPr>
          <p:cNvSpPr/>
          <p:nvPr/>
        </p:nvSpPr>
        <p:spPr>
          <a:xfrm>
            <a:off x="3302459" y="3733835"/>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solidFill>
                <a:effectLst/>
                <a:uLnTx/>
                <a:uFillTx/>
                <a:latin typeface="Calibri" panose="020F0502020204030204"/>
                <a:ea typeface="+mn-ea"/>
                <a:cs typeface="+mn-cs"/>
              </a:rPr>
              <a:t>CINFO</a:t>
            </a:r>
          </a:p>
        </p:txBody>
      </p:sp>
      <p:sp>
        <p:nvSpPr>
          <p:cNvPr id="345" name="Pentágono 344">
            <a:extLst>
              <a:ext uri="{FF2B5EF4-FFF2-40B4-BE49-F238E27FC236}">
                <a16:creationId xmlns:a16="http://schemas.microsoft.com/office/drawing/2014/main" id="{9A0C503A-FD76-B59E-9B7B-743B504E45EF}"/>
              </a:ext>
            </a:extLst>
          </p:cNvPr>
          <p:cNvSpPr/>
          <p:nvPr/>
        </p:nvSpPr>
        <p:spPr>
          <a:xfrm>
            <a:off x="57549" y="1728783"/>
            <a:ext cx="1260000" cy="520449"/>
          </a:xfrm>
          <a:prstGeom prst="homePlate">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EXPLORATION</a:t>
            </a:r>
          </a:p>
        </p:txBody>
      </p:sp>
      <p:sp>
        <p:nvSpPr>
          <p:cNvPr id="346" name="Cheurón 345">
            <a:extLst>
              <a:ext uri="{FF2B5EF4-FFF2-40B4-BE49-F238E27FC236}">
                <a16:creationId xmlns:a16="http://schemas.microsoft.com/office/drawing/2014/main" id="{E349B1F7-7719-1423-2540-4C628A252C26}"/>
              </a:ext>
            </a:extLst>
          </p:cNvPr>
          <p:cNvSpPr/>
          <p:nvPr/>
        </p:nvSpPr>
        <p:spPr>
          <a:xfrm>
            <a:off x="1140587"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PURCHASE</a:t>
            </a:r>
          </a:p>
        </p:txBody>
      </p:sp>
      <p:sp>
        <p:nvSpPr>
          <p:cNvPr id="347" name="Cheurón 346">
            <a:extLst>
              <a:ext uri="{FF2B5EF4-FFF2-40B4-BE49-F238E27FC236}">
                <a16:creationId xmlns:a16="http://schemas.microsoft.com/office/drawing/2014/main" id="{EA957A89-8EF4-8848-307F-990CF2ACF44D}"/>
              </a:ext>
            </a:extLst>
          </p:cNvPr>
          <p:cNvSpPr/>
          <p:nvPr/>
        </p:nvSpPr>
        <p:spPr>
          <a:xfrm>
            <a:off x="2223625"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PAYMENT</a:t>
            </a:r>
          </a:p>
        </p:txBody>
      </p:sp>
      <p:sp>
        <p:nvSpPr>
          <p:cNvPr id="348" name="Cheurón 347">
            <a:extLst>
              <a:ext uri="{FF2B5EF4-FFF2-40B4-BE49-F238E27FC236}">
                <a16:creationId xmlns:a16="http://schemas.microsoft.com/office/drawing/2014/main" id="{311CCFB8-E3B2-521B-5337-5E2470EF0F54}"/>
              </a:ext>
            </a:extLst>
          </p:cNvPr>
          <p:cNvSpPr/>
          <p:nvPr/>
        </p:nvSpPr>
        <p:spPr>
          <a:xfrm>
            <a:off x="3306663"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49" name="Cheurón 348">
            <a:extLst>
              <a:ext uri="{FF2B5EF4-FFF2-40B4-BE49-F238E27FC236}">
                <a16:creationId xmlns:a16="http://schemas.microsoft.com/office/drawing/2014/main" id="{2DEF6208-4016-D459-DDB3-C45BDD7A53EF}"/>
              </a:ext>
            </a:extLst>
          </p:cNvPr>
          <p:cNvSpPr/>
          <p:nvPr/>
        </p:nvSpPr>
        <p:spPr>
          <a:xfrm>
            <a:off x="4389701"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RECEPTION</a:t>
            </a:r>
          </a:p>
        </p:txBody>
      </p:sp>
      <p:sp>
        <p:nvSpPr>
          <p:cNvPr id="350" name="Cheurón 349">
            <a:extLst>
              <a:ext uri="{FF2B5EF4-FFF2-40B4-BE49-F238E27FC236}">
                <a16:creationId xmlns:a16="http://schemas.microsoft.com/office/drawing/2014/main" id="{B1D21CDE-DADC-421C-F049-3CA4C420C863}"/>
              </a:ext>
            </a:extLst>
          </p:cNvPr>
          <p:cNvSpPr/>
          <p:nvPr/>
        </p:nvSpPr>
        <p:spPr>
          <a:xfrm>
            <a:off x="5472739"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51" name="Cheurón 350">
            <a:extLst>
              <a:ext uri="{FF2B5EF4-FFF2-40B4-BE49-F238E27FC236}">
                <a16:creationId xmlns:a16="http://schemas.microsoft.com/office/drawing/2014/main" id="{F31F5204-CCA5-6DDB-5D3B-594706C84E49}"/>
              </a:ext>
            </a:extLst>
          </p:cNvPr>
          <p:cNvSpPr/>
          <p:nvPr/>
        </p:nvSpPr>
        <p:spPr>
          <a:xfrm>
            <a:off x="6555777"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STORAGE</a:t>
            </a:r>
          </a:p>
        </p:txBody>
      </p:sp>
      <p:sp>
        <p:nvSpPr>
          <p:cNvPr id="352" name="Cheurón 351">
            <a:extLst>
              <a:ext uri="{FF2B5EF4-FFF2-40B4-BE49-F238E27FC236}">
                <a16:creationId xmlns:a16="http://schemas.microsoft.com/office/drawing/2014/main" id="{5C3F0A31-DEDD-4D2F-C168-14390B86919C}"/>
              </a:ext>
            </a:extLst>
          </p:cNvPr>
          <p:cNvSpPr/>
          <p:nvPr/>
        </p:nvSpPr>
        <p:spPr>
          <a:xfrm>
            <a:off x="7638815"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PICKING &amp; DISPATCH</a:t>
            </a:r>
          </a:p>
        </p:txBody>
      </p:sp>
      <p:sp>
        <p:nvSpPr>
          <p:cNvPr id="353" name="Cheurón 352">
            <a:extLst>
              <a:ext uri="{FF2B5EF4-FFF2-40B4-BE49-F238E27FC236}">
                <a16:creationId xmlns:a16="http://schemas.microsoft.com/office/drawing/2014/main" id="{C1008290-FE7F-4FD3-00AC-DF5C8FCB36DD}"/>
              </a:ext>
            </a:extLst>
          </p:cNvPr>
          <p:cNvSpPr/>
          <p:nvPr/>
        </p:nvSpPr>
        <p:spPr>
          <a:xfrm>
            <a:off x="8721853"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54" name="Cheurón 353">
            <a:extLst>
              <a:ext uri="{FF2B5EF4-FFF2-40B4-BE49-F238E27FC236}">
                <a16:creationId xmlns:a16="http://schemas.microsoft.com/office/drawing/2014/main" id="{4D2D2EC0-C44D-0F17-A9C9-88F8D4B44D79}"/>
              </a:ext>
            </a:extLst>
          </p:cNvPr>
          <p:cNvSpPr/>
          <p:nvPr/>
        </p:nvSpPr>
        <p:spPr>
          <a:xfrm>
            <a:off x="9804891"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COSTUMER ASSISTANCE</a:t>
            </a:r>
          </a:p>
        </p:txBody>
      </p:sp>
      <p:sp>
        <p:nvSpPr>
          <p:cNvPr id="355" name="Cheurón 354">
            <a:extLst>
              <a:ext uri="{FF2B5EF4-FFF2-40B4-BE49-F238E27FC236}">
                <a16:creationId xmlns:a16="http://schemas.microsoft.com/office/drawing/2014/main" id="{539F8188-DECE-9B40-25F5-214523F41B1B}"/>
              </a:ext>
            </a:extLst>
          </p:cNvPr>
          <p:cNvSpPr/>
          <p:nvPr/>
        </p:nvSpPr>
        <p:spPr>
          <a:xfrm>
            <a:off x="10887926"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TIME MGMT &amp; EMPLOYEE INCENTIVES</a:t>
            </a:r>
          </a:p>
        </p:txBody>
      </p:sp>
      <p:sp>
        <p:nvSpPr>
          <p:cNvPr id="357" name="CuadroTexto 356">
            <a:extLst>
              <a:ext uri="{FF2B5EF4-FFF2-40B4-BE49-F238E27FC236}">
                <a16:creationId xmlns:a16="http://schemas.microsoft.com/office/drawing/2014/main" id="{13431CE3-E028-0EE5-B56B-4C10F916DC78}"/>
              </a:ext>
            </a:extLst>
          </p:cNvPr>
          <p:cNvSpPr txBox="1"/>
          <p:nvPr/>
        </p:nvSpPr>
        <p:spPr>
          <a:xfrm>
            <a:off x="8972609" y="1873591"/>
            <a:ext cx="832279" cy="2308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srgbClr val="FFFFFF"/>
                </a:solidFill>
                <a:effectLst/>
                <a:uLnTx/>
                <a:uFillTx/>
                <a:latin typeface="Calibri" panose="020F0502020204030204"/>
                <a:ea typeface="+mn-ea"/>
                <a:cs typeface="+mn-cs"/>
              </a:rPr>
              <a:t>LIQUIDATION</a:t>
            </a:r>
          </a:p>
        </p:txBody>
      </p:sp>
      <p:sp>
        <p:nvSpPr>
          <p:cNvPr id="358" name="CuadroTexto 357">
            <a:extLst>
              <a:ext uri="{FF2B5EF4-FFF2-40B4-BE49-F238E27FC236}">
                <a16:creationId xmlns:a16="http://schemas.microsoft.com/office/drawing/2014/main" id="{602D0F2C-7C7F-9C5F-86D2-285B65E3741E}"/>
              </a:ext>
            </a:extLst>
          </p:cNvPr>
          <p:cNvSpPr txBox="1"/>
          <p:nvPr/>
        </p:nvSpPr>
        <p:spPr>
          <a:xfrm>
            <a:off x="5694501" y="1873308"/>
            <a:ext cx="994183" cy="2308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srgbClr val="FFFFFF"/>
                </a:solidFill>
                <a:effectLst/>
                <a:uLnTx/>
                <a:uFillTx/>
                <a:latin typeface="Calibri" panose="020F0502020204030204"/>
                <a:ea typeface="+mn-ea"/>
                <a:cs typeface="+mn-cs"/>
              </a:rPr>
              <a:t>REPLENISHMENT</a:t>
            </a:r>
          </a:p>
        </p:txBody>
      </p:sp>
      <p:sp>
        <p:nvSpPr>
          <p:cNvPr id="359" name="CuadroTexto 358">
            <a:extLst>
              <a:ext uri="{FF2B5EF4-FFF2-40B4-BE49-F238E27FC236}">
                <a16:creationId xmlns:a16="http://schemas.microsoft.com/office/drawing/2014/main" id="{4C6C5045-3702-6B65-F68E-83A38D26F743}"/>
              </a:ext>
            </a:extLst>
          </p:cNvPr>
          <p:cNvSpPr txBox="1"/>
          <p:nvPr/>
        </p:nvSpPr>
        <p:spPr>
          <a:xfrm>
            <a:off x="3550880" y="1873591"/>
            <a:ext cx="797013" cy="230832"/>
          </a:xfrm>
          <a:prstGeom prst="rect">
            <a:avLst/>
          </a:prstGeom>
          <a:solidFill>
            <a:srgbClr val="E25D6B"/>
          </a:solidFill>
          <a:ln w="12700" cap="flat" cmpd="sng" algn="ctr">
            <a:noFill/>
            <a:prstDash val="solid"/>
            <a:miter lim="800000"/>
          </a:ln>
          <a:effectLst/>
        </p:spPr>
        <p:txBody>
          <a:bodyPr rtlCol="0" anchor="ctr"/>
          <a:lstStyle>
            <a:defPPr>
              <a:defRPr lang="es-CL"/>
            </a:defPPr>
            <a:lvl1pPr algn="ctr">
              <a:defRPr sz="900" b="1" kern="0">
                <a:solidFill>
                  <a:prstClr val="white"/>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CL"/>
              <a:t>AFTER SALES</a:t>
            </a:r>
          </a:p>
        </p:txBody>
      </p:sp>
      <p:sp>
        <p:nvSpPr>
          <p:cNvPr id="360" name="Rectángulo redondeado 359">
            <a:extLst>
              <a:ext uri="{FF2B5EF4-FFF2-40B4-BE49-F238E27FC236}">
                <a16:creationId xmlns:a16="http://schemas.microsoft.com/office/drawing/2014/main" id="{2248AE5C-2850-773F-2308-4E2CA4F2E2F9}"/>
              </a:ext>
            </a:extLst>
          </p:cNvPr>
          <p:cNvSpPr/>
          <p:nvPr/>
        </p:nvSpPr>
        <p:spPr>
          <a:xfrm>
            <a:off x="72846" y="1471449"/>
            <a:ext cx="11802222" cy="174536"/>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srgbClr val="FFFFFF"/>
                </a:solidFill>
                <a:effectLst/>
                <a:uLnTx/>
                <a:uFillTx/>
                <a:latin typeface="Calibri" panose="020F0502020204030204"/>
                <a:ea typeface="+mn-ea"/>
                <a:cs typeface="+mn-cs"/>
              </a:rPr>
              <a:t>STORE OPERATIONS</a:t>
            </a:r>
          </a:p>
        </p:txBody>
      </p:sp>
      <p:sp>
        <p:nvSpPr>
          <p:cNvPr id="362" name="Rectángulo redondeado 361">
            <a:extLst>
              <a:ext uri="{FF2B5EF4-FFF2-40B4-BE49-F238E27FC236}">
                <a16:creationId xmlns:a16="http://schemas.microsoft.com/office/drawing/2014/main" id="{D0D1BB10-ED03-5407-759D-FCC64373A4E8}"/>
              </a:ext>
            </a:extLst>
          </p:cNvPr>
          <p:cNvSpPr/>
          <p:nvPr/>
        </p:nvSpPr>
        <p:spPr>
          <a:xfrm>
            <a:off x="2223625" y="2302005"/>
            <a:ext cx="1008000" cy="150568"/>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STORE CHECKOUT</a:t>
            </a:r>
          </a:p>
        </p:txBody>
      </p:sp>
      <p:sp>
        <p:nvSpPr>
          <p:cNvPr id="365" name="Rectángulo redondeado 364">
            <a:extLst>
              <a:ext uri="{FF2B5EF4-FFF2-40B4-BE49-F238E27FC236}">
                <a16:creationId xmlns:a16="http://schemas.microsoft.com/office/drawing/2014/main" id="{403D0289-A978-B300-684F-CE7512513E03}"/>
              </a:ext>
            </a:extLst>
          </p:cNvPr>
          <p:cNvSpPr/>
          <p:nvPr/>
        </p:nvSpPr>
        <p:spPr>
          <a:xfrm>
            <a:off x="4389693" y="2290533"/>
            <a:ext cx="7488000" cy="150568"/>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EMPLOYEE &amp; STOCK MANAGEMENT</a:t>
            </a:r>
          </a:p>
        </p:txBody>
      </p:sp>
      <p:sp>
        <p:nvSpPr>
          <p:cNvPr id="2" name="CuadroTexto 1">
            <a:extLst>
              <a:ext uri="{FF2B5EF4-FFF2-40B4-BE49-F238E27FC236}">
                <a16:creationId xmlns:a16="http://schemas.microsoft.com/office/drawing/2014/main" id="{47D68C80-C725-F2DE-6455-5B1E615CAAD2}"/>
              </a:ext>
            </a:extLst>
          </p:cNvPr>
          <p:cNvSpPr txBox="1"/>
          <p:nvPr/>
        </p:nvSpPr>
        <p:spPr>
          <a:xfrm>
            <a:off x="57548" y="2755119"/>
            <a:ext cx="6387468" cy="30815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De igual manera a continuación se lista parte del ecosistema tecnológico que soporta el </a:t>
            </a:r>
            <a:r>
              <a:rPr lang="es-CL" sz="1000" err="1"/>
              <a:t>scope</a:t>
            </a:r>
            <a:r>
              <a:rPr lang="es-CL" sz="1000"/>
              <a:t> de store </a:t>
            </a:r>
            <a:r>
              <a:rPr lang="es-CL" sz="1000" err="1"/>
              <a:t>operations</a:t>
            </a:r>
            <a:endParaRPr lang="es-CL" sz="1000"/>
          </a:p>
        </p:txBody>
      </p:sp>
      <p:sp>
        <p:nvSpPr>
          <p:cNvPr id="5" name="Rectángulo 4">
            <a:extLst>
              <a:ext uri="{FF2B5EF4-FFF2-40B4-BE49-F238E27FC236}">
                <a16:creationId xmlns:a16="http://schemas.microsoft.com/office/drawing/2014/main" id="{F4F15E3C-B419-4AD4-48EC-FE5562BF52B5}"/>
              </a:ext>
            </a:extLst>
          </p:cNvPr>
          <p:cNvSpPr/>
          <p:nvPr/>
        </p:nvSpPr>
        <p:spPr>
          <a:xfrm>
            <a:off x="9297268" y="1058261"/>
            <a:ext cx="1269133" cy="163388"/>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STORE OPERATIONS</a:t>
            </a:r>
          </a:p>
        </p:txBody>
      </p:sp>
      <p:sp>
        <p:nvSpPr>
          <p:cNvPr id="6" name="Rectángulo 5">
            <a:extLst>
              <a:ext uri="{FF2B5EF4-FFF2-40B4-BE49-F238E27FC236}">
                <a16:creationId xmlns:a16="http://schemas.microsoft.com/office/drawing/2014/main" id="{AEF8AEDD-86A5-D742-6444-2BB5AEE9AE50}"/>
              </a:ext>
            </a:extLst>
          </p:cNvPr>
          <p:cNvSpPr/>
          <p:nvPr/>
        </p:nvSpPr>
        <p:spPr>
          <a:xfrm>
            <a:off x="10605935" y="1058261"/>
            <a:ext cx="1269133" cy="163388"/>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3" name="Rectángulo redondeado 2">
            <a:extLst>
              <a:ext uri="{FF2B5EF4-FFF2-40B4-BE49-F238E27FC236}">
                <a16:creationId xmlns:a16="http://schemas.microsoft.com/office/drawing/2014/main" id="{8E8FFF54-AB34-818F-CD22-CDA7792D91AC}"/>
              </a:ext>
            </a:extLst>
          </p:cNvPr>
          <p:cNvSpPr/>
          <p:nvPr/>
        </p:nvSpPr>
        <p:spPr>
          <a:xfrm>
            <a:off x="57548" y="2294217"/>
            <a:ext cx="2088000" cy="324215"/>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CUSTOMER &amp; BUSINESS EXPERIENCE</a:t>
            </a:r>
          </a:p>
        </p:txBody>
      </p:sp>
      <p:sp>
        <p:nvSpPr>
          <p:cNvPr id="4" name="Rectángulo redondeado 3">
            <a:extLst>
              <a:ext uri="{FF2B5EF4-FFF2-40B4-BE49-F238E27FC236}">
                <a16:creationId xmlns:a16="http://schemas.microsoft.com/office/drawing/2014/main" id="{85D04790-323F-3C19-0B2D-0194F2E95881}"/>
              </a:ext>
            </a:extLst>
          </p:cNvPr>
          <p:cNvSpPr/>
          <p:nvPr/>
        </p:nvSpPr>
        <p:spPr>
          <a:xfrm>
            <a:off x="3306663" y="2296775"/>
            <a:ext cx="1008000" cy="324215"/>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CUSTOMER &amp; BUSINESS EXP.</a:t>
            </a:r>
          </a:p>
        </p:txBody>
      </p:sp>
      <p:sp>
        <p:nvSpPr>
          <p:cNvPr id="8" name="Rectángulo redondeado 7">
            <a:extLst>
              <a:ext uri="{FF2B5EF4-FFF2-40B4-BE49-F238E27FC236}">
                <a16:creationId xmlns:a16="http://schemas.microsoft.com/office/drawing/2014/main" id="{EE78C3A4-6A64-BE14-6296-E5BCC027281B}"/>
              </a:ext>
            </a:extLst>
          </p:cNvPr>
          <p:cNvSpPr/>
          <p:nvPr/>
        </p:nvSpPr>
        <p:spPr>
          <a:xfrm>
            <a:off x="9799927" y="2470423"/>
            <a:ext cx="1008000" cy="150568"/>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srgbClr val="454A51"/>
                </a:solidFill>
                <a:effectLst/>
                <a:uLnTx/>
                <a:uFillTx/>
                <a:latin typeface="Calibri" panose="020F0502020204030204"/>
                <a:ea typeface="+mn-ea"/>
                <a:cs typeface="+mn-cs"/>
              </a:rPr>
              <a:t>CUSTOMER</a:t>
            </a:r>
            <a:r>
              <a:rPr kumimoji="0" lang="es-CL" sz="600" b="1" i="0" u="none" strike="noStrike" kern="0" cap="none" spc="0" normalizeH="0" noProof="0">
                <a:ln>
                  <a:noFill/>
                </a:ln>
                <a:solidFill>
                  <a:srgbClr val="454A51"/>
                </a:solidFill>
                <a:effectLst/>
                <a:uLnTx/>
                <a:uFillTx/>
                <a:latin typeface="Calibri" panose="020F0502020204030204"/>
                <a:ea typeface="+mn-ea"/>
                <a:cs typeface="+mn-cs"/>
              </a:rPr>
              <a:t> &amp; BZ EXP.</a:t>
            </a:r>
            <a:endParaRPr kumimoji="0" lang="es-CL" sz="600" b="1" i="0" u="none" strike="noStrike" kern="0" cap="none" spc="0" normalizeH="0" baseline="0" noProof="0">
              <a:ln>
                <a:noFill/>
              </a:ln>
              <a:solidFill>
                <a:srgbClr val="454A51"/>
              </a:solidFill>
              <a:effectLst/>
              <a:uLnTx/>
              <a:uFillTx/>
              <a:latin typeface="Calibri" panose="020F0502020204030204"/>
              <a:ea typeface="+mn-ea"/>
              <a:cs typeface="+mn-cs"/>
            </a:endParaRPr>
          </a:p>
        </p:txBody>
      </p:sp>
      <p:sp>
        <p:nvSpPr>
          <p:cNvPr id="9" name="Rectángulo redondeado 8">
            <a:extLst>
              <a:ext uri="{FF2B5EF4-FFF2-40B4-BE49-F238E27FC236}">
                <a16:creationId xmlns:a16="http://schemas.microsoft.com/office/drawing/2014/main" id="{49837DF0-B14B-8B32-5682-9E719AC0B761}"/>
              </a:ext>
            </a:extLst>
          </p:cNvPr>
          <p:cNvSpPr/>
          <p:nvPr/>
        </p:nvSpPr>
        <p:spPr>
          <a:xfrm>
            <a:off x="9293052" y="762862"/>
            <a:ext cx="2582016" cy="246161"/>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0942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2"/>
                                        </p:tgtEl>
                                      </p:cBhvr>
                                    </p:animEffect>
                                    <p:set>
                                      <p:cBhvr>
                                        <p:cTn id="12" dur="1" fill="hold">
                                          <p:stCondLst>
                                            <p:cond delay="499"/>
                                          </p:stCondLst>
                                        </p:cTn>
                                        <p:tgtEl>
                                          <p:spTgt spid="2"/>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51"/>
                                        </p:tgtEl>
                                        <p:attrNameLst>
                                          <p:attrName>style.visibility</p:attrName>
                                        </p:attrNameLst>
                                      </p:cBhvr>
                                      <p:to>
                                        <p:strVal val="visible"/>
                                      </p:to>
                                    </p:set>
                                    <p:animEffect transition="in" filter="fade">
                                      <p:cBhvr>
                                        <p:cTn id="17" dur="500"/>
                                        <p:tgtEl>
                                          <p:spTgt spid="25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52"/>
                                        </p:tgtEl>
                                        <p:attrNameLst>
                                          <p:attrName>style.visibility</p:attrName>
                                        </p:attrNameLst>
                                      </p:cBhvr>
                                      <p:to>
                                        <p:strVal val="visible"/>
                                      </p:to>
                                    </p:set>
                                    <p:animEffect transition="in" filter="fade">
                                      <p:cBhvr>
                                        <p:cTn id="20" dur="500"/>
                                        <p:tgtEl>
                                          <p:spTgt spid="252"/>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53"/>
                                        </p:tgtEl>
                                        <p:attrNameLst>
                                          <p:attrName>style.visibility</p:attrName>
                                        </p:attrNameLst>
                                      </p:cBhvr>
                                      <p:to>
                                        <p:strVal val="visible"/>
                                      </p:to>
                                    </p:set>
                                    <p:animEffect transition="in" filter="fade">
                                      <p:cBhvr>
                                        <p:cTn id="23" dur="500"/>
                                        <p:tgtEl>
                                          <p:spTgt spid="253"/>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54"/>
                                        </p:tgtEl>
                                        <p:attrNameLst>
                                          <p:attrName>style.visibility</p:attrName>
                                        </p:attrNameLst>
                                      </p:cBhvr>
                                      <p:to>
                                        <p:strVal val="visible"/>
                                      </p:to>
                                    </p:set>
                                    <p:animEffect transition="in" filter="fade">
                                      <p:cBhvr>
                                        <p:cTn id="26" dur="500"/>
                                        <p:tgtEl>
                                          <p:spTgt spid="25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55"/>
                                        </p:tgtEl>
                                        <p:attrNameLst>
                                          <p:attrName>style.visibility</p:attrName>
                                        </p:attrNameLst>
                                      </p:cBhvr>
                                      <p:to>
                                        <p:strVal val="visible"/>
                                      </p:to>
                                    </p:set>
                                    <p:animEffect transition="in" filter="fade">
                                      <p:cBhvr>
                                        <p:cTn id="29" dur="500"/>
                                        <p:tgtEl>
                                          <p:spTgt spid="25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6"/>
                                        </p:tgtEl>
                                        <p:attrNameLst>
                                          <p:attrName>style.visibility</p:attrName>
                                        </p:attrNameLst>
                                      </p:cBhvr>
                                      <p:to>
                                        <p:strVal val="visible"/>
                                      </p:to>
                                    </p:set>
                                    <p:animEffect transition="in" filter="fade">
                                      <p:cBhvr>
                                        <p:cTn id="32" dur="500"/>
                                        <p:tgtEl>
                                          <p:spTgt spid="25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57"/>
                                        </p:tgtEl>
                                        <p:attrNameLst>
                                          <p:attrName>style.visibility</p:attrName>
                                        </p:attrNameLst>
                                      </p:cBhvr>
                                      <p:to>
                                        <p:strVal val="visible"/>
                                      </p:to>
                                    </p:set>
                                    <p:animEffect transition="in" filter="fade">
                                      <p:cBhvr>
                                        <p:cTn id="35" dur="500"/>
                                        <p:tgtEl>
                                          <p:spTgt spid="25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58"/>
                                        </p:tgtEl>
                                        <p:attrNameLst>
                                          <p:attrName>style.visibility</p:attrName>
                                        </p:attrNameLst>
                                      </p:cBhvr>
                                      <p:to>
                                        <p:strVal val="visible"/>
                                      </p:to>
                                    </p:set>
                                    <p:animEffect transition="in" filter="fade">
                                      <p:cBhvr>
                                        <p:cTn id="38" dur="500"/>
                                        <p:tgtEl>
                                          <p:spTgt spid="25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59"/>
                                        </p:tgtEl>
                                        <p:attrNameLst>
                                          <p:attrName>style.visibility</p:attrName>
                                        </p:attrNameLst>
                                      </p:cBhvr>
                                      <p:to>
                                        <p:strVal val="visible"/>
                                      </p:to>
                                    </p:set>
                                    <p:animEffect transition="in" filter="fade">
                                      <p:cBhvr>
                                        <p:cTn id="41" dur="500"/>
                                        <p:tgtEl>
                                          <p:spTgt spid="25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60"/>
                                        </p:tgtEl>
                                        <p:attrNameLst>
                                          <p:attrName>style.visibility</p:attrName>
                                        </p:attrNameLst>
                                      </p:cBhvr>
                                      <p:to>
                                        <p:strVal val="visible"/>
                                      </p:to>
                                    </p:set>
                                    <p:animEffect transition="in" filter="fade">
                                      <p:cBhvr>
                                        <p:cTn id="44" dur="500"/>
                                        <p:tgtEl>
                                          <p:spTgt spid="26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61"/>
                                        </p:tgtEl>
                                        <p:attrNameLst>
                                          <p:attrName>style.visibility</p:attrName>
                                        </p:attrNameLst>
                                      </p:cBhvr>
                                      <p:to>
                                        <p:strVal val="visible"/>
                                      </p:to>
                                    </p:set>
                                    <p:animEffect transition="in" filter="fade">
                                      <p:cBhvr>
                                        <p:cTn id="47" dur="500"/>
                                        <p:tgtEl>
                                          <p:spTgt spid="26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62"/>
                                        </p:tgtEl>
                                        <p:attrNameLst>
                                          <p:attrName>style.visibility</p:attrName>
                                        </p:attrNameLst>
                                      </p:cBhvr>
                                      <p:to>
                                        <p:strVal val="visible"/>
                                      </p:to>
                                    </p:set>
                                    <p:animEffect transition="in" filter="fade">
                                      <p:cBhvr>
                                        <p:cTn id="50" dur="500"/>
                                        <p:tgtEl>
                                          <p:spTgt spid="26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3"/>
                                        </p:tgtEl>
                                        <p:attrNameLst>
                                          <p:attrName>style.visibility</p:attrName>
                                        </p:attrNameLst>
                                      </p:cBhvr>
                                      <p:to>
                                        <p:strVal val="visible"/>
                                      </p:to>
                                    </p:set>
                                    <p:animEffect transition="in" filter="fade">
                                      <p:cBhvr>
                                        <p:cTn id="53" dur="500"/>
                                        <p:tgtEl>
                                          <p:spTgt spid="263"/>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64"/>
                                        </p:tgtEl>
                                        <p:attrNameLst>
                                          <p:attrName>style.visibility</p:attrName>
                                        </p:attrNameLst>
                                      </p:cBhvr>
                                      <p:to>
                                        <p:strVal val="visible"/>
                                      </p:to>
                                    </p:set>
                                    <p:animEffect transition="in" filter="fade">
                                      <p:cBhvr>
                                        <p:cTn id="56" dur="500"/>
                                        <p:tgtEl>
                                          <p:spTgt spid="264"/>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65"/>
                                        </p:tgtEl>
                                        <p:attrNameLst>
                                          <p:attrName>style.visibility</p:attrName>
                                        </p:attrNameLst>
                                      </p:cBhvr>
                                      <p:to>
                                        <p:strVal val="visible"/>
                                      </p:to>
                                    </p:set>
                                    <p:animEffect transition="in" filter="fade">
                                      <p:cBhvr>
                                        <p:cTn id="59" dur="500"/>
                                        <p:tgtEl>
                                          <p:spTgt spid="265"/>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66"/>
                                        </p:tgtEl>
                                        <p:attrNameLst>
                                          <p:attrName>style.visibility</p:attrName>
                                        </p:attrNameLst>
                                      </p:cBhvr>
                                      <p:to>
                                        <p:strVal val="visible"/>
                                      </p:to>
                                    </p:set>
                                    <p:animEffect transition="in" filter="fade">
                                      <p:cBhvr>
                                        <p:cTn id="62" dur="500"/>
                                        <p:tgtEl>
                                          <p:spTgt spid="26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67"/>
                                        </p:tgtEl>
                                        <p:attrNameLst>
                                          <p:attrName>style.visibility</p:attrName>
                                        </p:attrNameLst>
                                      </p:cBhvr>
                                      <p:to>
                                        <p:strVal val="visible"/>
                                      </p:to>
                                    </p:set>
                                    <p:animEffect transition="in" filter="fade">
                                      <p:cBhvr>
                                        <p:cTn id="65" dur="500"/>
                                        <p:tgtEl>
                                          <p:spTgt spid="267"/>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68"/>
                                        </p:tgtEl>
                                        <p:attrNameLst>
                                          <p:attrName>style.visibility</p:attrName>
                                        </p:attrNameLst>
                                      </p:cBhvr>
                                      <p:to>
                                        <p:strVal val="visible"/>
                                      </p:to>
                                    </p:set>
                                    <p:animEffect transition="in" filter="fade">
                                      <p:cBhvr>
                                        <p:cTn id="68" dur="500"/>
                                        <p:tgtEl>
                                          <p:spTgt spid="268"/>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69"/>
                                        </p:tgtEl>
                                        <p:attrNameLst>
                                          <p:attrName>style.visibility</p:attrName>
                                        </p:attrNameLst>
                                      </p:cBhvr>
                                      <p:to>
                                        <p:strVal val="visible"/>
                                      </p:to>
                                    </p:set>
                                    <p:animEffect transition="in" filter="fade">
                                      <p:cBhvr>
                                        <p:cTn id="71" dur="500"/>
                                        <p:tgtEl>
                                          <p:spTgt spid="269"/>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70"/>
                                        </p:tgtEl>
                                        <p:attrNameLst>
                                          <p:attrName>style.visibility</p:attrName>
                                        </p:attrNameLst>
                                      </p:cBhvr>
                                      <p:to>
                                        <p:strVal val="visible"/>
                                      </p:to>
                                    </p:set>
                                    <p:animEffect transition="in" filter="fade">
                                      <p:cBhvr>
                                        <p:cTn id="74" dur="500"/>
                                        <p:tgtEl>
                                          <p:spTgt spid="270"/>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71"/>
                                        </p:tgtEl>
                                        <p:attrNameLst>
                                          <p:attrName>style.visibility</p:attrName>
                                        </p:attrNameLst>
                                      </p:cBhvr>
                                      <p:to>
                                        <p:strVal val="visible"/>
                                      </p:to>
                                    </p:set>
                                    <p:animEffect transition="in" filter="fade">
                                      <p:cBhvr>
                                        <p:cTn id="77" dur="500"/>
                                        <p:tgtEl>
                                          <p:spTgt spid="271"/>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72"/>
                                        </p:tgtEl>
                                        <p:attrNameLst>
                                          <p:attrName>style.visibility</p:attrName>
                                        </p:attrNameLst>
                                      </p:cBhvr>
                                      <p:to>
                                        <p:strVal val="visible"/>
                                      </p:to>
                                    </p:set>
                                    <p:animEffect transition="in" filter="fade">
                                      <p:cBhvr>
                                        <p:cTn id="80" dur="500"/>
                                        <p:tgtEl>
                                          <p:spTgt spid="272"/>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73"/>
                                        </p:tgtEl>
                                        <p:attrNameLst>
                                          <p:attrName>style.visibility</p:attrName>
                                        </p:attrNameLst>
                                      </p:cBhvr>
                                      <p:to>
                                        <p:strVal val="visible"/>
                                      </p:to>
                                    </p:set>
                                    <p:animEffect transition="in" filter="fade">
                                      <p:cBhvr>
                                        <p:cTn id="83" dur="500"/>
                                        <p:tgtEl>
                                          <p:spTgt spid="273"/>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74"/>
                                        </p:tgtEl>
                                        <p:attrNameLst>
                                          <p:attrName>style.visibility</p:attrName>
                                        </p:attrNameLst>
                                      </p:cBhvr>
                                      <p:to>
                                        <p:strVal val="visible"/>
                                      </p:to>
                                    </p:set>
                                    <p:animEffect transition="in" filter="fade">
                                      <p:cBhvr>
                                        <p:cTn id="86" dur="500"/>
                                        <p:tgtEl>
                                          <p:spTgt spid="27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75"/>
                                        </p:tgtEl>
                                        <p:attrNameLst>
                                          <p:attrName>style.visibility</p:attrName>
                                        </p:attrNameLst>
                                      </p:cBhvr>
                                      <p:to>
                                        <p:strVal val="visible"/>
                                      </p:to>
                                    </p:set>
                                    <p:animEffect transition="in" filter="fade">
                                      <p:cBhvr>
                                        <p:cTn id="89" dur="500"/>
                                        <p:tgtEl>
                                          <p:spTgt spid="275"/>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276"/>
                                        </p:tgtEl>
                                        <p:attrNameLst>
                                          <p:attrName>style.visibility</p:attrName>
                                        </p:attrNameLst>
                                      </p:cBhvr>
                                      <p:to>
                                        <p:strVal val="visible"/>
                                      </p:to>
                                    </p:set>
                                    <p:animEffect transition="in" filter="fade">
                                      <p:cBhvr>
                                        <p:cTn id="92" dur="500"/>
                                        <p:tgtEl>
                                          <p:spTgt spid="276"/>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77"/>
                                        </p:tgtEl>
                                        <p:attrNameLst>
                                          <p:attrName>style.visibility</p:attrName>
                                        </p:attrNameLst>
                                      </p:cBhvr>
                                      <p:to>
                                        <p:strVal val="visible"/>
                                      </p:to>
                                    </p:set>
                                    <p:animEffect transition="in" filter="fade">
                                      <p:cBhvr>
                                        <p:cTn id="95" dur="500"/>
                                        <p:tgtEl>
                                          <p:spTgt spid="277"/>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278"/>
                                        </p:tgtEl>
                                        <p:attrNameLst>
                                          <p:attrName>style.visibility</p:attrName>
                                        </p:attrNameLst>
                                      </p:cBhvr>
                                      <p:to>
                                        <p:strVal val="visible"/>
                                      </p:to>
                                    </p:set>
                                    <p:animEffect transition="in" filter="fade">
                                      <p:cBhvr>
                                        <p:cTn id="98" dur="500"/>
                                        <p:tgtEl>
                                          <p:spTgt spid="278"/>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79"/>
                                        </p:tgtEl>
                                        <p:attrNameLst>
                                          <p:attrName>style.visibility</p:attrName>
                                        </p:attrNameLst>
                                      </p:cBhvr>
                                      <p:to>
                                        <p:strVal val="visible"/>
                                      </p:to>
                                    </p:set>
                                    <p:animEffect transition="in" filter="fade">
                                      <p:cBhvr>
                                        <p:cTn id="101" dur="500"/>
                                        <p:tgtEl>
                                          <p:spTgt spid="279"/>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280"/>
                                        </p:tgtEl>
                                        <p:attrNameLst>
                                          <p:attrName>style.visibility</p:attrName>
                                        </p:attrNameLst>
                                      </p:cBhvr>
                                      <p:to>
                                        <p:strVal val="visible"/>
                                      </p:to>
                                    </p:set>
                                    <p:animEffect transition="in" filter="fade">
                                      <p:cBhvr>
                                        <p:cTn id="104" dur="500"/>
                                        <p:tgtEl>
                                          <p:spTgt spid="280"/>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281"/>
                                        </p:tgtEl>
                                        <p:attrNameLst>
                                          <p:attrName>style.visibility</p:attrName>
                                        </p:attrNameLst>
                                      </p:cBhvr>
                                      <p:to>
                                        <p:strVal val="visible"/>
                                      </p:to>
                                    </p:set>
                                    <p:animEffect transition="in" filter="fade">
                                      <p:cBhvr>
                                        <p:cTn id="107" dur="500"/>
                                        <p:tgtEl>
                                          <p:spTgt spid="281"/>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282"/>
                                        </p:tgtEl>
                                        <p:attrNameLst>
                                          <p:attrName>style.visibility</p:attrName>
                                        </p:attrNameLst>
                                      </p:cBhvr>
                                      <p:to>
                                        <p:strVal val="visible"/>
                                      </p:to>
                                    </p:set>
                                    <p:animEffect transition="in" filter="fade">
                                      <p:cBhvr>
                                        <p:cTn id="110" dur="500"/>
                                        <p:tgtEl>
                                          <p:spTgt spid="282"/>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283"/>
                                        </p:tgtEl>
                                        <p:attrNameLst>
                                          <p:attrName>style.visibility</p:attrName>
                                        </p:attrNameLst>
                                      </p:cBhvr>
                                      <p:to>
                                        <p:strVal val="visible"/>
                                      </p:to>
                                    </p:set>
                                    <p:animEffect transition="in" filter="fade">
                                      <p:cBhvr>
                                        <p:cTn id="113" dur="500"/>
                                        <p:tgtEl>
                                          <p:spTgt spid="283"/>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284"/>
                                        </p:tgtEl>
                                        <p:attrNameLst>
                                          <p:attrName>style.visibility</p:attrName>
                                        </p:attrNameLst>
                                      </p:cBhvr>
                                      <p:to>
                                        <p:strVal val="visible"/>
                                      </p:to>
                                    </p:set>
                                    <p:animEffect transition="in" filter="fade">
                                      <p:cBhvr>
                                        <p:cTn id="116" dur="500"/>
                                        <p:tgtEl>
                                          <p:spTgt spid="284"/>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285"/>
                                        </p:tgtEl>
                                        <p:attrNameLst>
                                          <p:attrName>style.visibility</p:attrName>
                                        </p:attrNameLst>
                                      </p:cBhvr>
                                      <p:to>
                                        <p:strVal val="visible"/>
                                      </p:to>
                                    </p:set>
                                    <p:animEffect transition="in" filter="fade">
                                      <p:cBhvr>
                                        <p:cTn id="119" dur="500"/>
                                        <p:tgtEl>
                                          <p:spTgt spid="285"/>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286"/>
                                        </p:tgtEl>
                                        <p:attrNameLst>
                                          <p:attrName>style.visibility</p:attrName>
                                        </p:attrNameLst>
                                      </p:cBhvr>
                                      <p:to>
                                        <p:strVal val="visible"/>
                                      </p:to>
                                    </p:set>
                                    <p:animEffect transition="in" filter="fade">
                                      <p:cBhvr>
                                        <p:cTn id="122" dur="500"/>
                                        <p:tgtEl>
                                          <p:spTgt spid="286"/>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287"/>
                                        </p:tgtEl>
                                        <p:attrNameLst>
                                          <p:attrName>style.visibility</p:attrName>
                                        </p:attrNameLst>
                                      </p:cBhvr>
                                      <p:to>
                                        <p:strVal val="visible"/>
                                      </p:to>
                                    </p:set>
                                    <p:animEffect transition="in" filter="fade">
                                      <p:cBhvr>
                                        <p:cTn id="125" dur="500"/>
                                        <p:tgtEl>
                                          <p:spTgt spid="287"/>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288"/>
                                        </p:tgtEl>
                                        <p:attrNameLst>
                                          <p:attrName>style.visibility</p:attrName>
                                        </p:attrNameLst>
                                      </p:cBhvr>
                                      <p:to>
                                        <p:strVal val="visible"/>
                                      </p:to>
                                    </p:set>
                                    <p:animEffect transition="in" filter="fade">
                                      <p:cBhvr>
                                        <p:cTn id="128" dur="500"/>
                                        <p:tgtEl>
                                          <p:spTgt spid="288"/>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289"/>
                                        </p:tgtEl>
                                        <p:attrNameLst>
                                          <p:attrName>style.visibility</p:attrName>
                                        </p:attrNameLst>
                                      </p:cBhvr>
                                      <p:to>
                                        <p:strVal val="visible"/>
                                      </p:to>
                                    </p:set>
                                    <p:animEffect transition="in" filter="fade">
                                      <p:cBhvr>
                                        <p:cTn id="131" dur="500"/>
                                        <p:tgtEl>
                                          <p:spTgt spid="289"/>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290"/>
                                        </p:tgtEl>
                                        <p:attrNameLst>
                                          <p:attrName>style.visibility</p:attrName>
                                        </p:attrNameLst>
                                      </p:cBhvr>
                                      <p:to>
                                        <p:strVal val="visible"/>
                                      </p:to>
                                    </p:set>
                                    <p:animEffect transition="in" filter="fade">
                                      <p:cBhvr>
                                        <p:cTn id="134" dur="500"/>
                                        <p:tgtEl>
                                          <p:spTgt spid="290"/>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291"/>
                                        </p:tgtEl>
                                        <p:attrNameLst>
                                          <p:attrName>style.visibility</p:attrName>
                                        </p:attrNameLst>
                                      </p:cBhvr>
                                      <p:to>
                                        <p:strVal val="visible"/>
                                      </p:to>
                                    </p:set>
                                    <p:animEffect transition="in" filter="fade">
                                      <p:cBhvr>
                                        <p:cTn id="137" dur="500"/>
                                        <p:tgtEl>
                                          <p:spTgt spid="291"/>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292"/>
                                        </p:tgtEl>
                                        <p:attrNameLst>
                                          <p:attrName>style.visibility</p:attrName>
                                        </p:attrNameLst>
                                      </p:cBhvr>
                                      <p:to>
                                        <p:strVal val="visible"/>
                                      </p:to>
                                    </p:set>
                                    <p:animEffect transition="in" filter="fade">
                                      <p:cBhvr>
                                        <p:cTn id="140" dur="500"/>
                                        <p:tgtEl>
                                          <p:spTgt spid="292"/>
                                        </p:tgtEl>
                                      </p:cBhvr>
                                    </p:animEffect>
                                  </p:childTnLst>
                                </p:cTn>
                              </p:par>
                              <p:par>
                                <p:cTn id="141" presetID="10" presetClass="entr" presetSubtype="0" fill="hold" grpId="0" nodeType="withEffect">
                                  <p:stCondLst>
                                    <p:cond delay="0"/>
                                  </p:stCondLst>
                                  <p:childTnLst>
                                    <p:set>
                                      <p:cBhvr>
                                        <p:cTn id="142" dur="1" fill="hold">
                                          <p:stCondLst>
                                            <p:cond delay="0"/>
                                          </p:stCondLst>
                                        </p:cTn>
                                        <p:tgtEl>
                                          <p:spTgt spid="293"/>
                                        </p:tgtEl>
                                        <p:attrNameLst>
                                          <p:attrName>style.visibility</p:attrName>
                                        </p:attrNameLst>
                                      </p:cBhvr>
                                      <p:to>
                                        <p:strVal val="visible"/>
                                      </p:to>
                                    </p:set>
                                    <p:animEffect transition="in" filter="fade">
                                      <p:cBhvr>
                                        <p:cTn id="143" dur="500"/>
                                        <p:tgtEl>
                                          <p:spTgt spid="293"/>
                                        </p:tgtEl>
                                      </p:cBhvr>
                                    </p:animEffect>
                                  </p:childTnLst>
                                </p:cTn>
                              </p:par>
                              <p:par>
                                <p:cTn id="144" presetID="10" presetClass="entr" presetSubtype="0" fill="hold" grpId="0" nodeType="withEffect">
                                  <p:stCondLst>
                                    <p:cond delay="0"/>
                                  </p:stCondLst>
                                  <p:childTnLst>
                                    <p:set>
                                      <p:cBhvr>
                                        <p:cTn id="145" dur="1" fill="hold">
                                          <p:stCondLst>
                                            <p:cond delay="0"/>
                                          </p:stCondLst>
                                        </p:cTn>
                                        <p:tgtEl>
                                          <p:spTgt spid="294"/>
                                        </p:tgtEl>
                                        <p:attrNameLst>
                                          <p:attrName>style.visibility</p:attrName>
                                        </p:attrNameLst>
                                      </p:cBhvr>
                                      <p:to>
                                        <p:strVal val="visible"/>
                                      </p:to>
                                    </p:set>
                                    <p:animEffect transition="in" filter="fade">
                                      <p:cBhvr>
                                        <p:cTn id="146" dur="500"/>
                                        <p:tgtEl>
                                          <p:spTgt spid="294"/>
                                        </p:tgtEl>
                                      </p:cBhvr>
                                    </p:animEffect>
                                  </p:childTnLst>
                                </p:cTn>
                              </p:par>
                              <p:par>
                                <p:cTn id="147" presetID="10" presetClass="entr" presetSubtype="0" fill="hold" grpId="0" nodeType="withEffect">
                                  <p:stCondLst>
                                    <p:cond delay="0"/>
                                  </p:stCondLst>
                                  <p:childTnLst>
                                    <p:set>
                                      <p:cBhvr>
                                        <p:cTn id="148" dur="1" fill="hold">
                                          <p:stCondLst>
                                            <p:cond delay="0"/>
                                          </p:stCondLst>
                                        </p:cTn>
                                        <p:tgtEl>
                                          <p:spTgt spid="295"/>
                                        </p:tgtEl>
                                        <p:attrNameLst>
                                          <p:attrName>style.visibility</p:attrName>
                                        </p:attrNameLst>
                                      </p:cBhvr>
                                      <p:to>
                                        <p:strVal val="visible"/>
                                      </p:to>
                                    </p:set>
                                    <p:animEffect transition="in" filter="fade">
                                      <p:cBhvr>
                                        <p:cTn id="149" dur="500"/>
                                        <p:tgtEl>
                                          <p:spTgt spid="295"/>
                                        </p:tgtEl>
                                      </p:cBhvr>
                                    </p:animEffect>
                                  </p:childTnLst>
                                </p:cTn>
                              </p:par>
                              <p:par>
                                <p:cTn id="150" presetID="10" presetClass="entr" presetSubtype="0" fill="hold" grpId="0" nodeType="withEffect">
                                  <p:stCondLst>
                                    <p:cond delay="0"/>
                                  </p:stCondLst>
                                  <p:childTnLst>
                                    <p:set>
                                      <p:cBhvr>
                                        <p:cTn id="151" dur="1" fill="hold">
                                          <p:stCondLst>
                                            <p:cond delay="0"/>
                                          </p:stCondLst>
                                        </p:cTn>
                                        <p:tgtEl>
                                          <p:spTgt spid="296"/>
                                        </p:tgtEl>
                                        <p:attrNameLst>
                                          <p:attrName>style.visibility</p:attrName>
                                        </p:attrNameLst>
                                      </p:cBhvr>
                                      <p:to>
                                        <p:strVal val="visible"/>
                                      </p:to>
                                    </p:set>
                                    <p:animEffect transition="in" filter="fade">
                                      <p:cBhvr>
                                        <p:cTn id="152" dur="500"/>
                                        <p:tgtEl>
                                          <p:spTgt spid="296"/>
                                        </p:tgtEl>
                                      </p:cBhvr>
                                    </p:animEffect>
                                  </p:childTnLst>
                                </p:cTn>
                              </p:par>
                              <p:par>
                                <p:cTn id="153" presetID="10" presetClass="entr" presetSubtype="0" fill="hold" grpId="0" nodeType="withEffect">
                                  <p:stCondLst>
                                    <p:cond delay="0"/>
                                  </p:stCondLst>
                                  <p:childTnLst>
                                    <p:set>
                                      <p:cBhvr>
                                        <p:cTn id="154" dur="1" fill="hold">
                                          <p:stCondLst>
                                            <p:cond delay="0"/>
                                          </p:stCondLst>
                                        </p:cTn>
                                        <p:tgtEl>
                                          <p:spTgt spid="297"/>
                                        </p:tgtEl>
                                        <p:attrNameLst>
                                          <p:attrName>style.visibility</p:attrName>
                                        </p:attrNameLst>
                                      </p:cBhvr>
                                      <p:to>
                                        <p:strVal val="visible"/>
                                      </p:to>
                                    </p:set>
                                    <p:animEffect transition="in" filter="fade">
                                      <p:cBhvr>
                                        <p:cTn id="155" dur="500"/>
                                        <p:tgtEl>
                                          <p:spTgt spid="297"/>
                                        </p:tgtEl>
                                      </p:cBhvr>
                                    </p:animEffect>
                                  </p:childTnLst>
                                </p:cTn>
                              </p:par>
                              <p:par>
                                <p:cTn id="156" presetID="10" presetClass="entr" presetSubtype="0" fill="hold" grpId="0" nodeType="withEffect">
                                  <p:stCondLst>
                                    <p:cond delay="0"/>
                                  </p:stCondLst>
                                  <p:childTnLst>
                                    <p:set>
                                      <p:cBhvr>
                                        <p:cTn id="157" dur="1" fill="hold">
                                          <p:stCondLst>
                                            <p:cond delay="0"/>
                                          </p:stCondLst>
                                        </p:cTn>
                                        <p:tgtEl>
                                          <p:spTgt spid="298"/>
                                        </p:tgtEl>
                                        <p:attrNameLst>
                                          <p:attrName>style.visibility</p:attrName>
                                        </p:attrNameLst>
                                      </p:cBhvr>
                                      <p:to>
                                        <p:strVal val="visible"/>
                                      </p:to>
                                    </p:set>
                                    <p:animEffect transition="in" filter="fade">
                                      <p:cBhvr>
                                        <p:cTn id="158" dur="500"/>
                                        <p:tgtEl>
                                          <p:spTgt spid="298"/>
                                        </p:tgtEl>
                                      </p:cBhvr>
                                    </p:animEffect>
                                  </p:childTnLst>
                                </p:cTn>
                              </p:par>
                              <p:par>
                                <p:cTn id="159" presetID="10" presetClass="entr" presetSubtype="0" fill="hold" grpId="0" nodeType="withEffect">
                                  <p:stCondLst>
                                    <p:cond delay="0"/>
                                  </p:stCondLst>
                                  <p:childTnLst>
                                    <p:set>
                                      <p:cBhvr>
                                        <p:cTn id="160" dur="1" fill="hold">
                                          <p:stCondLst>
                                            <p:cond delay="0"/>
                                          </p:stCondLst>
                                        </p:cTn>
                                        <p:tgtEl>
                                          <p:spTgt spid="299"/>
                                        </p:tgtEl>
                                        <p:attrNameLst>
                                          <p:attrName>style.visibility</p:attrName>
                                        </p:attrNameLst>
                                      </p:cBhvr>
                                      <p:to>
                                        <p:strVal val="visible"/>
                                      </p:to>
                                    </p:set>
                                    <p:animEffect transition="in" filter="fade">
                                      <p:cBhvr>
                                        <p:cTn id="161" dur="500"/>
                                        <p:tgtEl>
                                          <p:spTgt spid="299"/>
                                        </p:tgtEl>
                                      </p:cBhvr>
                                    </p:animEffect>
                                  </p:childTnLst>
                                </p:cTn>
                              </p:par>
                              <p:par>
                                <p:cTn id="162" presetID="10" presetClass="entr" presetSubtype="0" fill="hold" grpId="0" nodeType="withEffect">
                                  <p:stCondLst>
                                    <p:cond delay="0"/>
                                  </p:stCondLst>
                                  <p:childTnLst>
                                    <p:set>
                                      <p:cBhvr>
                                        <p:cTn id="163" dur="1" fill="hold">
                                          <p:stCondLst>
                                            <p:cond delay="0"/>
                                          </p:stCondLst>
                                        </p:cTn>
                                        <p:tgtEl>
                                          <p:spTgt spid="300"/>
                                        </p:tgtEl>
                                        <p:attrNameLst>
                                          <p:attrName>style.visibility</p:attrName>
                                        </p:attrNameLst>
                                      </p:cBhvr>
                                      <p:to>
                                        <p:strVal val="visible"/>
                                      </p:to>
                                    </p:set>
                                    <p:animEffect transition="in" filter="fade">
                                      <p:cBhvr>
                                        <p:cTn id="164" dur="500"/>
                                        <p:tgtEl>
                                          <p:spTgt spid="300"/>
                                        </p:tgtEl>
                                      </p:cBhvr>
                                    </p:animEffect>
                                  </p:childTnLst>
                                </p:cTn>
                              </p:par>
                              <p:par>
                                <p:cTn id="165" presetID="10" presetClass="entr" presetSubtype="0" fill="hold" grpId="0" nodeType="withEffect">
                                  <p:stCondLst>
                                    <p:cond delay="0"/>
                                  </p:stCondLst>
                                  <p:childTnLst>
                                    <p:set>
                                      <p:cBhvr>
                                        <p:cTn id="166" dur="1" fill="hold">
                                          <p:stCondLst>
                                            <p:cond delay="0"/>
                                          </p:stCondLst>
                                        </p:cTn>
                                        <p:tgtEl>
                                          <p:spTgt spid="301"/>
                                        </p:tgtEl>
                                        <p:attrNameLst>
                                          <p:attrName>style.visibility</p:attrName>
                                        </p:attrNameLst>
                                      </p:cBhvr>
                                      <p:to>
                                        <p:strVal val="visible"/>
                                      </p:to>
                                    </p:set>
                                    <p:animEffect transition="in" filter="fade">
                                      <p:cBhvr>
                                        <p:cTn id="167" dur="500"/>
                                        <p:tgtEl>
                                          <p:spTgt spid="301"/>
                                        </p:tgtEl>
                                      </p:cBhvr>
                                    </p:animEffect>
                                  </p:childTnLst>
                                </p:cTn>
                              </p:par>
                              <p:par>
                                <p:cTn id="168" presetID="10" presetClass="entr" presetSubtype="0" fill="hold" grpId="0" nodeType="withEffect">
                                  <p:stCondLst>
                                    <p:cond delay="0"/>
                                  </p:stCondLst>
                                  <p:childTnLst>
                                    <p:set>
                                      <p:cBhvr>
                                        <p:cTn id="169" dur="1" fill="hold">
                                          <p:stCondLst>
                                            <p:cond delay="0"/>
                                          </p:stCondLst>
                                        </p:cTn>
                                        <p:tgtEl>
                                          <p:spTgt spid="302"/>
                                        </p:tgtEl>
                                        <p:attrNameLst>
                                          <p:attrName>style.visibility</p:attrName>
                                        </p:attrNameLst>
                                      </p:cBhvr>
                                      <p:to>
                                        <p:strVal val="visible"/>
                                      </p:to>
                                    </p:set>
                                    <p:animEffect transition="in" filter="fade">
                                      <p:cBhvr>
                                        <p:cTn id="170" dur="500"/>
                                        <p:tgtEl>
                                          <p:spTgt spid="302"/>
                                        </p:tgtEl>
                                      </p:cBhvr>
                                    </p:animEffect>
                                  </p:childTnLst>
                                </p:cTn>
                              </p:par>
                              <p:par>
                                <p:cTn id="171" presetID="10" presetClass="entr" presetSubtype="0" fill="hold" grpId="0" nodeType="withEffect">
                                  <p:stCondLst>
                                    <p:cond delay="0"/>
                                  </p:stCondLst>
                                  <p:childTnLst>
                                    <p:set>
                                      <p:cBhvr>
                                        <p:cTn id="172" dur="1" fill="hold">
                                          <p:stCondLst>
                                            <p:cond delay="0"/>
                                          </p:stCondLst>
                                        </p:cTn>
                                        <p:tgtEl>
                                          <p:spTgt spid="303"/>
                                        </p:tgtEl>
                                        <p:attrNameLst>
                                          <p:attrName>style.visibility</p:attrName>
                                        </p:attrNameLst>
                                      </p:cBhvr>
                                      <p:to>
                                        <p:strVal val="visible"/>
                                      </p:to>
                                    </p:set>
                                    <p:animEffect transition="in" filter="fade">
                                      <p:cBhvr>
                                        <p:cTn id="173" dur="500"/>
                                        <p:tgtEl>
                                          <p:spTgt spid="303"/>
                                        </p:tgtEl>
                                      </p:cBhvr>
                                    </p:animEffect>
                                  </p:childTnLst>
                                </p:cTn>
                              </p:par>
                              <p:par>
                                <p:cTn id="174" presetID="10" presetClass="entr" presetSubtype="0" fill="hold" grpId="0" nodeType="withEffect">
                                  <p:stCondLst>
                                    <p:cond delay="0"/>
                                  </p:stCondLst>
                                  <p:childTnLst>
                                    <p:set>
                                      <p:cBhvr>
                                        <p:cTn id="175" dur="1" fill="hold">
                                          <p:stCondLst>
                                            <p:cond delay="0"/>
                                          </p:stCondLst>
                                        </p:cTn>
                                        <p:tgtEl>
                                          <p:spTgt spid="304"/>
                                        </p:tgtEl>
                                        <p:attrNameLst>
                                          <p:attrName>style.visibility</p:attrName>
                                        </p:attrNameLst>
                                      </p:cBhvr>
                                      <p:to>
                                        <p:strVal val="visible"/>
                                      </p:to>
                                    </p:set>
                                    <p:animEffect transition="in" filter="fade">
                                      <p:cBhvr>
                                        <p:cTn id="176" dur="500"/>
                                        <p:tgtEl>
                                          <p:spTgt spid="304"/>
                                        </p:tgtEl>
                                      </p:cBhvr>
                                    </p:animEffect>
                                  </p:childTnLst>
                                </p:cTn>
                              </p:par>
                              <p:par>
                                <p:cTn id="177" presetID="10" presetClass="entr" presetSubtype="0" fill="hold" grpId="0" nodeType="withEffect">
                                  <p:stCondLst>
                                    <p:cond delay="0"/>
                                  </p:stCondLst>
                                  <p:childTnLst>
                                    <p:set>
                                      <p:cBhvr>
                                        <p:cTn id="178" dur="1" fill="hold">
                                          <p:stCondLst>
                                            <p:cond delay="0"/>
                                          </p:stCondLst>
                                        </p:cTn>
                                        <p:tgtEl>
                                          <p:spTgt spid="305"/>
                                        </p:tgtEl>
                                        <p:attrNameLst>
                                          <p:attrName>style.visibility</p:attrName>
                                        </p:attrNameLst>
                                      </p:cBhvr>
                                      <p:to>
                                        <p:strVal val="visible"/>
                                      </p:to>
                                    </p:set>
                                    <p:animEffect transition="in" filter="fade">
                                      <p:cBhvr>
                                        <p:cTn id="179" dur="500"/>
                                        <p:tgtEl>
                                          <p:spTgt spid="305"/>
                                        </p:tgtEl>
                                      </p:cBhvr>
                                    </p:animEffect>
                                  </p:childTnLst>
                                </p:cTn>
                              </p:par>
                              <p:par>
                                <p:cTn id="180" presetID="10" presetClass="entr" presetSubtype="0" fill="hold" grpId="0" nodeType="withEffect">
                                  <p:stCondLst>
                                    <p:cond delay="0"/>
                                  </p:stCondLst>
                                  <p:childTnLst>
                                    <p:set>
                                      <p:cBhvr>
                                        <p:cTn id="181" dur="1" fill="hold">
                                          <p:stCondLst>
                                            <p:cond delay="0"/>
                                          </p:stCondLst>
                                        </p:cTn>
                                        <p:tgtEl>
                                          <p:spTgt spid="306"/>
                                        </p:tgtEl>
                                        <p:attrNameLst>
                                          <p:attrName>style.visibility</p:attrName>
                                        </p:attrNameLst>
                                      </p:cBhvr>
                                      <p:to>
                                        <p:strVal val="visible"/>
                                      </p:to>
                                    </p:set>
                                    <p:animEffect transition="in" filter="fade">
                                      <p:cBhvr>
                                        <p:cTn id="182" dur="500"/>
                                        <p:tgtEl>
                                          <p:spTgt spid="306"/>
                                        </p:tgtEl>
                                      </p:cBhvr>
                                    </p:animEffect>
                                  </p:childTnLst>
                                </p:cTn>
                              </p:par>
                              <p:par>
                                <p:cTn id="183" presetID="10" presetClass="entr" presetSubtype="0" fill="hold" grpId="0" nodeType="withEffect">
                                  <p:stCondLst>
                                    <p:cond delay="0"/>
                                  </p:stCondLst>
                                  <p:childTnLst>
                                    <p:set>
                                      <p:cBhvr>
                                        <p:cTn id="184" dur="1" fill="hold">
                                          <p:stCondLst>
                                            <p:cond delay="0"/>
                                          </p:stCondLst>
                                        </p:cTn>
                                        <p:tgtEl>
                                          <p:spTgt spid="307"/>
                                        </p:tgtEl>
                                        <p:attrNameLst>
                                          <p:attrName>style.visibility</p:attrName>
                                        </p:attrNameLst>
                                      </p:cBhvr>
                                      <p:to>
                                        <p:strVal val="visible"/>
                                      </p:to>
                                    </p:set>
                                    <p:animEffect transition="in" filter="fade">
                                      <p:cBhvr>
                                        <p:cTn id="185" dur="500"/>
                                        <p:tgtEl>
                                          <p:spTgt spid="307"/>
                                        </p:tgtEl>
                                      </p:cBhvr>
                                    </p:animEffect>
                                  </p:childTnLst>
                                </p:cTn>
                              </p:par>
                              <p:par>
                                <p:cTn id="186" presetID="10" presetClass="entr" presetSubtype="0" fill="hold" grpId="0" nodeType="withEffect">
                                  <p:stCondLst>
                                    <p:cond delay="0"/>
                                  </p:stCondLst>
                                  <p:childTnLst>
                                    <p:set>
                                      <p:cBhvr>
                                        <p:cTn id="187" dur="1" fill="hold">
                                          <p:stCondLst>
                                            <p:cond delay="0"/>
                                          </p:stCondLst>
                                        </p:cTn>
                                        <p:tgtEl>
                                          <p:spTgt spid="308"/>
                                        </p:tgtEl>
                                        <p:attrNameLst>
                                          <p:attrName>style.visibility</p:attrName>
                                        </p:attrNameLst>
                                      </p:cBhvr>
                                      <p:to>
                                        <p:strVal val="visible"/>
                                      </p:to>
                                    </p:set>
                                    <p:animEffect transition="in" filter="fade">
                                      <p:cBhvr>
                                        <p:cTn id="188" dur="500"/>
                                        <p:tgtEl>
                                          <p:spTgt spid="308"/>
                                        </p:tgtEl>
                                      </p:cBhvr>
                                    </p:animEffect>
                                  </p:childTnLst>
                                </p:cTn>
                              </p:par>
                              <p:par>
                                <p:cTn id="189" presetID="10" presetClass="entr" presetSubtype="0" fill="hold" grpId="0" nodeType="withEffect">
                                  <p:stCondLst>
                                    <p:cond delay="0"/>
                                  </p:stCondLst>
                                  <p:childTnLst>
                                    <p:set>
                                      <p:cBhvr>
                                        <p:cTn id="190" dur="1" fill="hold">
                                          <p:stCondLst>
                                            <p:cond delay="0"/>
                                          </p:stCondLst>
                                        </p:cTn>
                                        <p:tgtEl>
                                          <p:spTgt spid="309"/>
                                        </p:tgtEl>
                                        <p:attrNameLst>
                                          <p:attrName>style.visibility</p:attrName>
                                        </p:attrNameLst>
                                      </p:cBhvr>
                                      <p:to>
                                        <p:strVal val="visible"/>
                                      </p:to>
                                    </p:set>
                                    <p:animEffect transition="in" filter="fade">
                                      <p:cBhvr>
                                        <p:cTn id="191" dur="500"/>
                                        <p:tgtEl>
                                          <p:spTgt spid="309"/>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310"/>
                                        </p:tgtEl>
                                        <p:attrNameLst>
                                          <p:attrName>style.visibility</p:attrName>
                                        </p:attrNameLst>
                                      </p:cBhvr>
                                      <p:to>
                                        <p:strVal val="visible"/>
                                      </p:to>
                                    </p:set>
                                    <p:animEffect transition="in" filter="fade">
                                      <p:cBhvr>
                                        <p:cTn id="194" dur="500"/>
                                        <p:tgtEl>
                                          <p:spTgt spid="310"/>
                                        </p:tgtEl>
                                      </p:cBhvr>
                                    </p:animEffect>
                                  </p:childTnLst>
                                </p:cTn>
                              </p:par>
                              <p:par>
                                <p:cTn id="195" presetID="10" presetClass="entr" presetSubtype="0" fill="hold" grpId="0" nodeType="withEffect">
                                  <p:stCondLst>
                                    <p:cond delay="0"/>
                                  </p:stCondLst>
                                  <p:childTnLst>
                                    <p:set>
                                      <p:cBhvr>
                                        <p:cTn id="196" dur="1" fill="hold">
                                          <p:stCondLst>
                                            <p:cond delay="0"/>
                                          </p:stCondLst>
                                        </p:cTn>
                                        <p:tgtEl>
                                          <p:spTgt spid="311"/>
                                        </p:tgtEl>
                                        <p:attrNameLst>
                                          <p:attrName>style.visibility</p:attrName>
                                        </p:attrNameLst>
                                      </p:cBhvr>
                                      <p:to>
                                        <p:strVal val="visible"/>
                                      </p:to>
                                    </p:set>
                                    <p:animEffect transition="in" filter="fade">
                                      <p:cBhvr>
                                        <p:cTn id="197" dur="500"/>
                                        <p:tgtEl>
                                          <p:spTgt spid="311"/>
                                        </p:tgtEl>
                                      </p:cBhvr>
                                    </p:animEffect>
                                  </p:childTnLst>
                                </p:cTn>
                              </p:par>
                              <p:par>
                                <p:cTn id="198" presetID="10" presetClass="entr" presetSubtype="0" fill="hold" grpId="0" nodeType="withEffect">
                                  <p:stCondLst>
                                    <p:cond delay="0"/>
                                  </p:stCondLst>
                                  <p:childTnLst>
                                    <p:set>
                                      <p:cBhvr>
                                        <p:cTn id="199" dur="1" fill="hold">
                                          <p:stCondLst>
                                            <p:cond delay="0"/>
                                          </p:stCondLst>
                                        </p:cTn>
                                        <p:tgtEl>
                                          <p:spTgt spid="312"/>
                                        </p:tgtEl>
                                        <p:attrNameLst>
                                          <p:attrName>style.visibility</p:attrName>
                                        </p:attrNameLst>
                                      </p:cBhvr>
                                      <p:to>
                                        <p:strVal val="visible"/>
                                      </p:to>
                                    </p:set>
                                    <p:animEffect transition="in" filter="fade">
                                      <p:cBhvr>
                                        <p:cTn id="200" dur="500"/>
                                        <p:tgtEl>
                                          <p:spTgt spid="312"/>
                                        </p:tgtEl>
                                      </p:cBhvr>
                                    </p:animEffect>
                                  </p:childTnLst>
                                </p:cTn>
                              </p:par>
                              <p:par>
                                <p:cTn id="201" presetID="10" presetClass="entr" presetSubtype="0" fill="hold" grpId="0" nodeType="withEffect">
                                  <p:stCondLst>
                                    <p:cond delay="0"/>
                                  </p:stCondLst>
                                  <p:childTnLst>
                                    <p:set>
                                      <p:cBhvr>
                                        <p:cTn id="202" dur="1" fill="hold">
                                          <p:stCondLst>
                                            <p:cond delay="0"/>
                                          </p:stCondLst>
                                        </p:cTn>
                                        <p:tgtEl>
                                          <p:spTgt spid="313"/>
                                        </p:tgtEl>
                                        <p:attrNameLst>
                                          <p:attrName>style.visibility</p:attrName>
                                        </p:attrNameLst>
                                      </p:cBhvr>
                                      <p:to>
                                        <p:strVal val="visible"/>
                                      </p:to>
                                    </p:set>
                                    <p:animEffect transition="in" filter="fade">
                                      <p:cBhvr>
                                        <p:cTn id="203" dur="500"/>
                                        <p:tgtEl>
                                          <p:spTgt spid="313"/>
                                        </p:tgtEl>
                                      </p:cBhvr>
                                    </p:animEffect>
                                  </p:childTnLst>
                                </p:cTn>
                              </p:par>
                              <p:par>
                                <p:cTn id="204" presetID="10" presetClass="entr" presetSubtype="0" fill="hold" grpId="0" nodeType="withEffect">
                                  <p:stCondLst>
                                    <p:cond delay="0"/>
                                  </p:stCondLst>
                                  <p:childTnLst>
                                    <p:set>
                                      <p:cBhvr>
                                        <p:cTn id="205" dur="1" fill="hold">
                                          <p:stCondLst>
                                            <p:cond delay="0"/>
                                          </p:stCondLst>
                                        </p:cTn>
                                        <p:tgtEl>
                                          <p:spTgt spid="336"/>
                                        </p:tgtEl>
                                        <p:attrNameLst>
                                          <p:attrName>style.visibility</p:attrName>
                                        </p:attrNameLst>
                                      </p:cBhvr>
                                      <p:to>
                                        <p:strVal val="visible"/>
                                      </p:to>
                                    </p:set>
                                    <p:animEffect transition="in" filter="fade">
                                      <p:cBhvr>
                                        <p:cTn id="206" dur="500"/>
                                        <p:tgtEl>
                                          <p:spTgt spid="336"/>
                                        </p:tgtEl>
                                      </p:cBhvr>
                                    </p:animEffect>
                                  </p:childTnLst>
                                </p:cTn>
                              </p:par>
                              <p:par>
                                <p:cTn id="207" presetID="10" presetClass="entr" presetSubtype="0" fill="hold" grpId="0" nodeType="withEffect">
                                  <p:stCondLst>
                                    <p:cond delay="0"/>
                                  </p:stCondLst>
                                  <p:childTnLst>
                                    <p:set>
                                      <p:cBhvr>
                                        <p:cTn id="208" dur="1" fill="hold">
                                          <p:stCondLst>
                                            <p:cond delay="0"/>
                                          </p:stCondLst>
                                        </p:cTn>
                                        <p:tgtEl>
                                          <p:spTgt spid="344"/>
                                        </p:tgtEl>
                                        <p:attrNameLst>
                                          <p:attrName>style.visibility</p:attrName>
                                        </p:attrNameLst>
                                      </p:cBhvr>
                                      <p:to>
                                        <p:strVal val="visible"/>
                                      </p:to>
                                    </p:set>
                                    <p:animEffect transition="in" filter="fade">
                                      <p:cBhvr>
                                        <p:cTn id="209" dur="500"/>
                                        <p:tgtEl>
                                          <p:spTgt spid="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 grpId="0" animBg="1"/>
      <p:bldP spid="252" grpId="0" animBg="1"/>
      <p:bldP spid="253" grpId="0" animBg="1"/>
      <p:bldP spid="254" grpId="0" animBg="1"/>
      <p:bldP spid="255" grpId="0" animBg="1"/>
      <p:bldP spid="256" grpId="0" animBg="1"/>
      <p:bldP spid="257" grpId="0" animBg="1"/>
      <p:bldP spid="258" grpId="0" animBg="1"/>
      <p:bldP spid="259" grpId="0" animBg="1"/>
      <p:bldP spid="260" grpId="0" animBg="1"/>
      <p:bldP spid="261" grpId="0" animBg="1"/>
      <p:bldP spid="262" grpId="0" animBg="1"/>
      <p:bldP spid="263" grpId="0" animBg="1"/>
      <p:bldP spid="264" grpId="0" animBg="1"/>
      <p:bldP spid="265" grpId="0" animBg="1"/>
      <p:bldP spid="266" grpId="0" animBg="1"/>
      <p:bldP spid="267" grpId="0" animBg="1"/>
      <p:bldP spid="268" grpId="0" animBg="1"/>
      <p:bldP spid="269" grpId="0" animBg="1"/>
      <p:bldP spid="270" grpId="0" animBg="1"/>
      <p:bldP spid="271" grpId="0" animBg="1"/>
      <p:bldP spid="272" grpId="0" animBg="1"/>
      <p:bldP spid="273" grpId="0" animBg="1"/>
      <p:bldP spid="274" grpId="0" animBg="1"/>
      <p:bldP spid="275" grpId="0" animBg="1"/>
      <p:bldP spid="276" grpId="0" animBg="1"/>
      <p:bldP spid="277" grpId="0" animBg="1"/>
      <p:bldP spid="278" grpId="0" animBg="1"/>
      <p:bldP spid="279" grpId="0" animBg="1"/>
      <p:bldP spid="280" grpId="0" animBg="1"/>
      <p:bldP spid="281" grpId="0" animBg="1"/>
      <p:bldP spid="282" grpId="0" animBg="1"/>
      <p:bldP spid="283" grpId="0" animBg="1"/>
      <p:bldP spid="284" grpId="0" animBg="1"/>
      <p:bldP spid="285" grpId="0" animBg="1"/>
      <p:bldP spid="286" grpId="0" animBg="1"/>
      <p:bldP spid="287" grpId="0" animBg="1"/>
      <p:bldP spid="288" grpId="0" animBg="1"/>
      <p:bldP spid="289" grpId="0" animBg="1"/>
      <p:bldP spid="290" grpId="0" animBg="1"/>
      <p:bldP spid="291" grpId="0" animBg="1"/>
      <p:bldP spid="292" grpId="0" animBg="1"/>
      <p:bldP spid="293" grpId="0" animBg="1"/>
      <p:bldP spid="294" grpId="0" animBg="1"/>
      <p:bldP spid="295" grpId="0" animBg="1"/>
      <p:bldP spid="296" grpId="0" animBg="1"/>
      <p:bldP spid="297" grpId="0" animBg="1"/>
      <p:bldP spid="298" grpId="0" animBg="1"/>
      <p:bldP spid="299" grpId="0" animBg="1"/>
      <p:bldP spid="300" grpId="0" animBg="1"/>
      <p:bldP spid="301" grpId="0" animBg="1"/>
      <p:bldP spid="302" grpId="0" animBg="1"/>
      <p:bldP spid="303" grpId="0" animBg="1"/>
      <p:bldP spid="304" grpId="0" animBg="1"/>
      <p:bldP spid="305" grpId="0" animBg="1"/>
      <p:bldP spid="306" grpId="0" animBg="1"/>
      <p:bldP spid="307" grpId="0" animBg="1"/>
      <p:bldP spid="308" grpId="0" animBg="1"/>
      <p:bldP spid="309" grpId="0" animBg="1"/>
      <p:bldP spid="310" grpId="0" animBg="1"/>
      <p:bldP spid="311" grpId="0" animBg="1"/>
      <p:bldP spid="312" grpId="0" animBg="1"/>
      <p:bldP spid="313" grpId="0" animBg="1"/>
      <p:bldP spid="336" grpId="0" animBg="1"/>
      <p:bldP spid="344" grpId="0" animBg="1"/>
      <p:bldP spid="2" grpId="0" animBg="1"/>
      <p:bldP spid="2" grpId="1"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Store </a:t>
            </a:r>
            <a:r>
              <a:rPr lang="es-CL" b="1" err="1"/>
              <a:t>Operations</a:t>
            </a:r>
            <a:r>
              <a:rPr lang="es-CL" b="1"/>
              <a:t> – </a:t>
            </a:r>
            <a:r>
              <a:rPr lang="es-CL" b="1" err="1"/>
              <a:t>Ecosystem</a:t>
            </a:r>
            <a:r>
              <a:rPr lang="es-CL" b="1"/>
              <a:t> / Business </a:t>
            </a:r>
            <a:r>
              <a:rPr lang="es-CL" b="1" err="1"/>
              <a:t>Overview</a:t>
            </a:r>
            <a:endParaRPr lang="es-CL"/>
          </a:p>
        </p:txBody>
      </p:sp>
      <p:sp>
        <p:nvSpPr>
          <p:cNvPr id="251" name="Rectángulo 250">
            <a:extLst>
              <a:ext uri="{FF2B5EF4-FFF2-40B4-BE49-F238E27FC236}">
                <a16:creationId xmlns:a16="http://schemas.microsoft.com/office/drawing/2014/main" id="{AE347723-78F8-C1FF-30E5-001F36B281EA}"/>
              </a:ext>
            </a:extLst>
          </p:cNvPr>
          <p:cNvSpPr/>
          <p:nvPr/>
        </p:nvSpPr>
        <p:spPr>
          <a:xfrm>
            <a:off x="2227425" y="2762499"/>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FFFFFF"/>
                </a:solidFill>
                <a:effectLst/>
                <a:uLnTx/>
                <a:uFillTx/>
                <a:latin typeface="Calibri" panose="020F0502020204030204"/>
                <a:ea typeface="+mn-ea"/>
                <a:cs typeface="+mn-cs"/>
              </a:rPr>
              <a:t>DCS SCO-MOB-VIRT</a:t>
            </a:r>
          </a:p>
        </p:txBody>
      </p:sp>
      <p:sp>
        <p:nvSpPr>
          <p:cNvPr id="252" name="Rectángulo 251">
            <a:extLst>
              <a:ext uri="{FF2B5EF4-FFF2-40B4-BE49-F238E27FC236}">
                <a16:creationId xmlns:a16="http://schemas.microsoft.com/office/drawing/2014/main" id="{539871B7-BE61-C156-66A1-C257081A0433}"/>
              </a:ext>
            </a:extLst>
          </p:cNvPr>
          <p:cNvSpPr/>
          <p:nvPr/>
        </p:nvSpPr>
        <p:spPr>
          <a:xfrm>
            <a:off x="3313986" y="2762499"/>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BUTLER</a:t>
            </a:r>
          </a:p>
        </p:txBody>
      </p:sp>
      <p:sp>
        <p:nvSpPr>
          <p:cNvPr id="253" name="Rectángulo 252">
            <a:extLst>
              <a:ext uri="{FF2B5EF4-FFF2-40B4-BE49-F238E27FC236}">
                <a16:creationId xmlns:a16="http://schemas.microsoft.com/office/drawing/2014/main" id="{3DD1FBFB-A7BD-8429-CCA1-A72BD98A24AB}"/>
              </a:ext>
            </a:extLst>
          </p:cNvPr>
          <p:cNvSpPr/>
          <p:nvPr/>
        </p:nvSpPr>
        <p:spPr>
          <a:xfrm>
            <a:off x="4400547" y="2762499"/>
            <a:ext cx="7488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black">
                    <a:alpha val="30000"/>
                  </a:prstClr>
                </a:solidFill>
                <a:effectLst/>
                <a:uLnTx/>
                <a:uFillTx/>
                <a:latin typeface="Calibri" panose="020F0502020204030204"/>
                <a:ea typeface="+mn-ea"/>
                <a:cs typeface="+mn-cs"/>
              </a:rPr>
              <a:t>PECHERA</a:t>
            </a:r>
          </a:p>
        </p:txBody>
      </p:sp>
      <p:sp>
        <p:nvSpPr>
          <p:cNvPr id="254" name="Rectángulo 253">
            <a:extLst>
              <a:ext uri="{FF2B5EF4-FFF2-40B4-BE49-F238E27FC236}">
                <a16:creationId xmlns:a16="http://schemas.microsoft.com/office/drawing/2014/main" id="{A739C2F1-59FC-5478-EE30-2C092FC31551}"/>
              </a:ext>
            </a:extLst>
          </p:cNvPr>
          <p:cNvSpPr/>
          <p:nvPr/>
        </p:nvSpPr>
        <p:spPr>
          <a:xfrm>
            <a:off x="65877" y="4595267"/>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APP FALABELLA STORE MODE</a:t>
            </a:r>
          </a:p>
        </p:txBody>
      </p:sp>
      <p:sp>
        <p:nvSpPr>
          <p:cNvPr id="255" name="Rectángulo 254">
            <a:extLst>
              <a:ext uri="{FF2B5EF4-FFF2-40B4-BE49-F238E27FC236}">
                <a16:creationId xmlns:a16="http://schemas.microsoft.com/office/drawing/2014/main" id="{DCC343CC-0AD9-975C-7347-A22F0A6F3511}"/>
              </a:ext>
            </a:extLst>
          </p:cNvPr>
          <p:cNvSpPr/>
          <p:nvPr/>
        </p:nvSpPr>
        <p:spPr>
          <a:xfrm>
            <a:off x="2227425" y="3007467"/>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alpha val="30000"/>
                  </a:prstClr>
                </a:solidFill>
                <a:effectLst/>
                <a:uLnTx/>
                <a:uFillTx/>
                <a:latin typeface="Calibri" panose="020F0502020204030204"/>
                <a:ea typeface="+mn-ea"/>
                <a:cs typeface="+mn-cs"/>
              </a:rPr>
              <a:t>(L) ASST POS SOD</a:t>
            </a:r>
          </a:p>
        </p:txBody>
      </p:sp>
      <p:sp>
        <p:nvSpPr>
          <p:cNvPr id="256" name="Rectángulo 255">
            <a:extLst>
              <a:ext uri="{FF2B5EF4-FFF2-40B4-BE49-F238E27FC236}">
                <a16:creationId xmlns:a16="http://schemas.microsoft.com/office/drawing/2014/main" id="{C82682D2-8C12-C79A-F41F-EFBFC921C13B}"/>
              </a:ext>
            </a:extLst>
          </p:cNvPr>
          <p:cNvSpPr/>
          <p:nvPr/>
        </p:nvSpPr>
        <p:spPr>
          <a:xfrm>
            <a:off x="3313986" y="3007467"/>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CLEVERON</a:t>
            </a:r>
          </a:p>
        </p:txBody>
      </p:sp>
      <p:sp>
        <p:nvSpPr>
          <p:cNvPr id="257" name="Rectángulo 256">
            <a:extLst>
              <a:ext uri="{FF2B5EF4-FFF2-40B4-BE49-F238E27FC236}">
                <a16:creationId xmlns:a16="http://schemas.microsoft.com/office/drawing/2014/main" id="{195E3875-3748-2BD4-E7AD-9E5ADBE2DFD4}"/>
              </a:ext>
            </a:extLst>
          </p:cNvPr>
          <p:cNvSpPr/>
          <p:nvPr/>
        </p:nvSpPr>
        <p:spPr>
          <a:xfrm>
            <a:off x="4400547" y="3007467"/>
            <a:ext cx="7488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black">
                    <a:alpha val="30000"/>
                  </a:prstClr>
                </a:solidFill>
                <a:effectLst/>
                <a:uLnTx/>
                <a:uFillTx/>
                <a:latin typeface="Calibri" panose="020F0502020204030204"/>
                <a:ea typeface="+mn-ea"/>
                <a:cs typeface="+mn-cs"/>
              </a:rPr>
              <a:t>SOS</a:t>
            </a:r>
          </a:p>
        </p:txBody>
      </p:sp>
      <p:sp>
        <p:nvSpPr>
          <p:cNvPr id="258" name="Rectángulo 257">
            <a:extLst>
              <a:ext uri="{FF2B5EF4-FFF2-40B4-BE49-F238E27FC236}">
                <a16:creationId xmlns:a16="http://schemas.microsoft.com/office/drawing/2014/main" id="{72E9309C-24B9-CED9-1083-7D0C44B0D7FC}"/>
              </a:ext>
            </a:extLst>
          </p:cNvPr>
          <p:cNvSpPr/>
          <p:nvPr/>
        </p:nvSpPr>
        <p:spPr>
          <a:xfrm>
            <a:off x="65877" y="2934257"/>
            <a:ext cx="2052000" cy="144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FFFFFF"/>
                </a:solidFill>
                <a:effectLst/>
                <a:uLnTx/>
                <a:uFillTx/>
                <a:latin typeface="Calibri" panose="020F0502020204030204"/>
                <a:ea typeface="+mn-ea"/>
                <a:cs typeface="+mn-cs"/>
              </a:rPr>
              <a:t>CELEBREMOS</a:t>
            </a:r>
          </a:p>
        </p:txBody>
      </p:sp>
      <p:sp>
        <p:nvSpPr>
          <p:cNvPr id="259" name="Rectángulo 258">
            <a:extLst>
              <a:ext uri="{FF2B5EF4-FFF2-40B4-BE49-F238E27FC236}">
                <a16:creationId xmlns:a16="http://schemas.microsoft.com/office/drawing/2014/main" id="{5485C7E2-44AF-9CF5-9FEA-0EB7E3D7B770}"/>
              </a:ext>
            </a:extLst>
          </p:cNvPr>
          <p:cNvSpPr/>
          <p:nvPr/>
        </p:nvSpPr>
        <p:spPr>
          <a:xfrm>
            <a:off x="2227425" y="3248167"/>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alpha val="30000"/>
                  </a:prstClr>
                </a:solidFill>
                <a:effectLst/>
                <a:uLnTx/>
                <a:uFillTx/>
                <a:latin typeface="Calibri" panose="020F0502020204030204"/>
                <a:ea typeface="+mn-ea"/>
                <a:cs typeface="+mn-cs"/>
              </a:rPr>
              <a:t>(L) SCO POS SOD</a:t>
            </a:r>
          </a:p>
        </p:txBody>
      </p:sp>
      <p:sp>
        <p:nvSpPr>
          <p:cNvPr id="260" name="Rectángulo 259">
            <a:extLst>
              <a:ext uri="{FF2B5EF4-FFF2-40B4-BE49-F238E27FC236}">
                <a16:creationId xmlns:a16="http://schemas.microsoft.com/office/drawing/2014/main" id="{131E16EA-315F-F2A4-5E64-12193394481B}"/>
              </a:ext>
            </a:extLst>
          </p:cNvPr>
          <p:cNvSpPr/>
          <p:nvPr/>
        </p:nvSpPr>
        <p:spPr>
          <a:xfrm>
            <a:off x="3313986" y="3248167"/>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TURNERO</a:t>
            </a:r>
          </a:p>
        </p:txBody>
      </p:sp>
      <p:sp>
        <p:nvSpPr>
          <p:cNvPr id="261" name="Rectángulo 260">
            <a:extLst>
              <a:ext uri="{FF2B5EF4-FFF2-40B4-BE49-F238E27FC236}">
                <a16:creationId xmlns:a16="http://schemas.microsoft.com/office/drawing/2014/main" id="{5313E177-7182-EA6D-B92F-1EA92E237225}"/>
              </a:ext>
            </a:extLst>
          </p:cNvPr>
          <p:cNvSpPr/>
          <p:nvPr/>
        </p:nvSpPr>
        <p:spPr>
          <a:xfrm>
            <a:off x="4400547" y="3248167"/>
            <a:ext cx="7488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black">
                    <a:alpha val="30000"/>
                  </a:prstClr>
                </a:solidFill>
                <a:effectLst/>
                <a:uLnTx/>
                <a:uFillTx/>
                <a:latin typeface="Calibri" panose="020F0502020204030204"/>
                <a:ea typeface="+mn-ea"/>
                <a:cs typeface="+mn-cs"/>
              </a:rPr>
              <a:t>MI TIENDA</a:t>
            </a:r>
          </a:p>
        </p:txBody>
      </p:sp>
      <p:sp>
        <p:nvSpPr>
          <p:cNvPr id="262" name="Rectángulo 261">
            <a:extLst>
              <a:ext uri="{FF2B5EF4-FFF2-40B4-BE49-F238E27FC236}">
                <a16:creationId xmlns:a16="http://schemas.microsoft.com/office/drawing/2014/main" id="{AAA1791B-9929-C907-DF1A-8DF81F7B73D4}"/>
              </a:ext>
            </a:extLst>
          </p:cNvPr>
          <p:cNvSpPr/>
          <p:nvPr/>
        </p:nvSpPr>
        <p:spPr>
          <a:xfrm>
            <a:off x="65877" y="3100358"/>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VTA EMPRESA</a:t>
            </a:r>
          </a:p>
        </p:txBody>
      </p:sp>
      <p:sp>
        <p:nvSpPr>
          <p:cNvPr id="263" name="Rectángulo 262">
            <a:extLst>
              <a:ext uri="{FF2B5EF4-FFF2-40B4-BE49-F238E27FC236}">
                <a16:creationId xmlns:a16="http://schemas.microsoft.com/office/drawing/2014/main" id="{C3A0BF17-FD77-E44D-7EAE-4F102B072821}"/>
              </a:ext>
            </a:extLst>
          </p:cNvPr>
          <p:cNvSpPr/>
          <p:nvPr/>
        </p:nvSpPr>
        <p:spPr>
          <a:xfrm>
            <a:off x="2227425" y="3491001"/>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alpha val="30000"/>
                  </a:prstClr>
                </a:solidFill>
                <a:effectLst/>
                <a:uLnTx/>
                <a:uFillTx/>
                <a:latin typeface="Calibri" panose="020F0502020204030204"/>
                <a:ea typeface="+mn-ea"/>
                <a:cs typeface="+mn-cs"/>
              </a:rPr>
              <a:t>(L) MOBILE POS SOD</a:t>
            </a:r>
          </a:p>
        </p:txBody>
      </p:sp>
      <p:sp>
        <p:nvSpPr>
          <p:cNvPr id="264" name="Rectángulo 263">
            <a:extLst>
              <a:ext uri="{FF2B5EF4-FFF2-40B4-BE49-F238E27FC236}">
                <a16:creationId xmlns:a16="http://schemas.microsoft.com/office/drawing/2014/main" id="{A0F8E87A-7F8C-2C00-0944-0E078EF8746B}"/>
              </a:ext>
            </a:extLst>
          </p:cNvPr>
          <p:cNvSpPr/>
          <p:nvPr/>
        </p:nvSpPr>
        <p:spPr>
          <a:xfrm>
            <a:off x="3313986" y="3491001"/>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PANTALLA ÚNICA</a:t>
            </a:r>
          </a:p>
        </p:txBody>
      </p:sp>
      <p:sp>
        <p:nvSpPr>
          <p:cNvPr id="265" name="Rectángulo 264">
            <a:extLst>
              <a:ext uri="{FF2B5EF4-FFF2-40B4-BE49-F238E27FC236}">
                <a16:creationId xmlns:a16="http://schemas.microsoft.com/office/drawing/2014/main" id="{C435BEDC-0A22-CE39-A554-9CF797B42738}"/>
              </a:ext>
            </a:extLst>
          </p:cNvPr>
          <p:cNvSpPr/>
          <p:nvPr/>
        </p:nvSpPr>
        <p:spPr>
          <a:xfrm>
            <a:off x="4400539" y="3491001"/>
            <a:ext cx="5310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FLEJES ELECTR.</a:t>
            </a:r>
          </a:p>
        </p:txBody>
      </p:sp>
      <p:sp>
        <p:nvSpPr>
          <p:cNvPr id="266" name="Rectángulo 265">
            <a:extLst>
              <a:ext uri="{FF2B5EF4-FFF2-40B4-BE49-F238E27FC236}">
                <a16:creationId xmlns:a16="http://schemas.microsoft.com/office/drawing/2014/main" id="{D78FB0A4-B800-02CA-2C7E-DE828C9CC1EF}"/>
              </a:ext>
            </a:extLst>
          </p:cNvPr>
          <p:cNvSpPr/>
          <p:nvPr/>
        </p:nvSpPr>
        <p:spPr>
          <a:xfrm>
            <a:off x="9833352" y="3491001"/>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CARTELES</a:t>
            </a:r>
          </a:p>
        </p:txBody>
      </p:sp>
      <p:sp>
        <p:nvSpPr>
          <p:cNvPr id="267" name="Rectángulo 266">
            <a:extLst>
              <a:ext uri="{FF2B5EF4-FFF2-40B4-BE49-F238E27FC236}">
                <a16:creationId xmlns:a16="http://schemas.microsoft.com/office/drawing/2014/main" id="{A032D30F-2172-CF2A-945C-D44929A4A3E8}"/>
              </a:ext>
            </a:extLst>
          </p:cNvPr>
          <p:cNvSpPr/>
          <p:nvPr/>
        </p:nvSpPr>
        <p:spPr>
          <a:xfrm>
            <a:off x="10919910" y="3491001"/>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WFM</a:t>
            </a:r>
          </a:p>
        </p:txBody>
      </p:sp>
      <p:sp>
        <p:nvSpPr>
          <p:cNvPr id="268" name="Rectángulo 267">
            <a:extLst>
              <a:ext uri="{FF2B5EF4-FFF2-40B4-BE49-F238E27FC236}">
                <a16:creationId xmlns:a16="http://schemas.microsoft.com/office/drawing/2014/main" id="{466FD11C-3B7E-0EA4-5368-B721B81DFEA5}"/>
              </a:ext>
            </a:extLst>
          </p:cNvPr>
          <p:cNvSpPr/>
          <p:nvPr/>
        </p:nvSpPr>
        <p:spPr>
          <a:xfrm>
            <a:off x="65877" y="3266459"/>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GIFTCARD</a:t>
            </a:r>
          </a:p>
        </p:txBody>
      </p:sp>
      <p:sp>
        <p:nvSpPr>
          <p:cNvPr id="269" name="Rectángulo 268">
            <a:extLst>
              <a:ext uri="{FF2B5EF4-FFF2-40B4-BE49-F238E27FC236}">
                <a16:creationId xmlns:a16="http://schemas.microsoft.com/office/drawing/2014/main" id="{E5F7934E-1BB5-E50C-3F95-1132DFCE43F4}"/>
              </a:ext>
            </a:extLst>
          </p:cNvPr>
          <p:cNvSpPr/>
          <p:nvPr/>
        </p:nvSpPr>
        <p:spPr>
          <a:xfrm>
            <a:off x="2227425" y="3733835"/>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alpha val="30000"/>
                  </a:prstClr>
                </a:solidFill>
                <a:effectLst/>
                <a:uLnTx/>
                <a:uFillTx/>
                <a:latin typeface="Calibri" panose="020F0502020204030204"/>
                <a:ea typeface="+mn-ea"/>
                <a:cs typeface="+mn-cs"/>
              </a:rPr>
              <a:t>(L) VIRTUAL POS SOD</a:t>
            </a:r>
          </a:p>
        </p:txBody>
      </p:sp>
      <p:sp>
        <p:nvSpPr>
          <p:cNvPr id="270" name="Rectángulo 269">
            <a:extLst>
              <a:ext uri="{FF2B5EF4-FFF2-40B4-BE49-F238E27FC236}">
                <a16:creationId xmlns:a16="http://schemas.microsoft.com/office/drawing/2014/main" id="{33FA5ED7-B018-1A52-4D94-30E0ED5D280A}"/>
              </a:ext>
            </a:extLst>
          </p:cNvPr>
          <p:cNvSpPr/>
          <p:nvPr/>
        </p:nvSpPr>
        <p:spPr>
          <a:xfrm>
            <a:off x="4400539" y="3733835"/>
            <a:ext cx="5310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RFID</a:t>
            </a:r>
          </a:p>
        </p:txBody>
      </p:sp>
      <p:sp>
        <p:nvSpPr>
          <p:cNvPr id="271" name="Rectángulo 270">
            <a:extLst>
              <a:ext uri="{FF2B5EF4-FFF2-40B4-BE49-F238E27FC236}">
                <a16:creationId xmlns:a16="http://schemas.microsoft.com/office/drawing/2014/main" id="{4FB14BEA-C518-304A-D817-3358D7A1FE36}"/>
              </a:ext>
            </a:extLst>
          </p:cNvPr>
          <p:cNvSpPr/>
          <p:nvPr/>
        </p:nvSpPr>
        <p:spPr>
          <a:xfrm>
            <a:off x="9833352" y="3733835"/>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TOTEM PREV.</a:t>
            </a:r>
          </a:p>
        </p:txBody>
      </p:sp>
      <p:sp>
        <p:nvSpPr>
          <p:cNvPr id="272" name="Rectángulo 271">
            <a:extLst>
              <a:ext uri="{FF2B5EF4-FFF2-40B4-BE49-F238E27FC236}">
                <a16:creationId xmlns:a16="http://schemas.microsoft.com/office/drawing/2014/main" id="{8D2CF8EF-A5EE-DE24-F01B-8875F88902D4}"/>
              </a:ext>
            </a:extLst>
          </p:cNvPr>
          <p:cNvSpPr/>
          <p:nvPr/>
        </p:nvSpPr>
        <p:spPr>
          <a:xfrm>
            <a:off x="10919910" y="3733835"/>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CI SERVER</a:t>
            </a:r>
          </a:p>
        </p:txBody>
      </p:sp>
      <p:sp>
        <p:nvSpPr>
          <p:cNvPr id="273" name="Rectángulo 272">
            <a:extLst>
              <a:ext uri="{FF2B5EF4-FFF2-40B4-BE49-F238E27FC236}">
                <a16:creationId xmlns:a16="http://schemas.microsoft.com/office/drawing/2014/main" id="{F97FA5A3-B010-D238-4DBC-266BBD8A2AA2}"/>
              </a:ext>
            </a:extLst>
          </p:cNvPr>
          <p:cNvSpPr/>
          <p:nvPr/>
        </p:nvSpPr>
        <p:spPr>
          <a:xfrm>
            <a:off x="65877" y="3598661"/>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FINSAC</a:t>
            </a:r>
          </a:p>
        </p:txBody>
      </p:sp>
      <p:sp>
        <p:nvSpPr>
          <p:cNvPr id="274" name="Rectángulo 273">
            <a:extLst>
              <a:ext uri="{FF2B5EF4-FFF2-40B4-BE49-F238E27FC236}">
                <a16:creationId xmlns:a16="http://schemas.microsoft.com/office/drawing/2014/main" id="{B911C54B-F77E-BE86-5924-36C0D122748C}"/>
              </a:ext>
            </a:extLst>
          </p:cNvPr>
          <p:cNvSpPr/>
          <p:nvPr/>
        </p:nvSpPr>
        <p:spPr>
          <a:xfrm>
            <a:off x="2227425" y="3976669"/>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alpha val="30000"/>
                  </a:prstClr>
                </a:solidFill>
                <a:effectLst/>
                <a:uLnTx/>
                <a:uFillTx/>
                <a:latin typeface="Calibri" panose="020F0502020204030204"/>
                <a:ea typeface="+mn-ea"/>
                <a:cs typeface="+mn-cs"/>
              </a:rPr>
              <a:t>(L) ASST POS FAL</a:t>
            </a:r>
          </a:p>
        </p:txBody>
      </p:sp>
      <p:sp>
        <p:nvSpPr>
          <p:cNvPr id="275" name="Rectángulo 274">
            <a:extLst>
              <a:ext uri="{FF2B5EF4-FFF2-40B4-BE49-F238E27FC236}">
                <a16:creationId xmlns:a16="http://schemas.microsoft.com/office/drawing/2014/main" id="{64B0B594-AEEB-DCE9-7DA0-C38E9AD4C6F1}"/>
              </a:ext>
            </a:extLst>
          </p:cNvPr>
          <p:cNvSpPr/>
          <p:nvPr/>
        </p:nvSpPr>
        <p:spPr>
          <a:xfrm>
            <a:off x="5473016" y="4219503"/>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ZIPPEDI</a:t>
            </a:r>
          </a:p>
        </p:txBody>
      </p:sp>
      <p:sp>
        <p:nvSpPr>
          <p:cNvPr id="276" name="Rectángulo 275">
            <a:extLst>
              <a:ext uri="{FF2B5EF4-FFF2-40B4-BE49-F238E27FC236}">
                <a16:creationId xmlns:a16="http://schemas.microsoft.com/office/drawing/2014/main" id="{C13A14E2-B34A-29E7-8550-FB9BACA81EC8}"/>
              </a:ext>
            </a:extLst>
          </p:cNvPr>
          <p:cNvSpPr/>
          <p:nvPr/>
        </p:nvSpPr>
        <p:spPr>
          <a:xfrm>
            <a:off x="6559577" y="4219503"/>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SABCITO</a:t>
            </a:r>
          </a:p>
        </p:txBody>
      </p:sp>
      <p:sp>
        <p:nvSpPr>
          <p:cNvPr id="277" name="Rectángulo 276">
            <a:extLst>
              <a:ext uri="{FF2B5EF4-FFF2-40B4-BE49-F238E27FC236}">
                <a16:creationId xmlns:a16="http://schemas.microsoft.com/office/drawing/2014/main" id="{066CB2A8-E528-D247-CFB7-8E45817AAA48}"/>
              </a:ext>
            </a:extLst>
          </p:cNvPr>
          <p:cNvSpPr/>
          <p:nvPr/>
        </p:nvSpPr>
        <p:spPr>
          <a:xfrm>
            <a:off x="7646138" y="4219503"/>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BUTLER</a:t>
            </a:r>
          </a:p>
        </p:txBody>
      </p:sp>
      <p:sp>
        <p:nvSpPr>
          <p:cNvPr id="278" name="Rectángulo 277">
            <a:extLst>
              <a:ext uri="{FF2B5EF4-FFF2-40B4-BE49-F238E27FC236}">
                <a16:creationId xmlns:a16="http://schemas.microsoft.com/office/drawing/2014/main" id="{3C3D2F3D-ADFE-76B8-D3C5-FDCE86ED05A1}"/>
              </a:ext>
            </a:extLst>
          </p:cNvPr>
          <p:cNvSpPr/>
          <p:nvPr/>
        </p:nvSpPr>
        <p:spPr>
          <a:xfrm>
            <a:off x="9833352" y="3976669"/>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CX ORDER API</a:t>
            </a:r>
          </a:p>
        </p:txBody>
      </p:sp>
      <p:sp>
        <p:nvSpPr>
          <p:cNvPr id="279" name="Rectángulo 278">
            <a:extLst>
              <a:ext uri="{FF2B5EF4-FFF2-40B4-BE49-F238E27FC236}">
                <a16:creationId xmlns:a16="http://schemas.microsoft.com/office/drawing/2014/main" id="{0280F132-1E8F-9283-2B73-F32DC441254B}"/>
              </a:ext>
            </a:extLst>
          </p:cNvPr>
          <p:cNvSpPr/>
          <p:nvPr/>
        </p:nvSpPr>
        <p:spPr>
          <a:xfrm>
            <a:off x="10919910" y="3976669"/>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EMP CENTRAL</a:t>
            </a:r>
          </a:p>
        </p:txBody>
      </p:sp>
      <p:sp>
        <p:nvSpPr>
          <p:cNvPr id="280" name="Rectángulo 279">
            <a:extLst>
              <a:ext uri="{FF2B5EF4-FFF2-40B4-BE49-F238E27FC236}">
                <a16:creationId xmlns:a16="http://schemas.microsoft.com/office/drawing/2014/main" id="{F2A59EAC-05E7-5808-89B3-2D348947D3AF}"/>
              </a:ext>
            </a:extLst>
          </p:cNvPr>
          <p:cNvSpPr/>
          <p:nvPr/>
        </p:nvSpPr>
        <p:spPr>
          <a:xfrm>
            <a:off x="65877" y="3930863"/>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TRANSACCIONAL</a:t>
            </a:r>
          </a:p>
        </p:txBody>
      </p:sp>
      <p:sp>
        <p:nvSpPr>
          <p:cNvPr id="281" name="Rectángulo 280">
            <a:extLst>
              <a:ext uri="{FF2B5EF4-FFF2-40B4-BE49-F238E27FC236}">
                <a16:creationId xmlns:a16="http://schemas.microsoft.com/office/drawing/2014/main" id="{CA2D6482-10F2-AAAB-A951-86CEC4F983B5}"/>
              </a:ext>
            </a:extLst>
          </p:cNvPr>
          <p:cNvSpPr/>
          <p:nvPr/>
        </p:nvSpPr>
        <p:spPr>
          <a:xfrm>
            <a:off x="2227425" y="4219503"/>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alpha val="30000"/>
                  </a:prstClr>
                </a:solidFill>
                <a:effectLst/>
                <a:uLnTx/>
                <a:uFillTx/>
                <a:latin typeface="Calibri" panose="020F0502020204030204"/>
                <a:ea typeface="+mn-ea"/>
                <a:cs typeface="+mn-cs"/>
              </a:rPr>
              <a:t>(L) SCO POS FAL</a:t>
            </a:r>
          </a:p>
        </p:txBody>
      </p:sp>
      <p:sp>
        <p:nvSpPr>
          <p:cNvPr id="282" name="Rectángulo 281">
            <a:extLst>
              <a:ext uri="{FF2B5EF4-FFF2-40B4-BE49-F238E27FC236}">
                <a16:creationId xmlns:a16="http://schemas.microsoft.com/office/drawing/2014/main" id="{175ECCAE-C889-1CF1-929C-FD23BBB9D9C9}"/>
              </a:ext>
            </a:extLst>
          </p:cNvPr>
          <p:cNvSpPr/>
          <p:nvPr/>
        </p:nvSpPr>
        <p:spPr>
          <a:xfrm>
            <a:off x="5473016" y="4462337"/>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SATEADORAS</a:t>
            </a:r>
          </a:p>
        </p:txBody>
      </p:sp>
      <p:sp>
        <p:nvSpPr>
          <p:cNvPr id="283" name="Rectángulo 282">
            <a:extLst>
              <a:ext uri="{FF2B5EF4-FFF2-40B4-BE49-F238E27FC236}">
                <a16:creationId xmlns:a16="http://schemas.microsoft.com/office/drawing/2014/main" id="{EFD2F597-D9ED-6690-5421-01C103F06839}"/>
              </a:ext>
            </a:extLst>
          </p:cNvPr>
          <p:cNvSpPr/>
          <p:nvPr/>
        </p:nvSpPr>
        <p:spPr>
          <a:xfrm>
            <a:off x="7646138" y="4462337"/>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CLEVERON</a:t>
            </a:r>
          </a:p>
        </p:txBody>
      </p:sp>
      <p:sp>
        <p:nvSpPr>
          <p:cNvPr id="284" name="Rectángulo 283">
            <a:extLst>
              <a:ext uri="{FF2B5EF4-FFF2-40B4-BE49-F238E27FC236}">
                <a16:creationId xmlns:a16="http://schemas.microsoft.com/office/drawing/2014/main" id="{B5BEDFC1-2E20-FF1E-ED85-6F5032E28C20}"/>
              </a:ext>
            </a:extLst>
          </p:cNvPr>
          <p:cNvSpPr/>
          <p:nvPr/>
        </p:nvSpPr>
        <p:spPr>
          <a:xfrm>
            <a:off x="9833352" y="4219503"/>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SERVICIO TÉCNICO</a:t>
            </a:r>
          </a:p>
        </p:txBody>
      </p:sp>
      <p:sp>
        <p:nvSpPr>
          <p:cNvPr id="285" name="Rectángulo 284">
            <a:extLst>
              <a:ext uri="{FF2B5EF4-FFF2-40B4-BE49-F238E27FC236}">
                <a16:creationId xmlns:a16="http://schemas.microsoft.com/office/drawing/2014/main" id="{E11F75A0-D24D-6C65-66F0-5B57D17FD9AF}"/>
              </a:ext>
            </a:extLst>
          </p:cNvPr>
          <p:cNvSpPr/>
          <p:nvPr/>
        </p:nvSpPr>
        <p:spPr>
          <a:xfrm>
            <a:off x="10919910" y="4219503"/>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SPR*</a:t>
            </a:r>
          </a:p>
        </p:txBody>
      </p:sp>
      <p:sp>
        <p:nvSpPr>
          <p:cNvPr id="286" name="Rectángulo 285">
            <a:extLst>
              <a:ext uri="{FF2B5EF4-FFF2-40B4-BE49-F238E27FC236}">
                <a16:creationId xmlns:a16="http://schemas.microsoft.com/office/drawing/2014/main" id="{A3152DE9-FA67-FF0E-6EA6-DBC68E7FB6B2}"/>
              </a:ext>
            </a:extLst>
          </p:cNvPr>
          <p:cNvSpPr/>
          <p:nvPr/>
        </p:nvSpPr>
        <p:spPr>
          <a:xfrm>
            <a:off x="65877" y="4429166"/>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APP SODIMAC STORE MODE</a:t>
            </a:r>
          </a:p>
        </p:txBody>
      </p:sp>
      <p:sp>
        <p:nvSpPr>
          <p:cNvPr id="287" name="Rectángulo 286">
            <a:extLst>
              <a:ext uri="{FF2B5EF4-FFF2-40B4-BE49-F238E27FC236}">
                <a16:creationId xmlns:a16="http://schemas.microsoft.com/office/drawing/2014/main" id="{76ED4530-E53D-0159-7090-9B4F400AE0B1}"/>
              </a:ext>
            </a:extLst>
          </p:cNvPr>
          <p:cNvSpPr/>
          <p:nvPr/>
        </p:nvSpPr>
        <p:spPr>
          <a:xfrm>
            <a:off x="2227425" y="4462337"/>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alpha val="30000"/>
                  </a:prstClr>
                </a:solidFill>
                <a:effectLst/>
                <a:uLnTx/>
                <a:uFillTx/>
                <a:latin typeface="Calibri" panose="020F0502020204030204"/>
                <a:ea typeface="+mn-ea"/>
                <a:cs typeface="+mn-cs"/>
              </a:rPr>
              <a:t>(L) MOBILE POS FAL</a:t>
            </a:r>
          </a:p>
        </p:txBody>
      </p:sp>
      <p:sp>
        <p:nvSpPr>
          <p:cNvPr id="288" name="Rectángulo 287">
            <a:extLst>
              <a:ext uri="{FF2B5EF4-FFF2-40B4-BE49-F238E27FC236}">
                <a16:creationId xmlns:a16="http://schemas.microsoft.com/office/drawing/2014/main" id="{E82F8F12-59AB-3800-0579-D84199F6A2D2}"/>
              </a:ext>
            </a:extLst>
          </p:cNvPr>
          <p:cNvSpPr/>
          <p:nvPr/>
        </p:nvSpPr>
        <p:spPr>
          <a:xfrm>
            <a:off x="7646138" y="4705171"/>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TURNERO</a:t>
            </a:r>
          </a:p>
        </p:txBody>
      </p:sp>
      <p:sp>
        <p:nvSpPr>
          <p:cNvPr id="289" name="Rectángulo 288">
            <a:extLst>
              <a:ext uri="{FF2B5EF4-FFF2-40B4-BE49-F238E27FC236}">
                <a16:creationId xmlns:a16="http://schemas.microsoft.com/office/drawing/2014/main" id="{E8E68C16-EF70-FCDE-479B-0B10ACE42D7D}"/>
              </a:ext>
            </a:extLst>
          </p:cNvPr>
          <p:cNvSpPr/>
          <p:nvPr/>
        </p:nvSpPr>
        <p:spPr>
          <a:xfrm>
            <a:off x="9833352" y="4462337"/>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APP SODIMAC</a:t>
            </a:r>
          </a:p>
        </p:txBody>
      </p:sp>
      <p:sp>
        <p:nvSpPr>
          <p:cNvPr id="290" name="Rectángulo 289">
            <a:extLst>
              <a:ext uri="{FF2B5EF4-FFF2-40B4-BE49-F238E27FC236}">
                <a16:creationId xmlns:a16="http://schemas.microsoft.com/office/drawing/2014/main" id="{B4EE23D8-29B3-0213-EFF9-2EF387144AE3}"/>
              </a:ext>
            </a:extLst>
          </p:cNvPr>
          <p:cNvSpPr/>
          <p:nvPr/>
        </p:nvSpPr>
        <p:spPr>
          <a:xfrm>
            <a:off x="65877" y="3432560"/>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PGS</a:t>
            </a:r>
          </a:p>
        </p:txBody>
      </p:sp>
      <p:sp>
        <p:nvSpPr>
          <p:cNvPr id="291" name="Rectángulo 290">
            <a:extLst>
              <a:ext uri="{FF2B5EF4-FFF2-40B4-BE49-F238E27FC236}">
                <a16:creationId xmlns:a16="http://schemas.microsoft.com/office/drawing/2014/main" id="{8815E970-BA51-21A3-8DB1-8FAC7AFF6C09}"/>
              </a:ext>
            </a:extLst>
          </p:cNvPr>
          <p:cNvSpPr/>
          <p:nvPr/>
        </p:nvSpPr>
        <p:spPr>
          <a:xfrm>
            <a:off x="2227425" y="4705171"/>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alpha val="30000"/>
                  </a:prstClr>
                </a:solidFill>
                <a:effectLst/>
                <a:uLnTx/>
                <a:uFillTx/>
                <a:latin typeface="Calibri" panose="020F0502020204030204"/>
                <a:ea typeface="+mn-ea"/>
                <a:cs typeface="+mn-cs"/>
              </a:rPr>
              <a:t>(L) VIRTUAL POS FAL</a:t>
            </a:r>
          </a:p>
        </p:txBody>
      </p:sp>
      <p:sp>
        <p:nvSpPr>
          <p:cNvPr id="292" name="Rectángulo 291">
            <a:extLst>
              <a:ext uri="{FF2B5EF4-FFF2-40B4-BE49-F238E27FC236}">
                <a16:creationId xmlns:a16="http://schemas.microsoft.com/office/drawing/2014/main" id="{5D0F9CD2-4C6D-7472-EA86-69BBE6583428}"/>
              </a:ext>
            </a:extLst>
          </p:cNvPr>
          <p:cNvSpPr/>
          <p:nvPr/>
        </p:nvSpPr>
        <p:spPr>
          <a:xfrm>
            <a:off x="4398030" y="3976669"/>
            <a:ext cx="5310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RIM*</a:t>
            </a:r>
          </a:p>
        </p:txBody>
      </p:sp>
      <p:sp>
        <p:nvSpPr>
          <p:cNvPr id="293" name="Rectángulo 292">
            <a:extLst>
              <a:ext uri="{FF2B5EF4-FFF2-40B4-BE49-F238E27FC236}">
                <a16:creationId xmlns:a16="http://schemas.microsoft.com/office/drawing/2014/main" id="{CA4B2CCB-6F5A-82FF-2C00-7CC37CC8E683}"/>
              </a:ext>
            </a:extLst>
          </p:cNvPr>
          <p:cNvSpPr/>
          <p:nvPr/>
        </p:nvSpPr>
        <p:spPr>
          <a:xfrm>
            <a:off x="9833352" y="4705171"/>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APP FALABELLA</a:t>
            </a:r>
          </a:p>
        </p:txBody>
      </p:sp>
      <p:sp>
        <p:nvSpPr>
          <p:cNvPr id="294" name="Rectángulo 293">
            <a:extLst>
              <a:ext uri="{FF2B5EF4-FFF2-40B4-BE49-F238E27FC236}">
                <a16:creationId xmlns:a16="http://schemas.microsoft.com/office/drawing/2014/main" id="{E4DD3EE4-A03F-EE38-7401-24669E3F44E2}"/>
              </a:ext>
            </a:extLst>
          </p:cNvPr>
          <p:cNvSpPr/>
          <p:nvPr/>
        </p:nvSpPr>
        <p:spPr>
          <a:xfrm>
            <a:off x="65877" y="3764762"/>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err="1">
                <a:ln>
                  <a:noFill/>
                </a:ln>
                <a:solidFill>
                  <a:prstClr val="black">
                    <a:alpha val="30000"/>
                  </a:prstClr>
                </a:solidFill>
                <a:effectLst/>
                <a:uLnTx/>
                <a:uFillTx/>
                <a:latin typeface="Calibri" panose="020F0502020204030204"/>
                <a:ea typeface="+mn-ea"/>
                <a:cs typeface="+mn-cs"/>
              </a:rPr>
              <a:t>PoR</a:t>
            </a:r>
            <a:endPar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endParaRPr>
          </a:p>
        </p:txBody>
      </p:sp>
      <p:sp>
        <p:nvSpPr>
          <p:cNvPr id="295" name="Rectángulo 294">
            <a:extLst>
              <a:ext uri="{FF2B5EF4-FFF2-40B4-BE49-F238E27FC236}">
                <a16:creationId xmlns:a16="http://schemas.microsoft.com/office/drawing/2014/main" id="{FEC36B7A-59F5-49D4-42D6-E17FD299CC91}"/>
              </a:ext>
            </a:extLst>
          </p:cNvPr>
          <p:cNvSpPr/>
          <p:nvPr/>
        </p:nvSpPr>
        <p:spPr>
          <a:xfrm>
            <a:off x="2227425" y="4948005"/>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alpha val="30000"/>
                  </a:prstClr>
                </a:solidFill>
                <a:effectLst/>
                <a:uLnTx/>
                <a:uFillTx/>
                <a:latin typeface="Calibri" panose="020F0502020204030204"/>
                <a:ea typeface="+mn-ea"/>
                <a:cs typeface="+mn-cs"/>
              </a:rPr>
              <a:t>(L) ASST POS TOT</a:t>
            </a:r>
          </a:p>
        </p:txBody>
      </p:sp>
      <p:sp>
        <p:nvSpPr>
          <p:cNvPr id="296" name="Rectángulo 295">
            <a:extLst>
              <a:ext uri="{FF2B5EF4-FFF2-40B4-BE49-F238E27FC236}">
                <a16:creationId xmlns:a16="http://schemas.microsoft.com/office/drawing/2014/main" id="{C51B18CF-F70A-F8B4-8DC8-619EFE25180F}"/>
              </a:ext>
            </a:extLst>
          </p:cNvPr>
          <p:cNvSpPr/>
          <p:nvPr/>
        </p:nvSpPr>
        <p:spPr>
          <a:xfrm>
            <a:off x="7660230" y="4948005"/>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BACKSTORE*</a:t>
            </a:r>
          </a:p>
        </p:txBody>
      </p:sp>
      <p:sp>
        <p:nvSpPr>
          <p:cNvPr id="297" name="Rectángulo 296">
            <a:extLst>
              <a:ext uri="{FF2B5EF4-FFF2-40B4-BE49-F238E27FC236}">
                <a16:creationId xmlns:a16="http://schemas.microsoft.com/office/drawing/2014/main" id="{5C397E46-C44B-D23F-2957-7E349434B002}"/>
              </a:ext>
            </a:extLst>
          </p:cNvPr>
          <p:cNvSpPr/>
          <p:nvPr/>
        </p:nvSpPr>
        <p:spPr>
          <a:xfrm>
            <a:off x="65877" y="4096964"/>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BUC</a:t>
            </a:r>
          </a:p>
        </p:txBody>
      </p:sp>
      <p:sp>
        <p:nvSpPr>
          <p:cNvPr id="298" name="Rectángulo 297">
            <a:extLst>
              <a:ext uri="{FF2B5EF4-FFF2-40B4-BE49-F238E27FC236}">
                <a16:creationId xmlns:a16="http://schemas.microsoft.com/office/drawing/2014/main" id="{BD7DD49A-96D8-7840-84F0-23486B9C9CDE}"/>
              </a:ext>
            </a:extLst>
          </p:cNvPr>
          <p:cNvSpPr/>
          <p:nvPr/>
        </p:nvSpPr>
        <p:spPr>
          <a:xfrm>
            <a:off x="2227424" y="5190839"/>
            <a:ext cx="1320209"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alpha val="30000"/>
                  </a:srgbClr>
                </a:solidFill>
                <a:effectLst/>
                <a:uLnTx/>
                <a:uFillTx/>
                <a:latin typeface="Calibri" panose="020F0502020204030204" pitchFamily="34" charset="0"/>
                <a:ea typeface="+mn-ea"/>
                <a:cs typeface="+mn-cs"/>
              </a:rPr>
              <a:t>SWITCH TRANSBANK (BBR)</a:t>
            </a:r>
            <a:endParaRPr kumimoji="0" lang="es-CL" sz="800" b="0" i="0" u="none" strike="noStrike" kern="0" cap="none" spc="0" normalizeH="0" baseline="0" noProof="0">
              <a:ln>
                <a:noFill/>
              </a:ln>
              <a:solidFill>
                <a:srgbClr val="000000">
                  <a:alpha val="30000"/>
                </a:srgbClr>
              </a:solidFill>
              <a:effectLst/>
              <a:uLnTx/>
              <a:uFillTx/>
              <a:latin typeface="Calibri" panose="020F0502020204030204"/>
              <a:ea typeface="+mn-ea"/>
              <a:cs typeface="+mn-cs"/>
            </a:endParaRPr>
          </a:p>
        </p:txBody>
      </p:sp>
      <p:sp>
        <p:nvSpPr>
          <p:cNvPr id="299" name="Rectángulo 298">
            <a:extLst>
              <a:ext uri="{FF2B5EF4-FFF2-40B4-BE49-F238E27FC236}">
                <a16:creationId xmlns:a16="http://schemas.microsoft.com/office/drawing/2014/main" id="{7289AE93-6DBF-52D3-2FE9-360FA6150C1E}"/>
              </a:ext>
            </a:extLst>
          </p:cNvPr>
          <p:cNvSpPr/>
          <p:nvPr/>
        </p:nvSpPr>
        <p:spPr>
          <a:xfrm>
            <a:off x="65877" y="4263065"/>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CES</a:t>
            </a:r>
          </a:p>
        </p:txBody>
      </p:sp>
      <p:sp>
        <p:nvSpPr>
          <p:cNvPr id="300" name="Rectángulo 299">
            <a:extLst>
              <a:ext uri="{FF2B5EF4-FFF2-40B4-BE49-F238E27FC236}">
                <a16:creationId xmlns:a16="http://schemas.microsoft.com/office/drawing/2014/main" id="{FD193447-8D07-33C6-38E2-FEE04AD27D51}"/>
              </a:ext>
            </a:extLst>
          </p:cNvPr>
          <p:cNvSpPr/>
          <p:nvPr/>
        </p:nvSpPr>
        <p:spPr>
          <a:xfrm>
            <a:off x="2227425" y="5433673"/>
            <a:ext cx="133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alpha val="30000"/>
                  </a:srgbClr>
                </a:solidFill>
                <a:effectLst/>
                <a:uLnTx/>
                <a:uFillTx/>
                <a:latin typeface="Calibri" panose="020F0502020204030204" pitchFamily="34" charset="0"/>
                <a:ea typeface="+mn-ea"/>
                <a:cs typeface="+mn-cs"/>
              </a:rPr>
              <a:t>SWITCH TRANSBANK (NCR)</a:t>
            </a:r>
            <a:endParaRPr kumimoji="0" lang="es-CL" sz="700" b="0" i="0" u="none" strike="noStrike" kern="0" cap="none" spc="0" normalizeH="0" baseline="0" noProof="0">
              <a:ln>
                <a:noFill/>
              </a:ln>
              <a:solidFill>
                <a:srgbClr val="000000">
                  <a:alpha val="30000"/>
                </a:srgbClr>
              </a:solidFill>
              <a:effectLst/>
              <a:uLnTx/>
              <a:uFillTx/>
              <a:latin typeface="Calibri" panose="020F0502020204030204"/>
              <a:ea typeface="+mn-ea"/>
              <a:cs typeface="+mn-cs"/>
            </a:endParaRPr>
          </a:p>
        </p:txBody>
      </p:sp>
      <p:sp>
        <p:nvSpPr>
          <p:cNvPr id="301" name="Rectángulo 300">
            <a:extLst>
              <a:ext uri="{FF2B5EF4-FFF2-40B4-BE49-F238E27FC236}">
                <a16:creationId xmlns:a16="http://schemas.microsoft.com/office/drawing/2014/main" id="{2B6E9E6D-DDB6-B39B-5CD0-88375E18192B}"/>
              </a:ext>
            </a:extLst>
          </p:cNvPr>
          <p:cNvSpPr/>
          <p:nvPr/>
        </p:nvSpPr>
        <p:spPr>
          <a:xfrm>
            <a:off x="65877" y="5924075"/>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MOTOR DE AGENDA</a:t>
            </a:r>
          </a:p>
        </p:txBody>
      </p:sp>
      <p:sp>
        <p:nvSpPr>
          <p:cNvPr id="302" name="Rectángulo 301">
            <a:extLst>
              <a:ext uri="{FF2B5EF4-FFF2-40B4-BE49-F238E27FC236}">
                <a16:creationId xmlns:a16="http://schemas.microsoft.com/office/drawing/2014/main" id="{6EA371D2-522A-23EA-2D44-E145693DCDA9}"/>
              </a:ext>
            </a:extLst>
          </p:cNvPr>
          <p:cNvSpPr/>
          <p:nvPr/>
        </p:nvSpPr>
        <p:spPr>
          <a:xfrm>
            <a:off x="65877" y="4927469"/>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VENTA GUIADA</a:t>
            </a:r>
          </a:p>
        </p:txBody>
      </p:sp>
      <p:sp>
        <p:nvSpPr>
          <p:cNvPr id="303" name="Rectángulo 302">
            <a:extLst>
              <a:ext uri="{FF2B5EF4-FFF2-40B4-BE49-F238E27FC236}">
                <a16:creationId xmlns:a16="http://schemas.microsoft.com/office/drawing/2014/main" id="{3FB0A782-35DC-EF24-3E39-6C80912299E0}"/>
              </a:ext>
            </a:extLst>
          </p:cNvPr>
          <p:cNvSpPr/>
          <p:nvPr/>
        </p:nvSpPr>
        <p:spPr>
          <a:xfrm>
            <a:off x="65877" y="5259671"/>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HUB EXPERIENCIAS</a:t>
            </a:r>
          </a:p>
        </p:txBody>
      </p:sp>
      <p:sp>
        <p:nvSpPr>
          <p:cNvPr id="304" name="Rectángulo 303">
            <a:extLst>
              <a:ext uri="{FF2B5EF4-FFF2-40B4-BE49-F238E27FC236}">
                <a16:creationId xmlns:a16="http://schemas.microsoft.com/office/drawing/2014/main" id="{C2884667-2A99-A5E8-6A70-3B9EDE25014D}"/>
              </a:ext>
            </a:extLst>
          </p:cNvPr>
          <p:cNvSpPr/>
          <p:nvPr/>
        </p:nvSpPr>
        <p:spPr>
          <a:xfrm>
            <a:off x="65877" y="5757974"/>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GARANTÍA EXTENDIDA</a:t>
            </a:r>
          </a:p>
        </p:txBody>
      </p:sp>
      <p:sp>
        <p:nvSpPr>
          <p:cNvPr id="305" name="Rectángulo 304">
            <a:extLst>
              <a:ext uri="{FF2B5EF4-FFF2-40B4-BE49-F238E27FC236}">
                <a16:creationId xmlns:a16="http://schemas.microsoft.com/office/drawing/2014/main" id="{F7848A29-A4F2-1FD6-165C-3BDD514D0B75}"/>
              </a:ext>
            </a:extLst>
          </p:cNvPr>
          <p:cNvSpPr/>
          <p:nvPr/>
        </p:nvSpPr>
        <p:spPr>
          <a:xfrm>
            <a:off x="65877" y="4761368"/>
            <a:ext cx="2052000" cy="144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FFFFFF"/>
                </a:solidFill>
                <a:effectLst/>
                <a:uLnTx/>
                <a:uFillTx/>
                <a:latin typeface="Calibri" panose="020F0502020204030204"/>
                <a:ea typeface="+mn-ea"/>
                <a:cs typeface="+mn-cs"/>
              </a:rPr>
              <a:t>KIOSKOS</a:t>
            </a:r>
          </a:p>
        </p:txBody>
      </p:sp>
      <p:sp>
        <p:nvSpPr>
          <p:cNvPr id="306" name="Rectángulo 305">
            <a:extLst>
              <a:ext uri="{FF2B5EF4-FFF2-40B4-BE49-F238E27FC236}">
                <a16:creationId xmlns:a16="http://schemas.microsoft.com/office/drawing/2014/main" id="{A43B4B58-ED0B-7D6E-D8C7-F241D9341131}"/>
              </a:ext>
            </a:extLst>
          </p:cNvPr>
          <p:cNvSpPr/>
          <p:nvPr/>
        </p:nvSpPr>
        <p:spPr>
          <a:xfrm>
            <a:off x="65877" y="5093570"/>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AAHH</a:t>
            </a:r>
          </a:p>
        </p:txBody>
      </p:sp>
      <p:sp>
        <p:nvSpPr>
          <p:cNvPr id="307" name="Rectángulo 306">
            <a:extLst>
              <a:ext uri="{FF2B5EF4-FFF2-40B4-BE49-F238E27FC236}">
                <a16:creationId xmlns:a16="http://schemas.microsoft.com/office/drawing/2014/main" id="{8F2B89A9-7682-0AC4-1F28-BCF08C4907AC}"/>
              </a:ext>
            </a:extLst>
          </p:cNvPr>
          <p:cNvSpPr/>
          <p:nvPr/>
        </p:nvSpPr>
        <p:spPr>
          <a:xfrm>
            <a:off x="65877" y="5425772"/>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SCALA</a:t>
            </a:r>
          </a:p>
        </p:txBody>
      </p:sp>
      <p:sp>
        <p:nvSpPr>
          <p:cNvPr id="308" name="Rectángulo 307">
            <a:extLst>
              <a:ext uri="{FF2B5EF4-FFF2-40B4-BE49-F238E27FC236}">
                <a16:creationId xmlns:a16="http://schemas.microsoft.com/office/drawing/2014/main" id="{35CC5DB0-7FBF-8C27-CB67-B61A4DEB034B}"/>
              </a:ext>
            </a:extLst>
          </p:cNvPr>
          <p:cNvSpPr/>
          <p:nvPr/>
        </p:nvSpPr>
        <p:spPr>
          <a:xfrm>
            <a:off x="65877" y="5591873"/>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PANTALLA ÚNICA</a:t>
            </a:r>
          </a:p>
        </p:txBody>
      </p:sp>
      <p:sp>
        <p:nvSpPr>
          <p:cNvPr id="309" name="Rectángulo 308">
            <a:extLst>
              <a:ext uri="{FF2B5EF4-FFF2-40B4-BE49-F238E27FC236}">
                <a16:creationId xmlns:a16="http://schemas.microsoft.com/office/drawing/2014/main" id="{5D7EF823-D861-295A-BAE0-15FAC8F31706}"/>
              </a:ext>
            </a:extLst>
          </p:cNvPr>
          <p:cNvSpPr/>
          <p:nvPr/>
        </p:nvSpPr>
        <p:spPr>
          <a:xfrm>
            <a:off x="65877" y="6090174"/>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20 &amp; 20</a:t>
            </a:r>
          </a:p>
        </p:txBody>
      </p:sp>
      <p:sp>
        <p:nvSpPr>
          <p:cNvPr id="310" name="Rectángulo 309">
            <a:extLst>
              <a:ext uri="{FF2B5EF4-FFF2-40B4-BE49-F238E27FC236}">
                <a16:creationId xmlns:a16="http://schemas.microsoft.com/office/drawing/2014/main" id="{8688C7FB-A173-9F44-A6A7-73673776F70D}"/>
              </a:ext>
            </a:extLst>
          </p:cNvPr>
          <p:cNvSpPr/>
          <p:nvPr/>
        </p:nvSpPr>
        <p:spPr>
          <a:xfrm>
            <a:off x="2227422" y="5883341"/>
            <a:ext cx="7488000" cy="144000"/>
          </a:xfrm>
          <a:prstGeom prst="rect">
            <a:avLst/>
          </a:prstGeom>
          <a:solidFill>
            <a:srgbClr val="E8E6E6">
              <a:alpha val="30000"/>
            </a:srgbClr>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alpha val="30000"/>
                  </a:srgbClr>
                </a:solidFill>
                <a:effectLst/>
                <a:uLnTx/>
                <a:uFillTx/>
                <a:latin typeface="Calibri" panose="020F0502020204030204"/>
                <a:ea typeface="+mn-ea"/>
                <a:cs typeface="+mn-cs"/>
              </a:rPr>
              <a:t>SRX</a:t>
            </a:r>
          </a:p>
        </p:txBody>
      </p:sp>
      <p:sp>
        <p:nvSpPr>
          <p:cNvPr id="311" name="Rectángulo 310">
            <a:extLst>
              <a:ext uri="{FF2B5EF4-FFF2-40B4-BE49-F238E27FC236}">
                <a16:creationId xmlns:a16="http://schemas.microsoft.com/office/drawing/2014/main" id="{5B70C84A-E463-D0AF-595F-D7F5DDC23866}"/>
              </a:ext>
            </a:extLst>
          </p:cNvPr>
          <p:cNvSpPr/>
          <p:nvPr/>
        </p:nvSpPr>
        <p:spPr>
          <a:xfrm>
            <a:off x="2227422" y="5676507"/>
            <a:ext cx="7488000" cy="144000"/>
          </a:xfrm>
          <a:prstGeom prst="rect">
            <a:avLst/>
          </a:prstGeom>
          <a:solidFill>
            <a:srgbClr val="E8E6E6">
              <a:alpha val="30000"/>
            </a:srgbClr>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alpha val="30000"/>
                  </a:srgbClr>
                </a:solidFill>
                <a:effectLst/>
                <a:uLnTx/>
                <a:uFillTx/>
                <a:latin typeface="Calibri" panose="020F0502020204030204"/>
                <a:ea typeface="+mn-ea"/>
                <a:cs typeface="+mn-cs"/>
              </a:rPr>
              <a:t>ODBMS</a:t>
            </a:r>
          </a:p>
        </p:txBody>
      </p:sp>
      <p:sp>
        <p:nvSpPr>
          <p:cNvPr id="312" name="Rectángulo 311">
            <a:extLst>
              <a:ext uri="{FF2B5EF4-FFF2-40B4-BE49-F238E27FC236}">
                <a16:creationId xmlns:a16="http://schemas.microsoft.com/office/drawing/2014/main" id="{EC1802D4-770B-22B0-D64E-444A037792E9}"/>
              </a:ext>
            </a:extLst>
          </p:cNvPr>
          <p:cNvSpPr/>
          <p:nvPr/>
        </p:nvSpPr>
        <p:spPr>
          <a:xfrm>
            <a:off x="2227422" y="6090174"/>
            <a:ext cx="7488000" cy="144000"/>
          </a:xfrm>
          <a:prstGeom prst="rect">
            <a:avLst/>
          </a:prstGeom>
          <a:solidFill>
            <a:srgbClr val="E8E6E6">
              <a:alpha val="30000"/>
            </a:srgbClr>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alpha val="30000"/>
                  </a:srgbClr>
                </a:solidFill>
                <a:effectLst/>
                <a:uLnTx/>
                <a:uFillTx/>
                <a:latin typeface="Calibri" panose="020F0502020204030204"/>
                <a:ea typeface="+mn-ea"/>
                <a:cs typeface="+mn-cs"/>
              </a:rPr>
              <a:t>PMM</a:t>
            </a:r>
          </a:p>
        </p:txBody>
      </p:sp>
      <p:sp>
        <p:nvSpPr>
          <p:cNvPr id="313" name="Rectángulo 312">
            <a:extLst>
              <a:ext uri="{FF2B5EF4-FFF2-40B4-BE49-F238E27FC236}">
                <a16:creationId xmlns:a16="http://schemas.microsoft.com/office/drawing/2014/main" id="{C20A3821-30CF-B560-4424-9F45049242CA}"/>
              </a:ext>
            </a:extLst>
          </p:cNvPr>
          <p:cNvSpPr/>
          <p:nvPr/>
        </p:nvSpPr>
        <p:spPr>
          <a:xfrm>
            <a:off x="4386455" y="4219503"/>
            <a:ext cx="972000" cy="180000"/>
          </a:xfrm>
          <a:prstGeom prst="rect">
            <a:avLst/>
          </a:prstGeom>
          <a:solidFill>
            <a:srgbClr val="96979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FFFFFF"/>
                </a:solidFill>
                <a:effectLst/>
                <a:uLnTx/>
                <a:uFillTx/>
                <a:latin typeface="Calibri" panose="020F0502020204030204"/>
                <a:ea typeface="+mn-ea"/>
                <a:cs typeface="+mn-cs"/>
              </a:rPr>
              <a:t>BACKSTORE*</a:t>
            </a:r>
          </a:p>
        </p:txBody>
      </p:sp>
      <p:sp>
        <p:nvSpPr>
          <p:cNvPr id="336" name="Rectángulo 335">
            <a:extLst>
              <a:ext uri="{FF2B5EF4-FFF2-40B4-BE49-F238E27FC236}">
                <a16:creationId xmlns:a16="http://schemas.microsoft.com/office/drawing/2014/main" id="{C027C7E5-8288-75F4-B321-31B55E4305AD}"/>
              </a:ext>
            </a:extLst>
          </p:cNvPr>
          <p:cNvSpPr/>
          <p:nvPr/>
        </p:nvSpPr>
        <p:spPr>
          <a:xfrm>
            <a:off x="65877" y="2768156"/>
            <a:ext cx="2052000" cy="144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FALABELLA CONNECT</a:t>
            </a:r>
          </a:p>
        </p:txBody>
      </p:sp>
      <p:sp>
        <p:nvSpPr>
          <p:cNvPr id="344" name="Rectángulo 343">
            <a:extLst>
              <a:ext uri="{FF2B5EF4-FFF2-40B4-BE49-F238E27FC236}">
                <a16:creationId xmlns:a16="http://schemas.microsoft.com/office/drawing/2014/main" id="{B40843A7-AB68-5970-26F9-8576D0F1CF5F}"/>
              </a:ext>
            </a:extLst>
          </p:cNvPr>
          <p:cNvSpPr/>
          <p:nvPr/>
        </p:nvSpPr>
        <p:spPr>
          <a:xfrm>
            <a:off x="3302459" y="3733835"/>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black">
                    <a:alpha val="30000"/>
                  </a:prstClr>
                </a:solidFill>
                <a:effectLst/>
                <a:uLnTx/>
                <a:uFillTx/>
                <a:latin typeface="Calibri" panose="020F0502020204030204"/>
                <a:ea typeface="+mn-ea"/>
                <a:cs typeface="+mn-cs"/>
              </a:rPr>
              <a:t>CINFO</a:t>
            </a:r>
          </a:p>
        </p:txBody>
      </p:sp>
      <p:sp>
        <p:nvSpPr>
          <p:cNvPr id="345" name="Pentágono 344">
            <a:extLst>
              <a:ext uri="{FF2B5EF4-FFF2-40B4-BE49-F238E27FC236}">
                <a16:creationId xmlns:a16="http://schemas.microsoft.com/office/drawing/2014/main" id="{9A0C503A-FD76-B59E-9B7B-743B504E45EF}"/>
              </a:ext>
            </a:extLst>
          </p:cNvPr>
          <p:cNvSpPr/>
          <p:nvPr/>
        </p:nvSpPr>
        <p:spPr>
          <a:xfrm>
            <a:off x="57549" y="1728783"/>
            <a:ext cx="1260000" cy="520449"/>
          </a:xfrm>
          <a:prstGeom prst="homePlate">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EXPLORATION</a:t>
            </a:r>
          </a:p>
        </p:txBody>
      </p:sp>
      <p:sp>
        <p:nvSpPr>
          <p:cNvPr id="346" name="Cheurón 345">
            <a:extLst>
              <a:ext uri="{FF2B5EF4-FFF2-40B4-BE49-F238E27FC236}">
                <a16:creationId xmlns:a16="http://schemas.microsoft.com/office/drawing/2014/main" id="{E349B1F7-7719-1423-2540-4C628A252C26}"/>
              </a:ext>
            </a:extLst>
          </p:cNvPr>
          <p:cNvSpPr/>
          <p:nvPr/>
        </p:nvSpPr>
        <p:spPr>
          <a:xfrm>
            <a:off x="1140587"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PURCHASE</a:t>
            </a:r>
          </a:p>
        </p:txBody>
      </p:sp>
      <p:sp>
        <p:nvSpPr>
          <p:cNvPr id="347" name="Cheurón 346">
            <a:extLst>
              <a:ext uri="{FF2B5EF4-FFF2-40B4-BE49-F238E27FC236}">
                <a16:creationId xmlns:a16="http://schemas.microsoft.com/office/drawing/2014/main" id="{EA957A89-8EF4-8848-307F-990CF2ACF44D}"/>
              </a:ext>
            </a:extLst>
          </p:cNvPr>
          <p:cNvSpPr/>
          <p:nvPr/>
        </p:nvSpPr>
        <p:spPr>
          <a:xfrm>
            <a:off x="2223625"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PAYMENT</a:t>
            </a:r>
          </a:p>
        </p:txBody>
      </p:sp>
      <p:sp>
        <p:nvSpPr>
          <p:cNvPr id="348" name="Cheurón 347">
            <a:extLst>
              <a:ext uri="{FF2B5EF4-FFF2-40B4-BE49-F238E27FC236}">
                <a16:creationId xmlns:a16="http://schemas.microsoft.com/office/drawing/2014/main" id="{311CCFB8-E3B2-521B-5337-5E2470EF0F54}"/>
              </a:ext>
            </a:extLst>
          </p:cNvPr>
          <p:cNvSpPr/>
          <p:nvPr/>
        </p:nvSpPr>
        <p:spPr>
          <a:xfrm>
            <a:off x="3306663"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49" name="Cheurón 348">
            <a:extLst>
              <a:ext uri="{FF2B5EF4-FFF2-40B4-BE49-F238E27FC236}">
                <a16:creationId xmlns:a16="http://schemas.microsoft.com/office/drawing/2014/main" id="{2DEF6208-4016-D459-DDB3-C45BDD7A53EF}"/>
              </a:ext>
            </a:extLst>
          </p:cNvPr>
          <p:cNvSpPr/>
          <p:nvPr/>
        </p:nvSpPr>
        <p:spPr>
          <a:xfrm>
            <a:off x="4389701"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RECEPTION</a:t>
            </a:r>
          </a:p>
        </p:txBody>
      </p:sp>
      <p:sp>
        <p:nvSpPr>
          <p:cNvPr id="350" name="Cheurón 349">
            <a:extLst>
              <a:ext uri="{FF2B5EF4-FFF2-40B4-BE49-F238E27FC236}">
                <a16:creationId xmlns:a16="http://schemas.microsoft.com/office/drawing/2014/main" id="{B1D21CDE-DADC-421C-F049-3CA4C420C863}"/>
              </a:ext>
            </a:extLst>
          </p:cNvPr>
          <p:cNvSpPr/>
          <p:nvPr/>
        </p:nvSpPr>
        <p:spPr>
          <a:xfrm>
            <a:off x="5472739"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51" name="Cheurón 350">
            <a:extLst>
              <a:ext uri="{FF2B5EF4-FFF2-40B4-BE49-F238E27FC236}">
                <a16:creationId xmlns:a16="http://schemas.microsoft.com/office/drawing/2014/main" id="{F31F5204-CCA5-6DDB-5D3B-594706C84E49}"/>
              </a:ext>
            </a:extLst>
          </p:cNvPr>
          <p:cNvSpPr/>
          <p:nvPr/>
        </p:nvSpPr>
        <p:spPr>
          <a:xfrm>
            <a:off x="6555777"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STORAGE</a:t>
            </a:r>
          </a:p>
        </p:txBody>
      </p:sp>
      <p:sp>
        <p:nvSpPr>
          <p:cNvPr id="352" name="Cheurón 351">
            <a:extLst>
              <a:ext uri="{FF2B5EF4-FFF2-40B4-BE49-F238E27FC236}">
                <a16:creationId xmlns:a16="http://schemas.microsoft.com/office/drawing/2014/main" id="{5C3F0A31-DEDD-4D2F-C168-14390B86919C}"/>
              </a:ext>
            </a:extLst>
          </p:cNvPr>
          <p:cNvSpPr/>
          <p:nvPr/>
        </p:nvSpPr>
        <p:spPr>
          <a:xfrm>
            <a:off x="7638815"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900" b="1" kern="0">
                <a:solidFill>
                  <a:prstClr val="white"/>
                </a:solidFill>
                <a:latin typeface="Calibri" panose="020F0502020204030204"/>
              </a:rPr>
              <a:t>PICKING &amp; DISPATCH</a:t>
            </a:r>
          </a:p>
        </p:txBody>
      </p:sp>
      <p:sp>
        <p:nvSpPr>
          <p:cNvPr id="353" name="Cheurón 352">
            <a:extLst>
              <a:ext uri="{FF2B5EF4-FFF2-40B4-BE49-F238E27FC236}">
                <a16:creationId xmlns:a16="http://schemas.microsoft.com/office/drawing/2014/main" id="{C1008290-FE7F-4FD3-00AC-DF5C8FCB36DD}"/>
              </a:ext>
            </a:extLst>
          </p:cNvPr>
          <p:cNvSpPr/>
          <p:nvPr/>
        </p:nvSpPr>
        <p:spPr>
          <a:xfrm>
            <a:off x="8721853"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endParaRPr lang="es-CL" sz="900" b="1" kern="0">
              <a:solidFill>
                <a:prstClr val="white"/>
              </a:solidFill>
              <a:latin typeface="Calibri" panose="020F0502020204030204"/>
            </a:endParaRPr>
          </a:p>
        </p:txBody>
      </p:sp>
      <p:sp>
        <p:nvSpPr>
          <p:cNvPr id="354" name="Cheurón 353">
            <a:extLst>
              <a:ext uri="{FF2B5EF4-FFF2-40B4-BE49-F238E27FC236}">
                <a16:creationId xmlns:a16="http://schemas.microsoft.com/office/drawing/2014/main" id="{4D2D2EC0-C44D-0F17-A9C9-88F8D4B44D79}"/>
              </a:ext>
            </a:extLst>
          </p:cNvPr>
          <p:cNvSpPr/>
          <p:nvPr/>
        </p:nvSpPr>
        <p:spPr>
          <a:xfrm>
            <a:off x="9804891"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COSTUMER ASSISTANCE</a:t>
            </a:r>
          </a:p>
        </p:txBody>
      </p:sp>
      <p:sp>
        <p:nvSpPr>
          <p:cNvPr id="355" name="Cheurón 354">
            <a:extLst>
              <a:ext uri="{FF2B5EF4-FFF2-40B4-BE49-F238E27FC236}">
                <a16:creationId xmlns:a16="http://schemas.microsoft.com/office/drawing/2014/main" id="{539F8188-DECE-9B40-25F5-214523F41B1B}"/>
              </a:ext>
            </a:extLst>
          </p:cNvPr>
          <p:cNvSpPr/>
          <p:nvPr/>
        </p:nvSpPr>
        <p:spPr>
          <a:xfrm>
            <a:off x="10887926" y="1728783"/>
            <a:ext cx="1260000" cy="520449"/>
          </a:xfrm>
          <a:prstGeom prst="chevron">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TIME MGMT &amp; EMPLOYEE INCENTIVES</a:t>
            </a:r>
          </a:p>
        </p:txBody>
      </p:sp>
      <p:sp>
        <p:nvSpPr>
          <p:cNvPr id="357" name="CuadroTexto 356">
            <a:extLst>
              <a:ext uri="{FF2B5EF4-FFF2-40B4-BE49-F238E27FC236}">
                <a16:creationId xmlns:a16="http://schemas.microsoft.com/office/drawing/2014/main" id="{13431CE3-E028-0EE5-B56B-4C10F916DC78}"/>
              </a:ext>
            </a:extLst>
          </p:cNvPr>
          <p:cNvSpPr txBox="1"/>
          <p:nvPr/>
        </p:nvSpPr>
        <p:spPr>
          <a:xfrm>
            <a:off x="8972609" y="1873591"/>
            <a:ext cx="832279" cy="2308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srgbClr val="FFFFFF"/>
                </a:solidFill>
                <a:effectLst/>
                <a:uLnTx/>
                <a:uFillTx/>
                <a:latin typeface="Calibri" panose="020F0502020204030204"/>
                <a:ea typeface="+mn-ea"/>
                <a:cs typeface="+mn-cs"/>
              </a:rPr>
              <a:t>LIQUIDATION</a:t>
            </a:r>
          </a:p>
        </p:txBody>
      </p:sp>
      <p:sp>
        <p:nvSpPr>
          <p:cNvPr id="358" name="CuadroTexto 357">
            <a:extLst>
              <a:ext uri="{FF2B5EF4-FFF2-40B4-BE49-F238E27FC236}">
                <a16:creationId xmlns:a16="http://schemas.microsoft.com/office/drawing/2014/main" id="{602D0F2C-7C7F-9C5F-86D2-285B65E3741E}"/>
              </a:ext>
            </a:extLst>
          </p:cNvPr>
          <p:cNvSpPr txBox="1"/>
          <p:nvPr/>
        </p:nvSpPr>
        <p:spPr>
          <a:xfrm>
            <a:off x="5694501" y="1873308"/>
            <a:ext cx="994183" cy="230832"/>
          </a:xfrm>
          <a:prstGeom prst="rect">
            <a:avLst/>
          </a:prstGeom>
          <a:noFill/>
        </p:spPr>
        <p:txBody>
          <a:bodyPr wrap="non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srgbClr val="FFFFFF"/>
                </a:solidFill>
                <a:effectLst/>
                <a:uLnTx/>
                <a:uFillTx/>
                <a:latin typeface="Calibri" panose="020F0502020204030204"/>
                <a:ea typeface="+mn-ea"/>
                <a:cs typeface="+mn-cs"/>
              </a:rPr>
              <a:t>REPLENISHMENT</a:t>
            </a:r>
          </a:p>
        </p:txBody>
      </p:sp>
      <p:sp>
        <p:nvSpPr>
          <p:cNvPr id="359" name="CuadroTexto 358">
            <a:extLst>
              <a:ext uri="{FF2B5EF4-FFF2-40B4-BE49-F238E27FC236}">
                <a16:creationId xmlns:a16="http://schemas.microsoft.com/office/drawing/2014/main" id="{4C6C5045-3702-6B65-F68E-83A38D26F743}"/>
              </a:ext>
            </a:extLst>
          </p:cNvPr>
          <p:cNvSpPr txBox="1"/>
          <p:nvPr/>
        </p:nvSpPr>
        <p:spPr>
          <a:xfrm>
            <a:off x="3550880" y="1873591"/>
            <a:ext cx="797013" cy="230832"/>
          </a:xfrm>
          <a:prstGeom prst="rect">
            <a:avLst/>
          </a:prstGeom>
          <a:solidFill>
            <a:srgbClr val="E25D6B"/>
          </a:solidFill>
          <a:ln w="12700" cap="flat" cmpd="sng" algn="ctr">
            <a:noFill/>
            <a:prstDash val="solid"/>
            <a:miter lim="800000"/>
          </a:ln>
          <a:effectLst/>
        </p:spPr>
        <p:txBody>
          <a:bodyPr rtlCol="0" anchor="ctr"/>
          <a:lstStyle>
            <a:defPPr>
              <a:defRPr lang="es-CL"/>
            </a:defPPr>
            <a:lvl1pPr algn="ctr">
              <a:defRPr sz="900" b="1" kern="0">
                <a:solidFill>
                  <a:prstClr val="white"/>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s-CL"/>
              <a:t>AFTER SALES</a:t>
            </a:r>
          </a:p>
        </p:txBody>
      </p:sp>
      <p:sp>
        <p:nvSpPr>
          <p:cNvPr id="360" name="Rectángulo redondeado 359">
            <a:extLst>
              <a:ext uri="{FF2B5EF4-FFF2-40B4-BE49-F238E27FC236}">
                <a16:creationId xmlns:a16="http://schemas.microsoft.com/office/drawing/2014/main" id="{2248AE5C-2850-773F-2308-4E2CA4F2E2F9}"/>
              </a:ext>
            </a:extLst>
          </p:cNvPr>
          <p:cNvSpPr/>
          <p:nvPr/>
        </p:nvSpPr>
        <p:spPr>
          <a:xfrm>
            <a:off x="72846" y="1471449"/>
            <a:ext cx="11802222" cy="174536"/>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srgbClr val="FFFFFF"/>
                </a:solidFill>
                <a:effectLst/>
                <a:uLnTx/>
                <a:uFillTx/>
                <a:latin typeface="Calibri" panose="020F0502020204030204"/>
                <a:ea typeface="+mn-ea"/>
                <a:cs typeface="+mn-cs"/>
              </a:rPr>
              <a:t>STORE OPERATIONS</a:t>
            </a:r>
          </a:p>
        </p:txBody>
      </p:sp>
      <p:sp>
        <p:nvSpPr>
          <p:cNvPr id="362" name="Rectángulo redondeado 361">
            <a:extLst>
              <a:ext uri="{FF2B5EF4-FFF2-40B4-BE49-F238E27FC236}">
                <a16:creationId xmlns:a16="http://schemas.microsoft.com/office/drawing/2014/main" id="{D0D1BB10-ED03-5407-759D-FCC64373A4E8}"/>
              </a:ext>
            </a:extLst>
          </p:cNvPr>
          <p:cNvSpPr/>
          <p:nvPr/>
        </p:nvSpPr>
        <p:spPr>
          <a:xfrm>
            <a:off x="2223625" y="2302005"/>
            <a:ext cx="1008000" cy="150568"/>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STORE CHECKOUT</a:t>
            </a:r>
          </a:p>
        </p:txBody>
      </p:sp>
      <p:sp>
        <p:nvSpPr>
          <p:cNvPr id="365" name="Rectángulo redondeado 364">
            <a:extLst>
              <a:ext uri="{FF2B5EF4-FFF2-40B4-BE49-F238E27FC236}">
                <a16:creationId xmlns:a16="http://schemas.microsoft.com/office/drawing/2014/main" id="{403D0289-A978-B300-684F-CE7512513E03}"/>
              </a:ext>
            </a:extLst>
          </p:cNvPr>
          <p:cNvSpPr/>
          <p:nvPr/>
        </p:nvSpPr>
        <p:spPr>
          <a:xfrm>
            <a:off x="4389693" y="2290533"/>
            <a:ext cx="7488000" cy="150568"/>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EMPLOYEE &amp; STOCK MANAGEMENT</a:t>
            </a:r>
          </a:p>
        </p:txBody>
      </p:sp>
      <p:sp>
        <p:nvSpPr>
          <p:cNvPr id="5" name="CuadroTexto 4">
            <a:extLst>
              <a:ext uri="{FF2B5EF4-FFF2-40B4-BE49-F238E27FC236}">
                <a16:creationId xmlns:a16="http://schemas.microsoft.com/office/drawing/2014/main" id="{0F0EBDBB-0DEE-4C80-32EE-0550E3123CE5}"/>
              </a:ext>
            </a:extLst>
          </p:cNvPr>
          <p:cNvSpPr txBox="1"/>
          <p:nvPr/>
        </p:nvSpPr>
        <p:spPr>
          <a:xfrm>
            <a:off x="3973784" y="4912770"/>
            <a:ext cx="7772671" cy="636818"/>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el ecosistema existen muchas soluciones con un alcance local a BU (Falabella, Sodimac o Tottus), sin embargo, se ha avanzado en la implementación de nuevas soluciones de corte corporativo, que permiten cubrir necesidades o procesos de negocio comunes para los 3 negocios, promoviendo de esta forma la reutilización, homologación de procesos y eficiencia en costos de áreas de tecnología.</a:t>
            </a:r>
          </a:p>
        </p:txBody>
      </p:sp>
      <p:sp>
        <p:nvSpPr>
          <p:cNvPr id="6" name="CuadroTexto 5">
            <a:extLst>
              <a:ext uri="{FF2B5EF4-FFF2-40B4-BE49-F238E27FC236}">
                <a16:creationId xmlns:a16="http://schemas.microsoft.com/office/drawing/2014/main" id="{5A877A0D-F0C5-8CD8-CD18-43BF5FA3C2BC}"/>
              </a:ext>
            </a:extLst>
          </p:cNvPr>
          <p:cNvSpPr txBox="1"/>
          <p:nvPr/>
        </p:nvSpPr>
        <p:spPr>
          <a:xfrm>
            <a:off x="3973784" y="5617842"/>
            <a:ext cx="7772671" cy="20217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Se destacan en color oscuro las soluciones de corte corporativo</a:t>
            </a:r>
          </a:p>
        </p:txBody>
      </p:sp>
      <p:sp>
        <p:nvSpPr>
          <p:cNvPr id="10" name="Rectángulo 9">
            <a:extLst>
              <a:ext uri="{FF2B5EF4-FFF2-40B4-BE49-F238E27FC236}">
                <a16:creationId xmlns:a16="http://schemas.microsoft.com/office/drawing/2014/main" id="{B4416D63-C0AD-3843-A36F-8CE4E95CD458}"/>
              </a:ext>
            </a:extLst>
          </p:cNvPr>
          <p:cNvSpPr/>
          <p:nvPr/>
        </p:nvSpPr>
        <p:spPr>
          <a:xfrm>
            <a:off x="9297268" y="1058261"/>
            <a:ext cx="1269133" cy="163388"/>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STORE OPERATIONS</a:t>
            </a:r>
          </a:p>
        </p:txBody>
      </p:sp>
      <p:sp>
        <p:nvSpPr>
          <p:cNvPr id="11" name="Rectángulo 10">
            <a:extLst>
              <a:ext uri="{FF2B5EF4-FFF2-40B4-BE49-F238E27FC236}">
                <a16:creationId xmlns:a16="http://schemas.microsoft.com/office/drawing/2014/main" id="{59E15EC4-FD68-BBB8-F188-BAB1CDC64A1C}"/>
              </a:ext>
            </a:extLst>
          </p:cNvPr>
          <p:cNvSpPr/>
          <p:nvPr/>
        </p:nvSpPr>
        <p:spPr>
          <a:xfrm>
            <a:off x="10605935" y="1058261"/>
            <a:ext cx="1269133" cy="163388"/>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2" name="Rectángulo redondeado 1">
            <a:extLst>
              <a:ext uri="{FF2B5EF4-FFF2-40B4-BE49-F238E27FC236}">
                <a16:creationId xmlns:a16="http://schemas.microsoft.com/office/drawing/2014/main" id="{CA236A36-F5A9-4D91-FCF9-CD34ABB88DC3}"/>
              </a:ext>
            </a:extLst>
          </p:cNvPr>
          <p:cNvSpPr/>
          <p:nvPr/>
        </p:nvSpPr>
        <p:spPr>
          <a:xfrm>
            <a:off x="57548" y="2294217"/>
            <a:ext cx="2088000" cy="324215"/>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CUSTOMER &amp; BUSINESS EXPERIENCE</a:t>
            </a:r>
          </a:p>
        </p:txBody>
      </p:sp>
      <p:sp>
        <p:nvSpPr>
          <p:cNvPr id="3" name="Rectángulo redondeado 2">
            <a:extLst>
              <a:ext uri="{FF2B5EF4-FFF2-40B4-BE49-F238E27FC236}">
                <a16:creationId xmlns:a16="http://schemas.microsoft.com/office/drawing/2014/main" id="{87D04445-0981-C1DC-F504-E4A2FC2835BB}"/>
              </a:ext>
            </a:extLst>
          </p:cNvPr>
          <p:cNvSpPr/>
          <p:nvPr/>
        </p:nvSpPr>
        <p:spPr>
          <a:xfrm>
            <a:off x="3306663" y="2296775"/>
            <a:ext cx="1008000" cy="324215"/>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CUSTOMER &amp; BUSINESS EXP.</a:t>
            </a:r>
          </a:p>
        </p:txBody>
      </p:sp>
      <p:sp>
        <p:nvSpPr>
          <p:cNvPr id="4" name="Rectángulo redondeado 3">
            <a:extLst>
              <a:ext uri="{FF2B5EF4-FFF2-40B4-BE49-F238E27FC236}">
                <a16:creationId xmlns:a16="http://schemas.microsoft.com/office/drawing/2014/main" id="{C54430D8-FDAB-9C8F-CE18-42AF402999B6}"/>
              </a:ext>
            </a:extLst>
          </p:cNvPr>
          <p:cNvSpPr/>
          <p:nvPr/>
        </p:nvSpPr>
        <p:spPr>
          <a:xfrm>
            <a:off x="9799927" y="2470423"/>
            <a:ext cx="1008000" cy="150568"/>
          </a:xfrm>
          <a:prstGeom prst="round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srgbClr val="454A51"/>
                </a:solidFill>
                <a:effectLst/>
                <a:uLnTx/>
                <a:uFillTx/>
                <a:latin typeface="Calibri" panose="020F0502020204030204"/>
                <a:ea typeface="+mn-ea"/>
                <a:cs typeface="+mn-cs"/>
              </a:rPr>
              <a:t>CUSTOMER</a:t>
            </a:r>
            <a:r>
              <a:rPr kumimoji="0" lang="es-CL" sz="600" b="1" i="0" u="none" strike="noStrike" kern="0" cap="none" spc="0" normalizeH="0" noProof="0">
                <a:ln>
                  <a:noFill/>
                </a:ln>
                <a:solidFill>
                  <a:srgbClr val="454A51"/>
                </a:solidFill>
                <a:effectLst/>
                <a:uLnTx/>
                <a:uFillTx/>
                <a:latin typeface="Calibri" panose="020F0502020204030204"/>
                <a:ea typeface="+mn-ea"/>
                <a:cs typeface="+mn-cs"/>
              </a:rPr>
              <a:t> &amp; BZ EXP.</a:t>
            </a:r>
            <a:endParaRPr kumimoji="0" lang="es-CL" sz="600" b="1" i="0" u="none" strike="noStrike" kern="0" cap="none" spc="0" normalizeH="0" baseline="0" noProof="0">
              <a:ln>
                <a:noFill/>
              </a:ln>
              <a:solidFill>
                <a:srgbClr val="454A51"/>
              </a:solidFill>
              <a:effectLst/>
              <a:uLnTx/>
              <a:uFillTx/>
              <a:latin typeface="Calibri" panose="020F0502020204030204"/>
              <a:ea typeface="+mn-ea"/>
              <a:cs typeface="+mn-cs"/>
            </a:endParaRPr>
          </a:p>
        </p:txBody>
      </p:sp>
      <p:sp>
        <p:nvSpPr>
          <p:cNvPr id="7" name="Rectángulo redondeado 6">
            <a:extLst>
              <a:ext uri="{FF2B5EF4-FFF2-40B4-BE49-F238E27FC236}">
                <a16:creationId xmlns:a16="http://schemas.microsoft.com/office/drawing/2014/main" id="{BF3C98FC-2198-9B0F-9DD3-1B347FFD400F}"/>
              </a:ext>
            </a:extLst>
          </p:cNvPr>
          <p:cNvSpPr/>
          <p:nvPr/>
        </p:nvSpPr>
        <p:spPr>
          <a:xfrm>
            <a:off x="9293052" y="762862"/>
            <a:ext cx="2582016" cy="246161"/>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8503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par>
                                <p:cTn id="18" presetID="10" presetClass="exit" presetSubtype="0" fill="hold" grpId="1" nodeType="withEffect">
                                  <p:stCondLst>
                                    <p:cond delay="0"/>
                                  </p:stCondLst>
                                  <p:childTnLst>
                                    <p:animEffect transition="out" filter="fade">
                                      <p:cBhvr>
                                        <p:cTn id="19" dur="500"/>
                                        <p:tgtEl>
                                          <p:spTgt spid="6"/>
                                        </p:tgtEl>
                                      </p:cBhvr>
                                    </p:animEffect>
                                    <p:set>
                                      <p:cBhvr>
                                        <p:cTn id="20"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Merchandise</a:t>
            </a:r>
            <a:r>
              <a:rPr lang="es-CL" b="1"/>
              <a:t> – </a:t>
            </a:r>
            <a:r>
              <a:rPr lang="es-CL" b="1" err="1"/>
              <a:t>Ecosystem</a:t>
            </a:r>
            <a:r>
              <a:rPr lang="es-CL" b="1"/>
              <a:t> / Business </a:t>
            </a:r>
            <a:r>
              <a:rPr lang="es-CL" b="1" err="1"/>
              <a:t>Overview</a:t>
            </a:r>
            <a:endParaRPr lang="es-CL"/>
          </a:p>
        </p:txBody>
      </p:sp>
      <p:sp>
        <p:nvSpPr>
          <p:cNvPr id="391" name="Pentágono 390">
            <a:extLst>
              <a:ext uri="{FF2B5EF4-FFF2-40B4-BE49-F238E27FC236}">
                <a16:creationId xmlns:a16="http://schemas.microsoft.com/office/drawing/2014/main" id="{A316278C-D81A-4B9A-77CE-9552342C5287}"/>
              </a:ext>
            </a:extLst>
          </p:cNvPr>
          <p:cNvSpPr/>
          <p:nvPr/>
        </p:nvSpPr>
        <p:spPr>
          <a:xfrm>
            <a:off x="69600" y="1744434"/>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392" name="Cheurón 391">
            <a:extLst>
              <a:ext uri="{FF2B5EF4-FFF2-40B4-BE49-F238E27FC236}">
                <a16:creationId xmlns:a16="http://schemas.microsoft.com/office/drawing/2014/main" id="{460FE1FC-8493-22A9-68B1-3575AA05BB29}"/>
              </a:ext>
            </a:extLst>
          </p:cNvPr>
          <p:cNvSpPr/>
          <p:nvPr/>
        </p:nvSpPr>
        <p:spPr>
          <a:xfrm>
            <a:off x="1152638"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3" name="Cheurón 392">
            <a:extLst>
              <a:ext uri="{FF2B5EF4-FFF2-40B4-BE49-F238E27FC236}">
                <a16:creationId xmlns:a16="http://schemas.microsoft.com/office/drawing/2014/main" id="{75F750B7-6294-1E16-54D1-B87F2815108B}"/>
              </a:ext>
            </a:extLst>
          </p:cNvPr>
          <p:cNvSpPr/>
          <p:nvPr/>
        </p:nvSpPr>
        <p:spPr>
          <a:xfrm>
            <a:off x="2235676"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394" name="Cheurón 393">
            <a:extLst>
              <a:ext uri="{FF2B5EF4-FFF2-40B4-BE49-F238E27FC236}">
                <a16:creationId xmlns:a16="http://schemas.microsoft.com/office/drawing/2014/main" id="{352FDA49-5D60-C78B-5563-8E6149F6A8AB}"/>
              </a:ext>
            </a:extLst>
          </p:cNvPr>
          <p:cNvSpPr/>
          <p:nvPr/>
        </p:nvSpPr>
        <p:spPr>
          <a:xfrm>
            <a:off x="3318714"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395" name="Cheurón 394">
            <a:extLst>
              <a:ext uri="{FF2B5EF4-FFF2-40B4-BE49-F238E27FC236}">
                <a16:creationId xmlns:a16="http://schemas.microsoft.com/office/drawing/2014/main" id="{44CBCBD1-691B-A915-4FC8-F6182E6E2F43}"/>
              </a:ext>
            </a:extLst>
          </p:cNvPr>
          <p:cNvSpPr/>
          <p:nvPr/>
        </p:nvSpPr>
        <p:spPr>
          <a:xfrm>
            <a:off x="4401752"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396" name="Cheurón 395">
            <a:extLst>
              <a:ext uri="{FF2B5EF4-FFF2-40B4-BE49-F238E27FC236}">
                <a16:creationId xmlns:a16="http://schemas.microsoft.com/office/drawing/2014/main" id="{E2E8770F-738B-3C36-2DA5-81BAE5633173}"/>
              </a:ext>
            </a:extLst>
          </p:cNvPr>
          <p:cNvSpPr/>
          <p:nvPr/>
        </p:nvSpPr>
        <p:spPr>
          <a:xfrm>
            <a:off x="5484790"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PURCHASE</a:t>
            </a:r>
          </a:p>
        </p:txBody>
      </p:sp>
      <p:sp>
        <p:nvSpPr>
          <p:cNvPr id="397" name="Cheurón 396">
            <a:extLst>
              <a:ext uri="{FF2B5EF4-FFF2-40B4-BE49-F238E27FC236}">
                <a16:creationId xmlns:a16="http://schemas.microsoft.com/office/drawing/2014/main" id="{97353C70-E7DF-9780-F5F1-330F882AEA4A}"/>
              </a:ext>
            </a:extLst>
          </p:cNvPr>
          <p:cNvSpPr/>
          <p:nvPr/>
        </p:nvSpPr>
        <p:spPr>
          <a:xfrm>
            <a:off x="8733904"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8" name="Cheurón 397">
            <a:extLst>
              <a:ext uri="{FF2B5EF4-FFF2-40B4-BE49-F238E27FC236}">
                <a16:creationId xmlns:a16="http://schemas.microsoft.com/office/drawing/2014/main" id="{EC8B70A2-F533-E2F5-E23D-BA65CD9A2934}"/>
              </a:ext>
            </a:extLst>
          </p:cNvPr>
          <p:cNvSpPr/>
          <p:nvPr/>
        </p:nvSpPr>
        <p:spPr>
          <a:xfrm>
            <a:off x="9816942"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sp>
        <p:nvSpPr>
          <p:cNvPr id="399" name="Cheurón 398">
            <a:extLst>
              <a:ext uri="{FF2B5EF4-FFF2-40B4-BE49-F238E27FC236}">
                <a16:creationId xmlns:a16="http://schemas.microsoft.com/office/drawing/2014/main" id="{D2991714-3271-0F4C-0F9E-E11EFA63D08E}"/>
              </a:ext>
            </a:extLst>
          </p:cNvPr>
          <p:cNvSpPr/>
          <p:nvPr/>
        </p:nvSpPr>
        <p:spPr>
          <a:xfrm>
            <a:off x="10899977"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prstClr val="white"/>
                </a:solidFill>
                <a:effectLst/>
                <a:uLnTx/>
                <a:uFillTx/>
                <a:latin typeface="Calibri" panose="020F0502020204030204"/>
                <a:ea typeface="+mn-ea"/>
                <a:cs typeface="+mn-cs"/>
              </a:rPr>
              <a:t>INVENTORY, COST &amp; ACCOUNTING</a:t>
            </a:r>
          </a:p>
        </p:txBody>
      </p:sp>
      <p:sp>
        <p:nvSpPr>
          <p:cNvPr id="400" name="Paralelogramo 399">
            <a:extLst>
              <a:ext uri="{FF2B5EF4-FFF2-40B4-BE49-F238E27FC236}">
                <a16:creationId xmlns:a16="http://schemas.microsoft.com/office/drawing/2014/main" id="{81D5EA3E-05AF-98CD-ECC9-836996F137EE}"/>
              </a:ext>
            </a:extLst>
          </p:cNvPr>
          <p:cNvSpPr/>
          <p:nvPr/>
        </p:nvSpPr>
        <p:spPr>
          <a:xfrm>
            <a:off x="6568580" y="2033646"/>
            <a:ext cx="1260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401" name="Paralelogramo 400">
            <a:extLst>
              <a:ext uri="{FF2B5EF4-FFF2-40B4-BE49-F238E27FC236}">
                <a16:creationId xmlns:a16="http://schemas.microsoft.com/office/drawing/2014/main" id="{880AD81E-DFEF-9470-CAE1-EE6A54824370}"/>
              </a:ext>
            </a:extLst>
          </p:cNvPr>
          <p:cNvSpPr/>
          <p:nvPr/>
        </p:nvSpPr>
        <p:spPr>
          <a:xfrm>
            <a:off x="7650869" y="2033637"/>
            <a:ext cx="1260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2" name="Paralelogramo 401">
            <a:extLst>
              <a:ext uri="{FF2B5EF4-FFF2-40B4-BE49-F238E27FC236}">
                <a16:creationId xmlns:a16="http://schemas.microsoft.com/office/drawing/2014/main" id="{D249252E-C1FB-052A-04E4-88803D2AF255}"/>
              </a:ext>
            </a:extLst>
          </p:cNvPr>
          <p:cNvSpPr/>
          <p:nvPr/>
        </p:nvSpPr>
        <p:spPr>
          <a:xfrm flipH="1">
            <a:off x="6588961" y="1742325"/>
            <a:ext cx="2412000" cy="239161"/>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VENDOR FULFILMENT</a:t>
            </a:r>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69600" y="1469308"/>
            <a:ext cx="11802222" cy="167393"/>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408" name="CuadroTexto 407">
            <a:extLst>
              <a:ext uri="{FF2B5EF4-FFF2-40B4-BE49-F238E27FC236}">
                <a16:creationId xmlns:a16="http://schemas.microsoft.com/office/drawing/2014/main" id="{85ABEAD0-ADBF-1A07-1FAC-0E6784E0FEF6}"/>
              </a:ext>
            </a:extLst>
          </p:cNvPr>
          <p:cNvSpPr txBox="1"/>
          <p:nvPr/>
        </p:nvSpPr>
        <p:spPr>
          <a:xfrm>
            <a:off x="1351018" y="1821000"/>
            <a:ext cx="915635" cy="369332"/>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PRODUCT</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DEVELOPMENT</a:t>
            </a:r>
          </a:p>
        </p:txBody>
      </p:sp>
      <p:sp>
        <p:nvSpPr>
          <p:cNvPr id="409" name="CuadroTexto 408">
            <a:extLst>
              <a:ext uri="{FF2B5EF4-FFF2-40B4-BE49-F238E27FC236}">
                <a16:creationId xmlns:a16="http://schemas.microsoft.com/office/drawing/2014/main" id="{CD91CF1F-2BF9-F8F0-52B4-B9308793CE38}"/>
              </a:ext>
            </a:extLst>
          </p:cNvPr>
          <p:cNvSpPr txBox="1"/>
          <p:nvPr/>
        </p:nvSpPr>
        <p:spPr>
          <a:xfrm>
            <a:off x="7809058" y="2031548"/>
            <a:ext cx="992580" cy="230832"/>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IMPORTS MGMT</a:t>
            </a:r>
          </a:p>
        </p:txBody>
      </p:sp>
      <p:sp>
        <p:nvSpPr>
          <p:cNvPr id="3" name="Rectángulo 2">
            <a:extLst>
              <a:ext uri="{FF2B5EF4-FFF2-40B4-BE49-F238E27FC236}">
                <a16:creationId xmlns:a16="http://schemas.microsoft.com/office/drawing/2014/main" id="{2351F60B-C56C-BB08-2F12-BD8F3315D7FD}"/>
              </a:ext>
            </a:extLst>
          </p:cNvPr>
          <p:cNvSpPr/>
          <p:nvPr/>
        </p:nvSpPr>
        <p:spPr>
          <a:xfrm>
            <a:off x="9297268" y="1058261"/>
            <a:ext cx="1269133" cy="163388"/>
          </a:xfrm>
          <a:prstGeom prst="rect">
            <a:avLst/>
          </a:prstGeom>
          <a:solidFill>
            <a:srgbClr val="E25D6B">
              <a:alpha val="30000"/>
            </a:srgbClr>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STORE OPERATIONS</a:t>
            </a:r>
          </a:p>
        </p:txBody>
      </p:sp>
      <p:sp>
        <p:nvSpPr>
          <p:cNvPr id="5" name="Rectángulo 4">
            <a:extLst>
              <a:ext uri="{FF2B5EF4-FFF2-40B4-BE49-F238E27FC236}">
                <a16:creationId xmlns:a16="http://schemas.microsoft.com/office/drawing/2014/main" id="{8403350A-CE01-8EE2-7C64-9E2AF5A52A7A}"/>
              </a:ext>
            </a:extLst>
          </p:cNvPr>
          <p:cNvSpPr/>
          <p:nvPr/>
        </p:nvSpPr>
        <p:spPr>
          <a:xfrm>
            <a:off x="10605935" y="1058261"/>
            <a:ext cx="1269133" cy="163388"/>
          </a:xfrm>
          <a:prstGeom prst="rect">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MERCHANDISE</a:t>
            </a:r>
          </a:p>
        </p:txBody>
      </p:sp>
      <p:sp>
        <p:nvSpPr>
          <p:cNvPr id="10" name="CuadroTexto 9">
            <a:extLst>
              <a:ext uri="{FF2B5EF4-FFF2-40B4-BE49-F238E27FC236}">
                <a16:creationId xmlns:a16="http://schemas.microsoft.com/office/drawing/2014/main" id="{710C3B4E-594A-5807-0C92-A40F471FEB04}"/>
              </a:ext>
            </a:extLst>
          </p:cNvPr>
          <p:cNvSpPr txBox="1"/>
          <p:nvPr/>
        </p:nvSpPr>
        <p:spPr>
          <a:xfrm>
            <a:off x="428598" y="1473099"/>
            <a:ext cx="7380460" cy="4202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a:t>
            </a:r>
            <a:r>
              <a:rPr lang="es-CL" sz="1000" err="1"/>
              <a:t>subplataforma</a:t>
            </a:r>
            <a:r>
              <a:rPr lang="es-CL" sz="1000"/>
              <a:t> </a:t>
            </a:r>
            <a:r>
              <a:rPr lang="es-CL" sz="1000" err="1"/>
              <a:t>Merchandise</a:t>
            </a:r>
            <a:r>
              <a:rPr lang="es-CL" sz="1000"/>
              <a:t> está encargada de todo lo relacionado al inicio de la cadena de valor del </a:t>
            </a:r>
            <a:r>
              <a:rPr lang="es-CL" sz="1000" err="1"/>
              <a:t>retail</a:t>
            </a:r>
            <a:r>
              <a:rPr lang="es-CL" sz="1000"/>
              <a:t>, </a:t>
            </a:r>
            <a:r>
              <a:rPr lang="es-CL" sz="1000" err="1"/>
              <a:t>plannning</a:t>
            </a:r>
            <a:r>
              <a:rPr lang="es-CL" sz="1000"/>
              <a:t>, </a:t>
            </a:r>
            <a:r>
              <a:rPr lang="es-CL" sz="1000" err="1"/>
              <a:t>sourcing</a:t>
            </a:r>
            <a:r>
              <a:rPr lang="es-CL" sz="1000"/>
              <a:t>, </a:t>
            </a:r>
            <a:r>
              <a:rPr lang="es-CL" sz="1000" err="1"/>
              <a:t>onboarding</a:t>
            </a:r>
            <a:r>
              <a:rPr lang="es-CL" sz="1000"/>
              <a:t>, acuerdos, compra nacional e importada, </a:t>
            </a:r>
            <a:r>
              <a:rPr lang="es-CL" sz="1000" err="1"/>
              <a:t>fulfilment</a:t>
            </a:r>
            <a:r>
              <a:rPr lang="es-CL" sz="1000"/>
              <a:t> de proveedores, costeo y gestión del inventario contable..</a:t>
            </a:r>
          </a:p>
        </p:txBody>
      </p:sp>
      <p:sp>
        <p:nvSpPr>
          <p:cNvPr id="11" name="CuadroTexto 10">
            <a:extLst>
              <a:ext uri="{FF2B5EF4-FFF2-40B4-BE49-F238E27FC236}">
                <a16:creationId xmlns:a16="http://schemas.microsoft.com/office/drawing/2014/main" id="{E93B1671-C9B2-A61D-74C1-D9FAD76D5023}"/>
              </a:ext>
            </a:extLst>
          </p:cNvPr>
          <p:cNvSpPr txBox="1"/>
          <p:nvPr/>
        </p:nvSpPr>
        <p:spPr>
          <a:xfrm>
            <a:off x="72846" y="2946299"/>
            <a:ext cx="2193807" cy="164681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etapa de </a:t>
            </a:r>
            <a:r>
              <a:rPr lang="es-CL" sz="1000" err="1"/>
              <a:t>planning</a:t>
            </a:r>
            <a:r>
              <a:rPr lang="es-CL" sz="1000"/>
              <a:t> contempla actividades como el cálculo y predicción de la demanda, planificación del surtido, inventario, las salidas de dichas actividades son la cual operan los procesos de abastecimiento.</a:t>
            </a:r>
          </a:p>
          <a:p>
            <a:pPr algn="just"/>
            <a:endParaRPr lang="es-CL" sz="1000"/>
          </a:p>
        </p:txBody>
      </p:sp>
      <p:sp>
        <p:nvSpPr>
          <p:cNvPr id="13" name="CuadroTexto 12">
            <a:extLst>
              <a:ext uri="{FF2B5EF4-FFF2-40B4-BE49-F238E27FC236}">
                <a16:creationId xmlns:a16="http://schemas.microsoft.com/office/drawing/2014/main" id="{FFEA7865-4E46-9394-7197-96F6CE75450E}"/>
              </a:ext>
            </a:extLst>
          </p:cNvPr>
          <p:cNvSpPr txBox="1"/>
          <p:nvPr/>
        </p:nvSpPr>
        <p:spPr>
          <a:xfrm>
            <a:off x="2384906" y="2946299"/>
            <a:ext cx="3024000" cy="164681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gestión de proveedores, productos y precios son procesos críticos para mejorar la eficiencia de las adquisiciones y maximizar la rentabilidad. Su </a:t>
            </a:r>
            <a:r>
              <a:rPr lang="es-CL" sz="1000" err="1"/>
              <a:t>scope</a:t>
            </a:r>
            <a:r>
              <a:rPr lang="es-CL" sz="1000"/>
              <a:t> contempla el </a:t>
            </a:r>
            <a:r>
              <a:rPr lang="es-CL" sz="1000" err="1"/>
              <a:t>onboarding</a:t>
            </a:r>
            <a:r>
              <a:rPr lang="es-CL" sz="1000"/>
              <a:t>, registro, aprobación y mantenimiento de dichas entidades.</a:t>
            </a:r>
          </a:p>
          <a:p>
            <a:pPr algn="just"/>
            <a:endParaRPr lang="es-CL" sz="1000"/>
          </a:p>
        </p:txBody>
      </p:sp>
      <p:sp>
        <p:nvSpPr>
          <p:cNvPr id="14" name="CuadroTexto 13">
            <a:extLst>
              <a:ext uri="{FF2B5EF4-FFF2-40B4-BE49-F238E27FC236}">
                <a16:creationId xmlns:a16="http://schemas.microsoft.com/office/drawing/2014/main" id="{EC19F7F7-40AD-F174-C250-BCF722696F3B}"/>
              </a:ext>
            </a:extLst>
          </p:cNvPr>
          <p:cNvSpPr txBox="1"/>
          <p:nvPr/>
        </p:nvSpPr>
        <p:spPr>
          <a:xfrm>
            <a:off x="5527159" y="2939908"/>
            <a:ext cx="1572141" cy="164681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la etapa de compra se ejecuta la adquisición de mercadería a proveedores comerciales nacionales o en el extranjero, puede ejecutarse de forma automática o a demanda.</a:t>
            </a:r>
          </a:p>
          <a:p>
            <a:pPr algn="just"/>
            <a:endParaRPr lang="es-CL" sz="1000"/>
          </a:p>
        </p:txBody>
      </p:sp>
      <p:sp>
        <p:nvSpPr>
          <p:cNvPr id="17" name="CuadroTexto 16">
            <a:extLst>
              <a:ext uri="{FF2B5EF4-FFF2-40B4-BE49-F238E27FC236}">
                <a16:creationId xmlns:a16="http://schemas.microsoft.com/office/drawing/2014/main" id="{ACEBF94E-20DE-0CCC-A281-12459C9F4C71}"/>
              </a:ext>
            </a:extLst>
          </p:cNvPr>
          <p:cNvSpPr txBox="1"/>
          <p:nvPr/>
        </p:nvSpPr>
        <p:spPr>
          <a:xfrm>
            <a:off x="7217553" y="2939907"/>
            <a:ext cx="3044047" cy="164681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Luego de adquiridos los productos estos deben transportarse a las dependencias de Falabella, para ello deben coordinarse aspectos como la fecha y formato y reserva de agenda de recepción, configuración de paquetes, etc. En el caso de mercadería importada debe previamente gestionarse el </a:t>
            </a:r>
            <a:r>
              <a:rPr lang="es-CL" sz="1000" err="1"/>
              <a:t>booking</a:t>
            </a:r>
            <a:r>
              <a:rPr lang="es-CL" sz="1000"/>
              <a:t>, carga y transporte marítimo de la mercadería, así como todo lo relacionado a la internación de la mercadería en el país.</a:t>
            </a:r>
          </a:p>
        </p:txBody>
      </p:sp>
      <p:sp>
        <p:nvSpPr>
          <p:cNvPr id="18" name="CuadroTexto 17">
            <a:extLst>
              <a:ext uri="{FF2B5EF4-FFF2-40B4-BE49-F238E27FC236}">
                <a16:creationId xmlns:a16="http://schemas.microsoft.com/office/drawing/2014/main" id="{7161C7E4-12DC-7B39-C32C-65D1DD11ED0A}"/>
              </a:ext>
            </a:extLst>
          </p:cNvPr>
          <p:cNvSpPr txBox="1"/>
          <p:nvPr/>
        </p:nvSpPr>
        <p:spPr>
          <a:xfrm>
            <a:off x="10379853" y="2939907"/>
            <a:ext cx="1572141" cy="164681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recepción de mercadería implica actualización de inventario físico y contable, recálculo de costos y activación de pago a proveedores.</a:t>
            </a:r>
          </a:p>
          <a:p>
            <a:pPr algn="just"/>
            <a:endParaRPr lang="es-CL" sz="1000"/>
          </a:p>
        </p:txBody>
      </p:sp>
      <p:sp>
        <p:nvSpPr>
          <p:cNvPr id="2" name="Rectángulo redondeado 1">
            <a:extLst>
              <a:ext uri="{FF2B5EF4-FFF2-40B4-BE49-F238E27FC236}">
                <a16:creationId xmlns:a16="http://schemas.microsoft.com/office/drawing/2014/main" id="{BD7FBF53-1EDA-BDCC-1CD2-8F21EFE96B32}"/>
              </a:ext>
            </a:extLst>
          </p:cNvPr>
          <p:cNvSpPr/>
          <p:nvPr/>
        </p:nvSpPr>
        <p:spPr>
          <a:xfrm>
            <a:off x="9293052" y="762862"/>
            <a:ext cx="2582016" cy="246161"/>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8207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0"/>
                                        </p:tgtEl>
                                      </p:cBhvr>
                                    </p:animEffect>
                                    <p:set>
                                      <p:cBhvr>
                                        <p:cTn id="12" dur="1" fill="hold">
                                          <p:stCondLst>
                                            <p:cond delay="499"/>
                                          </p:stCondLst>
                                        </p:cTn>
                                        <p:tgtEl>
                                          <p:spTgt spid="10"/>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03"/>
                                        </p:tgtEl>
                                        <p:attrNameLst>
                                          <p:attrName>style.visibility</p:attrName>
                                        </p:attrNameLst>
                                      </p:cBhvr>
                                      <p:to>
                                        <p:strVal val="visible"/>
                                      </p:to>
                                    </p:set>
                                    <p:animEffect transition="in" filter="fade">
                                      <p:cBhvr>
                                        <p:cTn id="17" dur="500"/>
                                        <p:tgtEl>
                                          <p:spTgt spid="403"/>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391"/>
                                        </p:tgtEl>
                                        <p:attrNameLst>
                                          <p:attrName>style.visibility</p:attrName>
                                        </p:attrNameLst>
                                      </p:cBhvr>
                                      <p:to>
                                        <p:strVal val="visible"/>
                                      </p:to>
                                    </p:set>
                                    <p:animEffect transition="in" filter="wipe(left)">
                                      <p:cBhvr>
                                        <p:cTn id="22" dur="500"/>
                                        <p:tgtEl>
                                          <p:spTgt spid="391"/>
                                        </p:tgtEl>
                                      </p:cBhvr>
                                    </p:animEffec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1000"/>
                                        <p:tgtEl>
                                          <p:spTgt spid="11"/>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392"/>
                                        </p:tgtEl>
                                        <p:attrNameLst>
                                          <p:attrName>style.visibility</p:attrName>
                                        </p:attrNameLst>
                                      </p:cBhvr>
                                      <p:to>
                                        <p:strVal val="visible"/>
                                      </p:to>
                                    </p:set>
                                    <p:animEffect transition="in" filter="wipe(left)">
                                      <p:cBhvr>
                                        <p:cTn id="31" dur="500"/>
                                        <p:tgtEl>
                                          <p:spTgt spid="392"/>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408"/>
                                        </p:tgtEl>
                                        <p:attrNameLst>
                                          <p:attrName>style.visibility</p:attrName>
                                        </p:attrNameLst>
                                      </p:cBhvr>
                                      <p:to>
                                        <p:strVal val="visible"/>
                                      </p:to>
                                    </p:set>
                                    <p:animEffect transition="in" filter="wipe(left)">
                                      <p:cBhvr>
                                        <p:cTn id="34" dur="500"/>
                                        <p:tgtEl>
                                          <p:spTgt spid="408"/>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393"/>
                                        </p:tgtEl>
                                        <p:attrNameLst>
                                          <p:attrName>style.visibility</p:attrName>
                                        </p:attrNameLst>
                                      </p:cBhvr>
                                      <p:to>
                                        <p:strVal val="visible"/>
                                      </p:to>
                                    </p:set>
                                    <p:animEffect transition="in" filter="wipe(left)">
                                      <p:cBhvr>
                                        <p:cTn id="38" dur="500"/>
                                        <p:tgtEl>
                                          <p:spTgt spid="393"/>
                                        </p:tgtEl>
                                      </p:cBhvr>
                                    </p:animEffect>
                                  </p:childTnLst>
                                </p:cTn>
                              </p:par>
                            </p:childTnLst>
                          </p:cTn>
                        </p:par>
                        <p:par>
                          <p:cTn id="39" fill="hold">
                            <p:stCondLst>
                              <p:cond delay="1000"/>
                            </p:stCondLst>
                            <p:childTnLst>
                              <p:par>
                                <p:cTn id="40" presetID="22" presetClass="entr" presetSubtype="8" fill="hold" grpId="0" nodeType="afterEffect">
                                  <p:stCondLst>
                                    <p:cond delay="0"/>
                                  </p:stCondLst>
                                  <p:childTnLst>
                                    <p:set>
                                      <p:cBhvr>
                                        <p:cTn id="41" dur="1" fill="hold">
                                          <p:stCondLst>
                                            <p:cond delay="0"/>
                                          </p:stCondLst>
                                        </p:cTn>
                                        <p:tgtEl>
                                          <p:spTgt spid="394"/>
                                        </p:tgtEl>
                                        <p:attrNameLst>
                                          <p:attrName>style.visibility</p:attrName>
                                        </p:attrNameLst>
                                      </p:cBhvr>
                                      <p:to>
                                        <p:strVal val="visible"/>
                                      </p:to>
                                    </p:set>
                                    <p:animEffect transition="in" filter="wipe(left)">
                                      <p:cBhvr>
                                        <p:cTn id="42" dur="500"/>
                                        <p:tgtEl>
                                          <p:spTgt spid="394"/>
                                        </p:tgtEl>
                                      </p:cBhvr>
                                    </p:animEffect>
                                  </p:childTnLst>
                                </p:cTn>
                              </p:par>
                            </p:childTnLst>
                          </p:cTn>
                        </p:par>
                        <p:par>
                          <p:cTn id="43" fill="hold">
                            <p:stCondLst>
                              <p:cond delay="1500"/>
                            </p:stCondLst>
                            <p:childTnLst>
                              <p:par>
                                <p:cTn id="44" presetID="22" presetClass="entr" presetSubtype="8" fill="hold" grpId="0" nodeType="afterEffect">
                                  <p:stCondLst>
                                    <p:cond delay="0"/>
                                  </p:stCondLst>
                                  <p:childTnLst>
                                    <p:set>
                                      <p:cBhvr>
                                        <p:cTn id="45" dur="1" fill="hold">
                                          <p:stCondLst>
                                            <p:cond delay="0"/>
                                          </p:stCondLst>
                                        </p:cTn>
                                        <p:tgtEl>
                                          <p:spTgt spid="395"/>
                                        </p:tgtEl>
                                        <p:attrNameLst>
                                          <p:attrName>style.visibility</p:attrName>
                                        </p:attrNameLst>
                                      </p:cBhvr>
                                      <p:to>
                                        <p:strVal val="visible"/>
                                      </p:to>
                                    </p:set>
                                    <p:animEffect transition="in" filter="wipe(left)">
                                      <p:cBhvr>
                                        <p:cTn id="46" dur="500"/>
                                        <p:tgtEl>
                                          <p:spTgt spid="395"/>
                                        </p:tgtEl>
                                      </p:cBhvr>
                                    </p:animEffect>
                                  </p:childTnLst>
                                </p:cTn>
                              </p:par>
                            </p:childTnLst>
                          </p:cTn>
                        </p:par>
                        <p:par>
                          <p:cTn id="47" fill="hold">
                            <p:stCondLst>
                              <p:cond delay="2000"/>
                            </p:stCondLst>
                            <p:childTnLst>
                              <p:par>
                                <p:cTn id="48" presetID="10" presetClass="entr" presetSubtype="0"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1000"/>
                                        <p:tgtEl>
                                          <p:spTgt spid="13"/>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grpId="0" nodeType="clickEffect">
                                  <p:stCondLst>
                                    <p:cond delay="0"/>
                                  </p:stCondLst>
                                  <p:childTnLst>
                                    <p:set>
                                      <p:cBhvr>
                                        <p:cTn id="54" dur="1" fill="hold">
                                          <p:stCondLst>
                                            <p:cond delay="0"/>
                                          </p:stCondLst>
                                        </p:cTn>
                                        <p:tgtEl>
                                          <p:spTgt spid="396"/>
                                        </p:tgtEl>
                                        <p:attrNameLst>
                                          <p:attrName>style.visibility</p:attrName>
                                        </p:attrNameLst>
                                      </p:cBhvr>
                                      <p:to>
                                        <p:strVal val="visible"/>
                                      </p:to>
                                    </p:set>
                                    <p:animEffect transition="in" filter="wipe(left)">
                                      <p:cBhvr>
                                        <p:cTn id="55" dur="500"/>
                                        <p:tgtEl>
                                          <p:spTgt spid="396"/>
                                        </p:tgtEl>
                                      </p:cBhvr>
                                    </p:animEffect>
                                  </p:childTnLst>
                                </p:cTn>
                              </p:par>
                            </p:childTnLst>
                          </p:cTn>
                        </p:par>
                        <p:par>
                          <p:cTn id="56" fill="hold">
                            <p:stCondLst>
                              <p:cond delay="500"/>
                            </p:stCondLst>
                            <p:childTnLst>
                              <p:par>
                                <p:cTn id="57" presetID="10" presetClass="entr" presetSubtype="0" fill="hold" grpId="0" nodeType="after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fade">
                                      <p:cBhvr>
                                        <p:cTn id="59" dur="1000"/>
                                        <p:tgtEl>
                                          <p:spTgt spid="14"/>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402"/>
                                        </p:tgtEl>
                                        <p:attrNameLst>
                                          <p:attrName>style.visibility</p:attrName>
                                        </p:attrNameLst>
                                      </p:cBhvr>
                                      <p:to>
                                        <p:strVal val="visible"/>
                                      </p:to>
                                    </p:set>
                                    <p:animEffect transition="in" filter="wipe(left)">
                                      <p:cBhvr>
                                        <p:cTn id="64" dur="500"/>
                                        <p:tgtEl>
                                          <p:spTgt spid="402"/>
                                        </p:tgtEl>
                                      </p:cBhvr>
                                    </p:animEffect>
                                  </p:childTnLst>
                                </p:cTn>
                              </p:par>
                            </p:childTnLst>
                          </p:cTn>
                        </p:par>
                        <p:par>
                          <p:cTn id="65" fill="hold">
                            <p:stCondLst>
                              <p:cond delay="500"/>
                            </p:stCondLst>
                            <p:childTnLst>
                              <p:par>
                                <p:cTn id="66" presetID="22" presetClass="entr" presetSubtype="8" fill="hold" grpId="0" nodeType="afterEffect">
                                  <p:stCondLst>
                                    <p:cond delay="0"/>
                                  </p:stCondLst>
                                  <p:childTnLst>
                                    <p:set>
                                      <p:cBhvr>
                                        <p:cTn id="67" dur="1" fill="hold">
                                          <p:stCondLst>
                                            <p:cond delay="0"/>
                                          </p:stCondLst>
                                        </p:cTn>
                                        <p:tgtEl>
                                          <p:spTgt spid="397"/>
                                        </p:tgtEl>
                                        <p:attrNameLst>
                                          <p:attrName>style.visibility</p:attrName>
                                        </p:attrNameLst>
                                      </p:cBhvr>
                                      <p:to>
                                        <p:strVal val="visible"/>
                                      </p:to>
                                    </p:set>
                                    <p:animEffect transition="in" filter="wipe(left)">
                                      <p:cBhvr>
                                        <p:cTn id="68" dur="500"/>
                                        <p:tgtEl>
                                          <p:spTgt spid="397"/>
                                        </p:tgtEl>
                                      </p:cBhvr>
                                    </p:animEffect>
                                  </p:childTnLst>
                                </p:cTn>
                              </p:par>
                            </p:childTnLst>
                          </p:cTn>
                        </p:par>
                        <p:par>
                          <p:cTn id="69" fill="hold">
                            <p:stCondLst>
                              <p:cond delay="1000"/>
                            </p:stCondLst>
                            <p:childTnLst>
                              <p:par>
                                <p:cTn id="70" presetID="22" presetClass="entr" presetSubtype="8" fill="hold" grpId="0" nodeType="afterEffect">
                                  <p:stCondLst>
                                    <p:cond delay="0"/>
                                  </p:stCondLst>
                                  <p:childTnLst>
                                    <p:set>
                                      <p:cBhvr>
                                        <p:cTn id="71" dur="1" fill="hold">
                                          <p:stCondLst>
                                            <p:cond delay="0"/>
                                          </p:stCondLst>
                                        </p:cTn>
                                        <p:tgtEl>
                                          <p:spTgt spid="400"/>
                                        </p:tgtEl>
                                        <p:attrNameLst>
                                          <p:attrName>style.visibility</p:attrName>
                                        </p:attrNameLst>
                                      </p:cBhvr>
                                      <p:to>
                                        <p:strVal val="visible"/>
                                      </p:to>
                                    </p:set>
                                    <p:animEffect transition="in" filter="wipe(left)">
                                      <p:cBhvr>
                                        <p:cTn id="72" dur="500"/>
                                        <p:tgtEl>
                                          <p:spTgt spid="400"/>
                                        </p:tgtEl>
                                      </p:cBhvr>
                                    </p:animEffect>
                                  </p:childTnLst>
                                </p:cTn>
                              </p:par>
                            </p:childTnLst>
                          </p:cTn>
                        </p:par>
                        <p:par>
                          <p:cTn id="73" fill="hold">
                            <p:stCondLst>
                              <p:cond delay="1500"/>
                            </p:stCondLst>
                            <p:childTnLst>
                              <p:par>
                                <p:cTn id="74" presetID="22" presetClass="entr" presetSubtype="8" fill="hold" grpId="0" nodeType="afterEffect">
                                  <p:stCondLst>
                                    <p:cond delay="0"/>
                                  </p:stCondLst>
                                  <p:childTnLst>
                                    <p:set>
                                      <p:cBhvr>
                                        <p:cTn id="75" dur="1" fill="hold">
                                          <p:stCondLst>
                                            <p:cond delay="0"/>
                                          </p:stCondLst>
                                        </p:cTn>
                                        <p:tgtEl>
                                          <p:spTgt spid="401"/>
                                        </p:tgtEl>
                                        <p:attrNameLst>
                                          <p:attrName>style.visibility</p:attrName>
                                        </p:attrNameLst>
                                      </p:cBhvr>
                                      <p:to>
                                        <p:strVal val="visible"/>
                                      </p:to>
                                    </p:set>
                                    <p:animEffect transition="in" filter="wipe(left)">
                                      <p:cBhvr>
                                        <p:cTn id="76" dur="500"/>
                                        <p:tgtEl>
                                          <p:spTgt spid="401"/>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409"/>
                                        </p:tgtEl>
                                        <p:attrNameLst>
                                          <p:attrName>style.visibility</p:attrName>
                                        </p:attrNameLst>
                                      </p:cBhvr>
                                      <p:to>
                                        <p:strVal val="visible"/>
                                      </p:to>
                                    </p:set>
                                    <p:animEffect transition="in" filter="wipe(left)">
                                      <p:cBhvr>
                                        <p:cTn id="79" dur="500"/>
                                        <p:tgtEl>
                                          <p:spTgt spid="409"/>
                                        </p:tgtEl>
                                      </p:cBhvr>
                                    </p:animEffect>
                                  </p:childTnLst>
                                </p:cTn>
                              </p:par>
                            </p:childTnLst>
                          </p:cTn>
                        </p:par>
                        <p:par>
                          <p:cTn id="80" fill="hold">
                            <p:stCondLst>
                              <p:cond delay="2000"/>
                            </p:stCondLst>
                            <p:childTnLst>
                              <p:par>
                                <p:cTn id="81" presetID="10" presetClass="entr" presetSubtype="0" fill="hold" grpId="0" nodeType="afterEffect">
                                  <p:stCondLst>
                                    <p:cond delay="0"/>
                                  </p:stCondLst>
                                  <p:childTnLst>
                                    <p:set>
                                      <p:cBhvr>
                                        <p:cTn id="82" dur="1" fill="hold">
                                          <p:stCondLst>
                                            <p:cond delay="0"/>
                                          </p:stCondLst>
                                        </p:cTn>
                                        <p:tgtEl>
                                          <p:spTgt spid="17"/>
                                        </p:tgtEl>
                                        <p:attrNameLst>
                                          <p:attrName>style.visibility</p:attrName>
                                        </p:attrNameLst>
                                      </p:cBhvr>
                                      <p:to>
                                        <p:strVal val="visible"/>
                                      </p:to>
                                    </p:set>
                                    <p:animEffect transition="in" filter="fade">
                                      <p:cBhvr>
                                        <p:cTn id="83" dur="1000"/>
                                        <p:tgtEl>
                                          <p:spTgt spid="17"/>
                                        </p:tgtEl>
                                      </p:cBhvr>
                                    </p:animEffect>
                                  </p:childTnLst>
                                </p:cTn>
                              </p:par>
                            </p:childTnLst>
                          </p:cTn>
                        </p:par>
                      </p:childTnLst>
                    </p:cTn>
                  </p:par>
                  <p:par>
                    <p:cTn id="84" fill="hold">
                      <p:stCondLst>
                        <p:cond delay="indefinite"/>
                      </p:stCondLst>
                      <p:childTnLst>
                        <p:par>
                          <p:cTn id="85" fill="hold">
                            <p:stCondLst>
                              <p:cond delay="0"/>
                            </p:stCondLst>
                            <p:childTnLst>
                              <p:par>
                                <p:cTn id="86" presetID="22" presetClass="entr" presetSubtype="8" fill="hold" grpId="0" nodeType="clickEffect">
                                  <p:stCondLst>
                                    <p:cond delay="0"/>
                                  </p:stCondLst>
                                  <p:childTnLst>
                                    <p:set>
                                      <p:cBhvr>
                                        <p:cTn id="87" dur="1" fill="hold">
                                          <p:stCondLst>
                                            <p:cond delay="0"/>
                                          </p:stCondLst>
                                        </p:cTn>
                                        <p:tgtEl>
                                          <p:spTgt spid="398"/>
                                        </p:tgtEl>
                                        <p:attrNameLst>
                                          <p:attrName>style.visibility</p:attrName>
                                        </p:attrNameLst>
                                      </p:cBhvr>
                                      <p:to>
                                        <p:strVal val="visible"/>
                                      </p:to>
                                    </p:set>
                                    <p:animEffect transition="in" filter="wipe(left)">
                                      <p:cBhvr>
                                        <p:cTn id="88" dur="500"/>
                                        <p:tgtEl>
                                          <p:spTgt spid="398"/>
                                        </p:tgtEl>
                                      </p:cBhvr>
                                    </p:animEffect>
                                  </p:childTnLst>
                                </p:cTn>
                              </p:par>
                            </p:childTnLst>
                          </p:cTn>
                        </p:par>
                        <p:par>
                          <p:cTn id="89" fill="hold">
                            <p:stCondLst>
                              <p:cond delay="500"/>
                            </p:stCondLst>
                            <p:childTnLst>
                              <p:par>
                                <p:cTn id="90" presetID="22" presetClass="entr" presetSubtype="8" fill="hold" grpId="0" nodeType="afterEffect">
                                  <p:stCondLst>
                                    <p:cond delay="0"/>
                                  </p:stCondLst>
                                  <p:childTnLst>
                                    <p:set>
                                      <p:cBhvr>
                                        <p:cTn id="91" dur="1" fill="hold">
                                          <p:stCondLst>
                                            <p:cond delay="0"/>
                                          </p:stCondLst>
                                        </p:cTn>
                                        <p:tgtEl>
                                          <p:spTgt spid="399"/>
                                        </p:tgtEl>
                                        <p:attrNameLst>
                                          <p:attrName>style.visibility</p:attrName>
                                        </p:attrNameLst>
                                      </p:cBhvr>
                                      <p:to>
                                        <p:strVal val="visible"/>
                                      </p:to>
                                    </p:set>
                                    <p:animEffect transition="in" filter="wipe(left)">
                                      <p:cBhvr>
                                        <p:cTn id="92" dur="500"/>
                                        <p:tgtEl>
                                          <p:spTgt spid="399"/>
                                        </p:tgtEl>
                                      </p:cBhvr>
                                    </p:animEffect>
                                  </p:childTnLst>
                                </p:cTn>
                              </p:par>
                            </p:childTnLst>
                          </p:cTn>
                        </p:par>
                        <p:par>
                          <p:cTn id="93" fill="hold">
                            <p:stCondLst>
                              <p:cond delay="1000"/>
                            </p:stCondLst>
                            <p:childTnLst>
                              <p:par>
                                <p:cTn id="94" presetID="10" presetClass="entr" presetSubtype="0" fill="hold" grpId="0" nodeType="afterEffect">
                                  <p:stCondLst>
                                    <p:cond delay="0"/>
                                  </p:stCondLst>
                                  <p:childTnLst>
                                    <p:set>
                                      <p:cBhvr>
                                        <p:cTn id="95" dur="1" fill="hold">
                                          <p:stCondLst>
                                            <p:cond delay="0"/>
                                          </p:stCondLst>
                                        </p:cTn>
                                        <p:tgtEl>
                                          <p:spTgt spid="18"/>
                                        </p:tgtEl>
                                        <p:attrNameLst>
                                          <p:attrName>style.visibility</p:attrName>
                                        </p:attrNameLst>
                                      </p:cBhvr>
                                      <p:to>
                                        <p:strVal val="visible"/>
                                      </p:to>
                                    </p:set>
                                    <p:animEffect transition="in" filter="fade">
                                      <p:cBhvr>
                                        <p:cTn id="96"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1" grpId="0" animBg="1"/>
      <p:bldP spid="392" grpId="0" animBg="1"/>
      <p:bldP spid="393" grpId="0" animBg="1"/>
      <p:bldP spid="394" grpId="0" animBg="1"/>
      <p:bldP spid="395" grpId="0" animBg="1"/>
      <p:bldP spid="396" grpId="0" animBg="1"/>
      <p:bldP spid="397" grpId="0" animBg="1"/>
      <p:bldP spid="398" grpId="0" animBg="1"/>
      <p:bldP spid="399" grpId="0" animBg="1"/>
      <p:bldP spid="400" grpId="0" animBg="1"/>
      <p:bldP spid="401" grpId="0" animBg="1"/>
      <p:bldP spid="402" grpId="0" animBg="1"/>
      <p:bldP spid="403" grpId="0" animBg="1"/>
      <p:bldP spid="408" grpId="0"/>
      <p:bldP spid="409" grpId="0"/>
      <p:bldP spid="10" grpId="0" animBg="1"/>
      <p:bldP spid="10" grpId="1" animBg="1"/>
      <p:bldP spid="11" grpId="0" animBg="1"/>
      <p:bldP spid="13" grpId="0" animBg="1"/>
      <p:bldP spid="14" grpId="0" animBg="1"/>
      <p:bldP spid="17" grpId="0" animBg="1"/>
      <p:bldP spid="18"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Merchandise</a:t>
            </a:r>
            <a:r>
              <a:rPr lang="es-CL" b="1"/>
              <a:t> – </a:t>
            </a:r>
            <a:r>
              <a:rPr lang="es-CL" b="1" err="1"/>
              <a:t>Ecosystem</a:t>
            </a:r>
            <a:r>
              <a:rPr lang="es-CL" b="1"/>
              <a:t> / Business </a:t>
            </a:r>
            <a:r>
              <a:rPr lang="es-CL" b="1" err="1"/>
              <a:t>Overview</a:t>
            </a:r>
            <a:endParaRPr lang="es-CL"/>
          </a:p>
        </p:txBody>
      </p:sp>
      <p:sp>
        <p:nvSpPr>
          <p:cNvPr id="391" name="Pentágono 390">
            <a:extLst>
              <a:ext uri="{FF2B5EF4-FFF2-40B4-BE49-F238E27FC236}">
                <a16:creationId xmlns:a16="http://schemas.microsoft.com/office/drawing/2014/main" id="{A316278C-D81A-4B9A-77CE-9552342C5287}"/>
              </a:ext>
            </a:extLst>
          </p:cNvPr>
          <p:cNvSpPr/>
          <p:nvPr/>
        </p:nvSpPr>
        <p:spPr>
          <a:xfrm>
            <a:off x="69600" y="1744434"/>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392" name="Cheurón 391">
            <a:extLst>
              <a:ext uri="{FF2B5EF4-FFF2-40B4-BE49-F238E27FC236}">
                <a16:creationId xmlns:a16="http://schemas.microsoft.com/office/drawing/2014/main" id="{460FE1FC-8493-22A9-68B1-3575AA05BB29}"/>
              </a:ext>
            </a:extLst>
          </p:cNvPr>
          <p:cNvSpPr/>
          <p:nvPr/>
        </p:nvSpPr>
        <p:spPr>
          <a:xfrm>
            <a:off x="1152638"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3" name="Cheurón 392">
            <a:extLst>
              <a:ext uri="{FF2B5EF4-FFF2-40B4-BE49-F238E27FC236}">
                <a16:creationId xmlns:a16="http://schemas.microsoft.com/office/drawing/2014/main" id="{75F750B7-6294-1E16-54D1-B87F2815108B}"/>
              </a:ext>
            </a:extLst>
          </p:cNvPr>
          <p:cNvSpPr/>
          <p:nvPr/>
        </p:nvSpPr>
        <p:spPr>
          <a:xfrm>
            <a:off x="2235676"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394" name="Cheurón 393">
            <a:extLst>
              <a:ext uri="{FF2B5EF4-FFF2-40B4-BE49-F238E27FC236}">
                <a16:creationId xmlns:a16="http://schemas.microsoft.com/office/drawing/2014/main" id="{352FDA49-5D60-C78B-5563-8E6149F6A8AB}"/>
              </a:ext>
            </a:extLst>
          </p:cNvPr>
          <p:cNvSpPr/>
          <p:nvPr/>
        </p:nvSpPr>
        <p:spPr>
          <a:xfrm>
            <a:off x="3318714"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395" name="Cheurón 394">
            <a:extLst>
              <a:ext uri="{FF2B5EF4-FFF2-40B4-BE49-F238E27FC236}">
                <a16:creationId xmlns:a16="http://schemas.microsoft.com/office/drawing/2014/main" id="{44CBCBD1-691B-A915-4FC8-F6182E6E2F43}"/>
              </a:ext>
            </a:extLst>
          </p:cNvPr>
          <p:cNvSpPr/>
          <p:nvPr/>
        </p:nvSpPr>
        <p:spPr>
          <a:xfrm>
            <a:off x="4401752"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396" name="Cheurón 395">
            <a:extLst>
              <a:ext uri="{FF2B5EF4-FFF2-40B4-BE49-F238E27FC236}">
                <a16:creationId xmlns:a16="http://schemas.microsoft.com/office/drawing/2014/main" id="{E2E8770F-738B-3C36-2DA5-81BAE5633173}"/>
              </a:ext>
            </a:extLst>
          </p:cNvPr>
          <p:cNvSpPr/>
          <p:nvPr/>
        </p:nvSpPr>
        <p:spPr>
          <a:xfrm>
            <a:off x="5484790"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PURCHASE</a:t>
            </a:r>
          </a:p>
        </p:txBody>
      </p:sp>
      <p:sp>
        <p:nvSpPr>
          <p:cNvPr id="397" name="Cheurón 396">
            <a:extLst>
              <a:ext uri="{FF2B5EF4-FFF2-40B4-BE49-F238E27FC236}">
                <a16:creationId xmlns:a16="http://schemas.microsoft.com/office/drawing/2014/main" id="{97353C70-E7DF-9780-F5F1-330F882AEA4A}"/>
              </a:ext>
            </a:extLst>
          </p:cNvPr>
          <p:cNvSpPr/>
          <p:nvPr/>
        </p:nvSpPr>
        <p:spPr>
          <a:xfrm>
            <a:off x="8733904"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8" name="Cheurón 397">
            <a:extLst>
              <a:ext uri="{FF2B5EF4-FFF2-40B4-BE49-F238E27FC236}">
                <a16:creationId xmlns:a16="http://schemas.microsoft.com/office/drawing/2014/main" id="{EC8B70A2-F533-E2F5-E23D-BA65CD9A2934}"/>
              </a:ext>
            </a:extLst>
          </p:cNvPr>
          <p:cNvSpPr/>
          <p:nvPr/>
        </p:nvSpPr>
        <p:spPr>
          <a:xfrm>
            <a:off x="9816942"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sp>
        <p:nvSpPr>
          <p:cNvPr id="399" name="Cheurón 398">
            <a:extLst>
              <a:ext uri="{FF2B5EF4-FFF2-40B4-BE49-F238E27FC236}">
                <a16:creationId xmlns:a16="http://schemas.microsoft.com/office/drawing/2014/main" id="{D2991714-3271-0F4C-0F9E-E11EFA63D08E}"/>
              </a:ext>
            </a:extLst>
          </p:cNvPr>
          <p:cNvSpPr/>
          <p:nvPr/>
        </p:nvSpPr>
        <p:spPr>
          <a:xfrm>
            <a:off x="10899977"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prstClr val="white"/>
                </a:solidFill>
                <a:effectLst/>
                <a:uLnTx/>
                <a:uFillTx/>
                <a:latin typeface="Calibri" panose="020F0502020204030204"/>
                <a:ea typeface="+mn-ea"/>
                <a:cs typeface="+mn-cs"/>
              </a:rPr>
              <a:t>INVENTORY, COST &amp; ACCOUNTING</a:t>
            </a:r>
          </a:p>
        </p:txBody>
      </p:sp>
      <p:sp>
        <p:nvSpPr>
          <p:cNvPr id="400" name="Paralelogramo 399">
            <a:extLst>
              <a:ext uri="{FF2B5EF4-FFF2-40B4-BE49-F238E27FC236}">
                <a16:creationId xmlns:a16="http://schemas.microsoft.com/office/drawing/2014/main" id="{81D5EA3E-05AF-98CD-ECC9-836996F137EE}"/>
              </a:ext>
            </a:extLst>
          </p:cNvPr>
          <p:cNvSpPr/>
          <p:nvPr/>
        </p:nvSpPr>
        <p:spPr>
          <a:xfrm>
            <a:off x="6568580" y="2033646"/>
            <a:ext cx="1260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401" name="Paralelogramo 400">
            <a:extLst>
              <a:ext uri="{FF2B5EF4-FFF2-40B4-BE49-F238E27FC236}">
                <a16:creationId xmlns:a16="http://schemas.microsoft.com/office/drawing/2014/main" id="{880AD81E-DFEF-9470-CAE1-EE6A54824370}"/>
              </a:ext>
            </a:extLst>
          </p:cNvPr>
          <p:cNvSpPr/>
          <p:nvPr/>
        </p:nvSpPr>
        <p:spPr>
          <a:xfrm>
            <a:off x="7650869" y="2033637"/>
            <a:ext cx="1260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2" name="Paralelogramo 401">
            <a:extLst>
              <a:ext uri="{FF2B5EF4-FFF2-40B4-BE49-F238E27FC236}">
                <a16:creationId xmlns:a16="http://schemas.microsoft.com/office/drawing/2014/main" id="{D249252E-C1FB-052A-04E4-88803D2AF255}"/>
              </a:ext>
            </a:extLst>
          </p:cNvPr>
          <p:cNvSpPr/>
          <p:nvPr/>
        </p:nvSpPr>
        <p:spPr>
          <a:xfrm flipH="1">
            <a:off x="6588961" y="1748140"/>
            <a:ext cx="2412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VENDOR FULFILMENT</a:t>
            </a:r>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69600" y="1469308"/>
            <a:ext cx="11802222" cy="167393"/>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404" name="Rectángulo redondeado 403">
            <a:extLst>
              <a:ext uri="{FF2B5EF4-FFF2-40B4-BE49-F238E27FC236}">
                <a16:creationId xmlns:a16="http://schemas.microsoft.com/office/drawing/2014/main" id="{A124C60C-E09B-810A-5679-E0D37493E33A}"/>
              </a:ext>
            </a:extLst>
          </p:cNvPr>
          <p:cNvSpPr/>
          <p:nvPr/>
        </p:nvSpPr>
        <p:spPr>
          <a:xfrm>
            <a:off x="54302" y="2305946"/>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PLANNING &amp; SOURCING</a:t>
            </a:r>
          </a:p>
        </p:txBody>
      </p:sp>
      <p:sp>
        <p:nvSpPr>
          <p:cNvPr id="405" name="Rectángulo redondeado 404">
            <a:extLst>
              <a:ext uri="{FF2B5EF4-FFF2-40B4-BE49-F238E27FC236}">
                <a16:creationId xmlns:a16="http://schemas.microsoft.com/office/drawing/2014/main" id="{A54777E3-E917-D5EF-EFB4-53D12C902591}"/>
              </a:ext>
            </a:extLst>
          </p:cNvPr>
          <p:cNvSpPr/>
          <p:nvPr/>
        </p:nvSpPr>
        <p:spPr>
          <a:xfrm>
            <a:off x="2220379" y="2313733"/>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PLANNING &amp; SOURCING</a:t>
            </a:r>
          </a:p>
        </p:txBody>
      </p:sp>
      <p:sp>
        <p:nvSpPr>
          <p:cNvPr id="406" name="Rectángulo redondeado 405">
            <a:extLst>
              <a:ext uri="{FF2B5EF4-FFF2-40B4-BE49-F238E27FC236}">
                <a16:creationId xmlns:a16="http://schemas.microsoft.com/office/drawing/2014/main" id="{0D38C7AC-4FE0-C215-5033-414FD8873222}"/>
              </a:ext>
            </a:extLst>
          </p:cNvPr>
          <p:cNvSpPr/>
          <p:nvPr/>
        </p:nvSpPr>
        <p:spPr>
          <a:xfrm>
            <a:off x="3303412" y="2308504"/>
            <a:ext cx="208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PRODUCT &amp; PRICING</a:t>
            </a:r>
          </a:p>
        </p:txBody>
      </p:sp>
      <p:sp>
        <p:nvSpPr>
          <p:cNvPr id="407" name="Rectángulo redondeado 406">
            <a:extLst>
              <a:ext uri="{FF2B5EF4-FFF2-40B4-BE49-F238E27FC236}">
                <a16:creationId xmlns:a16="http://schemas.microsoft.com/office/drawing/2014/main" id="{C0B3B08C-9CF0-916E-7B25-3F26F4CF7B67}"/>
              </a:ext>
            </a:extLst>
          </p:cNvPr>
          <p:cNvSpPr/>
          <p:nvPr/>
        </p:nvSpPr>
        <p:spPr>
          <a:xfrm>
            <a:off x="6562496" y="2302261"/>
            <a:ext cx="5364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VENDOR FULFILMENT, INVENTORY &amp; COST</a:t>
            </a:r>
          </a:p>
        </p:txBody>
      </p:sp>
      <p:sp>
        <p:nvSpPr>
          <p:cNvPr id="408" name="CuadroTexto 407">
            <a:extLst>
              <a:ext uri="{FF2B5EF4-FFF2-40B4-BE49-F238E27FC236}">
                <a16:creationId xmlns:a16="http://schemas.microsoft.com/office/drawing/2014/main" id="{85ABEAD0-ADBF-1A07-1FAC-0E6784E0FEF6}"/>
              </a:ext>
            </a:extLst>
          </p:cNvPr>
          <p:cNvSpPr txBox="1"/>
          <p:nvPr/>
        </p:nvSpPr>
        <p:spPr>
          <a:xfrm>
            <a:off x="1351018" y="1821000"/>
            <a:ext cx="915635" cy="369332"/>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PRODUCT</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DEVELOPMENT</a:t>
            </a:r>
          </a:p>
        </p:txBody>
      </p:sp>
      <p:sp>
        <p:nvSpPr>
          <p:cNvPr id="409" name="CuadroTexto 408">
            <a:extLst>
              <a:ext uri="{FF2B5EF4-FFF2-40B4-BE49-F238E27FC236}">
                <a16:creationId xmlns:a16="http://schemas.microsoft.com/office/drawing/2014/main" id="{CD91CF1F-2BF9-F8F0-52B4-B9308793CE38}"/>
              </a:ext>
            </a:extLst>
          </p:cNvPr>
          <p:cNvSpPr txBox="1"/>
          <p:nvPr/>
        </p:nvSpPr>
        <p:spPr>
          <a:xfrm>
            <a:off x="7809058" y="2031548"/>
            <a:ext cx="992580" cy="230832"/>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IMPORTS MGMT</a:t>
            </a:r>
          </a:p>
        </p:txBody>
      </p:sp>
      <p:sp>
        <p:nvSpPr>
          <p:cNvPr id="410" name="Rectángulo redondeado 409">
            <a:extLst>
              <a:ext uri="{FF2B5EF4-FFF2-40B4-BE49-F238E27FC236}">
                <a16:creationId xmlns:a16="http://schemas.microsoft.com/office/drawing/2014/main" id="{1F808E5A-126C-E1F0-3F1C-0AF73B8F3EFA}"/>
              </a:ext>
            </a:extLst>
          </p:cNvPr>
          <p:cNvSpPr/>
          <p:nvPr/>
        </p:nvSpPr>
        <p:spPr>
          <a:xfrm>
            <a:off x="5472954" y="2313733"/>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PLANNING &amp; SOURCING</a:t>
            </a:r>
          </a:p>
        </p:txBody>
      </p:sp>
      <p:sp>
        <p:nvSpPr>
          <p:cNvPr id="411" name="Rectángulo redondeado 410">
            <a:extLst>
              <a:ext uri="{FF2B5EF4-FFF2-40B4-BE49-F238E27FC236}">
                <a16:creationId xmlns:a16="http://schemas.microsoft.com/office/drawing/2014/main" id="{FC29C2FD-8452-E34E-32D7-3B5417981A70}"/>
              </a:ext>
            </a:extLst>
          </p:cNvPr>
          <p:cNvSpPr/>
          <p:nvPr/>
        </p:nvSpPr>
        <p:spPr>
          <a:xfrm>
            <a:off x="1146826" y="2314087"/>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PRODUCT &amp; PRICING</a:t>
            </a:r>
          </a:p>
        </p:txBody>
      </p:sp>
      <p:sp>
        <p:nvSpPr>
          <p:cNvPr id="3" name="CuadroTexto 2">
            <a:extLst>
              <a:ext uri="{FF2B5EF4-FFF2-40B4-BE49-F238E27FC236}">
                <a16:creationId xmlns:a16="http://schemas.microsoft.com/office/drawing/2014/main" id="{64E1D2BC-60FB-542D-018B-75EEB6128C79}"/>
              </a:ext>
            </a:extLst>
          </p:cNvPr>
          <p:cNvSpPr txBox="1"/>
          <p:nvPr/>
        </p:nvSpPr>
        <p:spPr>
          <a:xfrm>
            <a:off x="57548" y="2755119"/>
            <a:ext cx="9286824" cy="30815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Desde el punto de vista organizacional, estos serían los portfolios de tecnología responsables de las soluciones de acuerdo con las etapas del flujo de </a:t>
            </a:r>
            <a:r>
              <a:rPr lang="es-CL" sz="1000" err="1"/>
              <a:t>Merchandise</a:t>
            </a:r>
            <a:r>
              <a:rPr lang="es-CL" sz="1000"/>
              <a:t>.</a:t>
            </a:r>
          </a:p>
        </p:txBody>
      </p:sp>
      <p:sp>
        <p:nvSpPr>
          <p:cNvPr id="2" name="Rectángulo 1">
            <a:extLst>
              <a:ext uri="{FF2B5EF4-FFF2-40B4-BE49-F238E27FC236}">
                <a16:creationId xmlns:a16="http://schemas.microsoft.com/office/drawing/2014/main" id="{B845F4EC-2E55-EABB-34E8-CFD144AD25BB}"/>
              </a:ext>
            </a:extLst>
          </p:cNvPr>
          <p:cNvSpPr/>
          <p:nvPr/>
        </p:nvSpPr>
        <p:spPr>
          <a:xfrm>
            <a:off x="9297268" y="1058261"/>
            <a:ext cx="1269133" cy="163388"/>
          </a:xfrm>
          <a:prstGeom prst="rect">
            <a:avLst/>
          </a:prstGeom>
          <a:solidFill>
            <a:srgbClr val="E25D6B">
              <a:alpha val="30000"/>
            </a:srgbClr>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STORE OPERATIONS</a:t>
            </a:r>
          </a:p>
        </p:txBody>
      </p:sp>
      <p:sp>
        <p:nvSpPr>
          <p:cNvPr id="4" name="Rectángulo 3">
            <a:extLst>
              <a:ext uri="{FF2B5EF4-FFF2-40B4-BE49-F238E27FC236}">
                <a16:creationId xmlns:a16="http://schemas.microsoft.com/office/drawing/2014/main" id="{115B88C7-0FBF-6551-58A4-ED6DCD46334A}"/>
              </a:ext>
            </a:extLst>
          </p:cNvPr>
          <p:cNvSpPr/>
          <p:nvPr/>
        </p:nvSpPr>
        <p:spPr>
          <a:xfrm>
            <a:off x="10605935" y="1058261"/>
            <a:ext cx="1269133" cy="163388"/>
          </a:xfrm>
          <a:prstGeom prst="rect">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MERCHANDISE</a:t>
            </a:r>
          </a:p>
        </p:txBody>
      </p:sp>
      <p:sp>
        <p:nvSpPr>
          <p:cNvPr id="6" name="Rectángulo redondeado 5">
            <a:extLst>
              <a:ext uri="{FF2B5EF4-FFF2-40B4-BE49-F238E27FC236}">
                <a16:creationId xmlns:a16="http://schemas.microsoft.com/office/drawing/2014/main" id="{A65B65C0-4904-60C2-35D5-3522248A2DD7}"/>
              </a:ext>
            </a:extLst>
          </p:cNvPr>
          <p:cNvSpPr/>
          <p:nvPr/>
        </p:nvSpPr>
        <p:spPr>
          <a:xfrm>
            <a:off x="9293052" y="762862"/>
            <a:ext cx="2582016" cy="246161"/>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04864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04"/>
                                        </p:tgtEl>
                                        <p:attrNameLst>
                                          <p:attrName>style.visibility</p:attrName>
                                        </p:attrNameLst>
                                      </p:cBhvr>
                                      <p:to>
                                        <p:strVal val="visible"/>
                                      </p:to>
                                    </p:set>
                                    <p:animEffect transition="in" filter="fade">
                                      <p:cBhvr>
                                        <p:cTn id="11" dur="500"/>
                                        <p:tgtEl>
                                          <p:spTgt spid="404"/>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411"/>
                                        </p:tgtEl>
                                        <p:attrNameLst>
                                          <p:attrName>style.visibility</p:attrName>
                                        </p:attrNameLst>
                                      </p:cBhvr>
                                      <p:to>
                                        <p:strVal val="visible"/>
                                      </p:to>
                                    </p:set>
                                    <p:animEffect transition="in" filter="fade">
                                      <p:cBhvr>
                                        <p:cTn id="15" dur="500"/>
                                        <p:tgtEl>
                                          <p:spTgt spid="411"/>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405"/>
                                        </p:tgtEl>
                                        <p:attrNameLst>
                                          <p:attrName>style.visibility</p:attrName>
                                        </p:attrNameLst>
                                      </p:cBhvr>
                                      <p:to>
                                        <p:strVal val="visible"/>
                                      </p:to>
                                    </p:set>
                                    <p:animEffect transition="in" filter="fade">
                                      <p:cBhvr>
                                        <p:cTn id="19" dur="500"/>
                                        <p:tgtEl>
                                          <p:spTgt spid="405"/>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406"/>
                                        </p:tgtEl>
                                        <p:attrNameLst>
                                          <p:attrName>style.visibility</p:attrName>
                                        </p:attrNameLst>
                                      </p:cBhvr>
                                      <p:to>
                                        <p:strVal val="visible"/>
                                      </p:to>
                                    </p:set>
                                    <p:animEffect transition="in" filter="fade">
                                      <p:cBhvr>
                                        <p:cTn id="23" dur="500"/>
                                        <p:tgtEl>
                                          <p:spTgt spid="406"/>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410"/>
                                        </p:tgtEl>
                                        <p:attrNameLst>
                                          <p:attrName>style.visibility</p:attrName>
                                        </p:attrNameLst>
                                      </p:cBhvr>
                                      <p:to>
                                        <p:strVal val="visible"/>
                                      </p:to>
                                    </p:set>
                                    <p:animEffect transition="in" filter="fade">
                                      <p:cBhvr>
                                        <p:cTn id="27" dur="500"/>
                                        <p:tgtEl>
                                          <p:spTgt spid="410"/>
                                        </p:tgtEl>
                                      </p:cBhvr>
                                    </p:animEffect>
                                  </p:childTnLst>
                                </p:cTn>
                              </p:par>
                            </p:childTnLst>
                          </p:cTn>
                        </p:par>
                        <p:par>
                          <p:cTn id="28" fill="hold">
                            <p:stCondLst>
                              <p:cond delay="3500"/>
                            </p:stCondLst>
                            <p:childTnLst>
                              <p:par>
                                <p:cTn id="29" presetID="10" presetClass="entr" presetSubtype="0" fill="hold" grpId="0" nodeType="afterEffect">
                                  <p:stCondLst>
                                    <p:cond delay="0"/>
                                  </p:stCondLst>
                                  <p:childTnLst>
                                    <p:set>
                                      <p:cBhvr>
                                        <p:cTn id="30" dur="1" fill="hold">
                                          <p:stCondLst>
                                            <p:cond delay="0"/>
                                          </p:stCondLst>
                                        </p:cTn>
                                        <p:tgtEl>
                                          <p:spTgt spid="407"/>
                                        </p:tgtEl>
                                        <p:attrNameLst>
                                          <p:attrName>style.visibility</p:attrName>
                                        </p:attrNameLst>
                                      </p:cBhvr>
                                      <p:to>
                                        <p:strVal val="visible"/>
                                      </p:to>
                                    </p:set>
                                    <p:animEffect transition="in" filter="fade">
                                      <p:cBhvr>
                                        <p:cTn id="31" dur="500"/>
                                        <p:tgtEl>
                                          <p:spTgt spid="40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grpId="1" nodeType="clickEffect">
                                  <p:stCondLst>
                                    <p:cond delay="0"/>
                                  </p:stCondLst>
                                  <p:childTnLst>
                                    <p:animEffect transition="out" filter="fade">
                                      <p:cBhvr>
                                        <p:cTn id="35" dur="500"/>
                                        <p:tgtEl>
                                          <p:spTgt spid="3"/>
                                        </p:tgtEl>
                                      </p:cBhvr>
                                    </p:animEffect>
                                    <p:set>
                                      <p:cBhvr>
                                        <p:cTn id="36"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4" grpId="0" animBg="1"/>
      <p:bldP spid="405" grpId="0" animBg="1"/>
      <p:bldP spid="406" grpId="0" animBg="1"/>
      <p:bldP spid="407" grpId="0" animBg="1"/>
      <p:bldP spid="410" grpId="0" animBg="1"/>
      <p:bldP spid="411" grpId="0" animBg="1"/>
      <p:bldP spid="3" grpId="0" animBg="1"/>
      <p:bldP spid="3" grpId="1"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Merchandise</a:t>
            </a:r>
            <a:r>
              <a:rPr lang="es-CL" b="1"/>
              <a:t> – </a:t>
            </a:r>
            <a:r>
              <a:rPr lang="es-CL" b="1" err="1"/>
              <a:t>Ecosystem</a:t>
            </a:r>
            <a:r>
              <a:rPr lang="es-CL" b="1"/>
              <a:t> / Business </a:t>
            </a:r>
            <a:r>
              <a:rPr lang="es-CL" b="1" err="1"/>
              <a:t>Overview</a:t>
            </a:r>
            <a:endParaRPr lang="es-CL"/>
          </a:p>
        </p:txBody>
      </p:sp>
      <p:sp>
        <p:nvSpPr>
          <p:cNvPr id="203" name="Rectángulo 202">
            <a:extLst>
              <a:ext uri="{FF2B5EF4-FFF2-40B4-BE49-F238E27FC236}">
                <a16:creationId xmlns:a16="http://schemas.microsoft.com/office/drawing/2014/main" id="{F9C93D79-74F4-DDB1-E024-6553AD0BA51F}"/>
              </a:ext>
            </a:extLst>
          </p:cNvPr>
          <p:cNvSpPr/>
          <p:nvPr/>
        </p:nvSpPr>
        <p:spPr>
          <a:xfrm>
            <a:off x="54303" y="2618286"/>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JDA L&amp;A</a:t>
            </a:r>
          </a:p>
        </p:txBody>
      </p:sp>
      <p:sp>
        <p:nvSpPr>
          <p:cNvPr id="204" name="Rectángulo 203">
            <a:extLst>
              <a:ext uri="{FF2B5EF4-FFF2-40B4-BE49-F238E27FC236}">
                <a16:creationId xmlns:a16="http://schemas.microsoft.com/office/drawing/2014/main" id="{CE9DAA18-B983-1E15-4928-0979AC36BECD}"/>
              </a:ext>
            </a:extLst>
          </p:cNvPr>
          <p:cNvSpPr/>
          <p:nvPr/>
        </p:nvSpPr>
        <p:spPr>
          <a:xfrm>
            <a:off x="1140864" y="2618286"/>
            <a:ext cx="107640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ODBMS</a:t>
            </a:r>
          </a:p>
        </p:txBody>
      </p:sp>
      <p:sp>
        <p:nvSpPr>
          <p:cNvPr id="205" name="Rectángulo 204">
            <a:extLst>
              <a:ext uri="{FF2B5EF4-FFF2-40B4-BE49-F238E27FC236}">
                <a16:creationId xmlns:a16="http://schemas.microsoft.com/office/drawing/2014/main" id="{7A4743AC-CAA2-98B2-0532-C2309FCFFBBB}"/>
              </a:ext>
            </a:extLst>
          </p:cNvPr>
          <p:cNvSpPr/>
          <p:nvPr/>
        </p:nvSpPr>
        <p:spPr>
          <a:xfrm>
            <a:off x="54303" y="2865389"/>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JDA D&amp;F</a:t>
            </a:r>
          </a:p>
        </p:txBody>
      </p:sp>
      <p:sp>
        <p:nvSpPr>
          <p:cNvPr id="206" name="Rectángulo 205">
            <a:extLst>
              <a:ext uri="{FF2B5EF4-FFF2-40B4-BE49-F238E27FC236}">
                <a16:creationId xmlns:a16="http://schemas.microsoft.com/office/drawing/2014/main" id="{ACF1B91E-9F35-1A19-C373-C2C1010A773B}"/>
              </a:ext>
            </a:extLst>
          </p:cNvPr>
          <p:cNvSpPr/>
          <p:nvPr/>
        </p:nvSpPr>
        <p:spPr>
          <a:xfrm>
            <a:off x="1140864" y="2865389"/>
            <a:ext cx="107640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SRX</a:t>
            </a:r>
          </a:p>
        </p:txBody>
      </p:sp>
      <p:sp>
        <p:nvSpPr>
          <p:cNvPr id="207" name="Rectángulo 206">
            <a:extLst>
              <a:ext uri="{FF2B5EF4-FFF2-40B4-BE49-F238E27FC236}">
                <a16:creationId xmlns:a16="http://schemas.microsoft.com/office/drawing/2014/main" id="{7DA397EC-1901-7D7E-F937-3889E6FBC671}"/>
              </a:ext>
            </a:extLst>
          </p:cNvPr>
          <p:cNvSpPr/>
          <p:nvPr/>
        </p:nvSpPr>
        <p:spPr>
          <a:xfrm>
            <a:off x="54303" y="3112492"/>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JDA ASR-AWR</a:t>
            </a:r>
          </a:p>
        </p:txBody>
      </p:sp>
      <p:sp>
        <p:nvSpPr>
          <p:cNvPr id="208" name="Rectángulo 207">
            <a:extLst>
              <a:ext uri="{FF2B5EF4-FFF2-40B4-BE49-F238E27FC236}">
                <a16:creationId xmlns:a16="http://schemas.microsoft.com/office/drawing/2014/main" id="{03D1D4F7-6B69-E38B-4865-EBB134D5DFDE}"/>
              </a:ext>
            </a:extLst>
          </p:cNvPr>
          <p:cNvSpPr/>
          <p:nvPr/>
        </p:nvSpPr>
        <p:spPr>
          <a:xfrm>
            <a:off x="1140864" y="3112492"/>
            <a:ext cx="107640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PMM</a:t>
            </a:r>
          </a:p>
        </p:txBody>
      </p:sp>
      <p:sp>
        <p:nvSpPr>
          <p:cNvPr id="209" name="Rectángulo 208">
            <a:extLst>
              <a:ext uri="{FF2B5EF4-FFF2-40B4-BE49-F238E27FC236}">
                <a16:creationId xmlns:a16="http://schemas.microsoft.com/office/drawing/2014/main" id="{35E598F8-5D23-F579-FAE1-BDE41927C30C}"/>
              </a:ext>
            </a:extLst>
          </p:cNvPr>
          <p:cNvSpPr/>
          <p:nvPr/>
        </p:nvSpPr>
        <p:spPr>
          <a:xfrm>
            <a:off x="2227425" y="3359586"/>
            <a:ext cx="205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B2B</a:t>
            </a:r>
          </a:p>
        </p:txBody>
      </p:sp>
      <p:sp>
        <p:nvSpPr>
          <p:cNvPr id="210" name="Rectángulo 209">
            <a:extLst>
              <a:ext uri="{FF2B5EF4-FFF2-40B4-BE49-F238E27FC236}">
                <a16:creationId xmlns:a16="http://schemas.microsoft.com/office/drawing/2014/main" id="{A5B62C02-8324-8464-A661-B0E76CC15F88}"/>
              </a:ext>
            </a:extLst>
          </p:cNvPr>
          <p:cNvSpPr/>
          <p:nvPr/>
        </p:nvSpPr>
        <p:spPr>
          <a:xfrm>
            <a:off x="4400547" y="3359586"/>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BCC</a:t>
            </a:r>
          </a:p>
        </p:txBody>
      </p:sp>
      <p:sp>
        <p:nvSpPr>
          <p:cNvPr id="211" name="Rectángulo 210">
            <a:extLst>
              <a:ext uri="{FF2B5EF4-FFF2-40B4-BE49-F238E27FC236}">
                <a16:creationId xmlns:a16="http://schemas.microsoft.com/office/drawing/2014/main" id="{C420FBC1-C5A7-93CF-11E4-8CEB4C522318}"/>
              </a:ext>
            </a:extLst>
          </p:cNvPr>
          <p:cNvSpPr/>
          <p:nvPr/>
        </p:nvSpPr>
        <p:spPr>
          <a:xfrm>
            <a:off x="5487108" y="3359586"/>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B2B</a:t>
            </a:r>
          </a:p>
        </p:txBody>
      </p:sp>
      <p:sp>
        <p:nvSpPr>
          <p:cNvPr id="212" name="Rectángulo 211">
            <a:extLst>
              <a:ext uri="{FF2B5EF4-FFF2-40B4-BE49-F238E27FC236}">
                <a16:creationId xmlns:a16="http://schemas.microsoft.com/office/drawing/2014/main" id="{56F7D9D6-A56E-B67B-8BB7-139A34D6398E}"/>
              </a:ext>
            </a:extLst>
          </p:cNvPr>
          <p:cNvSpPr/>
          <p:nvPr/>
        </p:nvSpPr>
        <p:spPr>
          <a:xfrm>
            <a:off x="8746791" y="3359586"/>
            <a:ext cx="205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B2B</a:t>
            </a:r>
          </a:p>
        </p:txBody>
      </p:sp>
      <p:sp>
        <p:nvSpPr>
          <p:cNvPr id="213" name="Rectángulo 212">
            <a:extLst>
              <a:ext uri="{FF2B5EF4-FFF2-40B4-BE49-F238E27FC236}">
                <a16:creationId xmlns:a16="http://schemas.microsoft.com/office/drawing/2014/main" id="{96B70B11-5D1E-35CF-AA38-691F30822385}"/>
              </a:ext>
            </a:extLst>
          </p:cNvPr>
          <p:cNvSpPr/>
          <p:nvPr/>
        </p:nvSpPr>
        <p:spPr>
          <a:xfrm>
            <a:off x="1140864" y="3606689"/>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XPC</a:t>
            </a:r>
          </a:p>
        </p:txBody>
      </p:sp>
      <p:sp>
        <p:nvSpPr>
          <p:cNvPr id="214" name="Rectángulo 213">
            <a:extLst>
              <a:ext uri="{FF2B5EF4-FFF2-40B4-BE49-F238E27FC236}">
                <a16:creationId xmlns:a16="http://schemas.microsoft.com/office/drawing/2014/main" id="{4BFB946B-9091-A144-842F-969EA9058A88}"/>
              </a:ext>
            </a:extLst>
          </p:cNvPr>
          <p:cNvSpPr/>
          <p:nvPr/>
        </p:nvSpPr>
        <p:spPr>
          <a:xfrm>
            <a:off x="2227425" y="3606689"/>
            <a:ext cx="205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SLI</a:t>
            </a:r>
          </a:p>
        </p:txBody>
      </p:sp>
      <p:sp>
        <p:nvSpPr>
          <p:cNvPr id="215" name="Rectángulo 214">
            <a:extLst>
              <a:ext uri="{FF2B5EF4-FFF2-40B4-BE49-F238E27FC236}">
                <a16:creationId xmlns:a16="http://schemas.microsoft.com/office/drawing/2014/main" id="{76F9B87C-58F3-CE8D-DE3E-2691B7B1A9F0}"/>
              </a:ext>
            </a:extLst>
          </p:cNvPr>
          <p:cNvSpPr/>
          <p:nvPr/>
        </p:nvSpPr>
        <p:spPr>
          <a:xfrm>
            <a:off x="4413247" y="3606689"/>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PRICING COMPASS</a:t>
            </a:r>
          </a:p>
        </p:txBody>
      </p:sp>
      <p:sp>
        <p:nvSpPr>
          <p:cNvPr id="216" name="Rectángulo 215">
            <a:extLst>
              <a:ext uri="{FF2B5EF4-FFF2-40B4-BE49-F238E27FC236}">
                <a16:creationId xmlns:a16="http://schemas.microsoft.com/office/drawing/2014/main" id="{4AF9AF05-A795-9370-CCA3-6ED7AC4A2C0F}"/>
              </a:ext>
            </a:extLst>
          </p:cNvPr>
          <p:cNvSpPr/>
          <p:nvPr/>
        </p:nvSpPr>
        <p:spPr>
          <a:xfrm>
            <a:off x="5487100" y="3606689"/>
            <a:ext cx="6408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SLI</a:t>
            </a:r>
          </a:p>
        </p:txBody>
      </p:sp>
      <p:sp>
        <p:nvSpPr>
          <p:cNvPr id="217" name="Rectángulo 216">
            <a:extLst>
              <a:ext uri="{FF2B5EF4-FFF2-40B4-BE49-F238E27FC236}">
                <a16:creationId xmlns:a16="http://schemas.microsoft.com/office/drawing/2014/main" id="{211E2369-84CF-AD35-A693-36F08EA36B1C}"/>
              </a:ext>
            </a:extLst>
          </p:cNvPr>
          <p:cNvSpPr/>
          <p:nvPr/>
        </p:nvSpPr>
        <p:spPr>
          <a:xfrm>
            <a:off x="1140864" y="3853792"/>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PIM</a:t>
            </a:r>
          </a:p>
        </p:txBody>
      </p:sp>
      <p:sp>
        <p:nvSpPr>
          <p:cNvPr id="218" name="Rectángulo 217">
            <a:extLst>
              <a:ext uri="{FF2B5EF4-FFF2-40B4-BE49-F238E27FC236}">
                <a16:creationId xmlns:a16="http://schemas.microsoft.com/office/drawing/2014/main" id="{AD973082-A13C-B7D6-B49B-33E31803DACE}"/>
              </a:ext>
            </a:extLst>
          </p:cNvPr>
          <p:cNvSpPr/>
          <p:nvPr/>
        </p:nvSpPr>
        <p:spPr>
          <a:xfrm>
            <a:off x="3313986" y="3853792"/>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PIM</a:t>
            </a:r>
          </a:p>
        </p:txBody>
      </p:sp>
      <p:sp>
        <p:nvSpPr>
          <p:cNvPr id="219" name="Rectángulo 218">
            <a:extLst>
              <a:ext uri="{FF2B5EF4-FFF2-40B4-BE49-F238E27FC236}">
                <a16:creationId xmlns:a16="http://schemas.microsoft.com/office/drawing/2014/main" id="{E506601D-BA14-DFE5-8526-7658773392D3}"/>
              </a:ext>
            </a:extLst>
          </p:cNvPr>
          <p:cNvSpPr/>
          <p:nvPr/>
        </p:nvSpPr>
        <p:spPr>
          <a:xfrm>
            <a:off x="5487108" y="4100895"/>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XPC</a:t>
            </a:r>
          </a:p>
        </p:txBody>
      </p:sp>
      <p:sp>
        <p:nvSpPr>
          <p:cNvPr id="220" name="Rectángulo 219">
            <a:extLst>
              <a:ext uri="{FF2B5EF4-FFF2-40B4-BE49-F238E27FC236}">
                <a16:creationId xmlns:a16="http://schemas.microsoft.com/office/drawing/2014/main" id="{0530F9C9-4071-5ABE-7F06-D4FBB715A5AE}"/>
              </a:ext>
            </a:extLst>
          </p:cNvPr>
          <p:cNvSpPr/>
          <p:nvPr/>
        </p:nvSpPr>
        <p:spPr>
          <a:xfrm>
            <a:off x="1140864" y="4100895"/>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EMILIA</a:t>
            </a:r>
          </a:p>
        </p:txBody>
      </p:sp>
      <p:sp>
        <p:nvSpPr>
          <p:cNvPr id="221" name="Rectángulo 220">
            <a:extLst>
              <a:ext uri="{FF2B5EF4-FFF2-40B4-BE49-F238E27FC236}">
                <a16:creationId xmlns:a16="http://schemas.microsoft.com/office/drawing/2014/main" id="{7739E743-1338-2E30-01EB-48E72DD4BDAB}"/>
              </a:ext>
            </a:extLst>
          </p:cNvPr>
          <p:cNvSpPr/>
          <p:nvPr/>
        </p:nvSpPr>
        <p:spPr>
          <a:xfrm>
            <a:off x="3313986" y="4100895"/>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EMILIA</a:t>
            </a:r>
          </a:p>
        </p:txBody>
      </p:sp>
      <p:sp>
        <p:nvSpPr>
          <p:cNvPr id="222" name="Rectángulo 221">
            <a:extLst>
              <a:ext uri="{FF2B5EF4-FFF2-40B4-BE49-F238E27FC236}">
                <a16:creationId xmlns:a16="http://schemas.microsoft.com/office/drawing/2014/main" id="{234BDB67-1105-9210-DEF3-588E259D233B}"/>
              </a:ext>
            </a:extLst>
          </p:cNvPr>
          <p:cNvSpPr/>
          <p:nvPr/>
        </p:nvSpPr>
        <p:spPr>
          <a:xfrm>
            <a:off x="5487100" y="3853792"/>
            <a:ext cx="4230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V2S</a:t>
            </a:r>
          </a:p>
        </p:txBody>
      </p:sp>
      <p:sp>
        <p:nvSpPr>
          <p:cNvPr id="231" name="Rectángulo 230">
            <a:extLst>
              <a:ext uri="{FF2B5EF4-FFF2-40B4-BE49-F238E27FC236}">
                <a16:creationId xmlns:a16="http://schemas.microsoft.com/office/drawing/2014/main" id="{6332C1F7-42CF-CA0A-6C39-F861A242FDD3}"/>
              </a:ext>
            </a:extLst>
          </p:cNvPr>
          <p:cNvSpPr/>
          <p:nvPr/>
        </p:nvSpPr>
        <p:spPr>
          <a:xfrm>
            <a:off x="1140864" y="3359586"/>
            <a:ext cx="9720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EBOOK</a:t>
            </a:r>
          </a:p>
        </p:txBody>
      </p:sp>
      <p:sp>
        <p:nvSpPr>
          <p:cNvPr id="391" name="Pentágono 390">
            <a:extLst>
              <a:ext uri="{FF2B5EF4-FFF2-40B4-BE49-F238E27FC236}">
                <a16:creationId xmlns:a16="http://schemas.microsoft.com/office/drawing/2014/main" id="{A316278C-D81A-4B9A-77CE-9552342C5287}"/>
              </a:ext>
            </a:extLst>
          </p:cNvPr>
          <p:cNvSpPr/>
          <p:nvPr/>
        </p:nvSpPr>
        <p:spPr>
          <a:xfrm>
            <a:off x="69600" y="1744434"/>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392" name="Cheurón 391">
            <a:extLst>
              <a:ext uri="{FF2B5EF4-FFF2-40B4-BE49-F238E27FC236}">
                <a16:creationId xmlns:a16="http://schemas.microsoft.com/office/drawing/2014/main" id="{460FE1FC-8493-22A9-68B1-3575AA05BB29}"/>
              </a:ext>
            </a:extLst>
          </p:cNvPr>
          <p:cNvSpPr/>
          <p:nvPr/>
        </p:nvSpPr>
        <p:spPr>
          <a:xfrm>
            <a:off x="1152638"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3" name="Cheurón 392">
            <a:extLst>
              <a:ext uri="{FF2B5EF4-FFF2-40B4-BE49-F238E27FC236}">
                <a16:creationId xmlns:a16="http://schemas.microsoft.com/office/drawing/2014/main" id="{75F750B7-6294-1E16-54D1-B87F2815108B}"/>
              </a:ext>
            </a:extLst>
          </p:cNvPr>
          <p:cNvSpPr/>
          <p:nvPr/>
        </p:nvSpPr>
        <p:spPr>
          <a:xfrm>
            <a:off x="2235676"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394" name="Cheurón 393">
            <a:extLst>
              <a:ext uri="{FF2B5EF4-FFF2-40B4-BE49-F238E27FC236}">
                <a16:creationId xmlns:a16="http://schemas.microsoft.com/office/drawing/2014/main" id="{352FDA49-5D60-C78B-5563-8E6149F6A8AB}"/>
              </a:ext>
            </a:extLst>
          </p:cNvPr>
          <p:cNvSpPr/>
          <p:nvPr/>
        </p:nvSpPr>
        <p:spPr>
          <a:xfrm>
            <a:off x="3318714"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395" name="Cheurón 394">
            <a:extLst>
              <a:ext uri="{FF2B5EF4-FFF2-40B4-BE49-F238E27FC236}">
                <a16:creationId xmlns:a16="http://schemas.microsoft.com/office/drawing/2014/main" id="{44CBCBD1-691B-A915-4FC8-F6182E6E2F43}"/>
              </a:ext>
            </a:extLst>
          </p:cNvPr>
          <p:cNvSpPr/>
          <p:nvPr/>
        </p:nvSpPr>
        <p:spPr>
          <a:xfrm>
            <a:off x="4401752"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396" name="Cheurón 395">
            <a:extLst>
              <a:ext uri="{FF2B5EF4-FFF2-40B4-BE49-F238E27FC236}">
                <a16:creationId xmlns:a16="http://schemas.microsoft.com/office/drawing/2014/main" id="{E2E8770F-738B-3C36-2DA5-81BAE5633173}"/>
              </a:ext>
            </a:extLst>
          </p:cNvPr>
          <p:cNvSpPr/>
          <p:nvPr/>
        </p:nvSpPr>
        <p:spPr>
          <a:xfrm>
            <a:off x="5484790"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PURCHASE</a:t>
            </a:r>
          </a:p>
        </p:txBody>
      </p:sp>
      <p:sp>
        <p:nvSpPr>
          <p:cNvPr id="397" name="Cheurón 396">
            <a:extLst>
              <a:ext uri="{FF2B5EF4-FFF2-40B4-BE49-F238E27FC236}">
                <a16:creationId xmlns:a16="http://schemas.microsoft.com/office/drawing/2014/main" id="{97353C70-E7DF-9780-F5F1-330F882AEA4A}"/>
              </a:ext>
            </a:extLst>
          </p:cNvPr>
          <p:cNvSpPr/>
          <p:nvPr/>
        </p:nvSpPr>
        <p:spPr>
          <a:xfrm>
            <a:off x="8733904"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8" name="Cheurón 397">
            <a:extLst>
              <a:ext uri="{FF2B5EF4-FFF2-40B4-BE49-F238E27FC236}">
                <a16:creationId xmlns:a16="http://schemas.microsoft.com/office/drawing/2014/main" id="{EC8B70A2-F533-E2F5-E23D-BA65CD9A2934}"/>
              </a:ext>
            </a:extLst>
          </p:cNvPr>
          <p:cNvSpPr/>
          <p:nvPr/>
        </p:nvSpPr>
        <p:spPr>
          <a:xfrm>
            <a:off x="9816942"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sp>
        <p:nvSpPr>
          <p:cNvPr id="399" name="Cheurón 398">
            <a:extLst>
              <a:ext uri="{FF2B5EF4-FFF2-40B4-BE49-F238E27FC236}">
                <a16:creationId xmlns:a16="http://schemas.microsoft.com/office/drawing/2014/main" id="{D2991714-3271-0F4C-0F9E-E11EFA63D08E}"/>
              </a:ext>
            </a:extLst>
          </p:cNvPr>
          <p:cNvSpPr/>
          <p:nvPr/>
        </p:nvSpPr>
        <p:spPr>
          <a:xfrm>
            <a:off x="10899977"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prstClr val="white"/>
                </a:solidFill>
                <a:effectLst/>
                <a:uLnTx/>
                <a:uFillTx/>
                <a:latin typeface="Calibri" panose="020F0502020204030204"/>
                <a:ea typeface="+mn-ea"/>
                <a:cs typeface="+mn-cs"/>
              </a:rPr>
              <a:t>INVENTORY, COST &amp; ACCOUNTING</a:t>
            </a:r>
          </a:p>
        </p:txBody>
      </p:sp>
      <p:sp>
        <p:nvSpPr>
          <p:cNvPr id="400" name="Paralelogramo 399">
            <a:extLst>
              <a:ext uri="{FF2B5EF4-FFF2-40B4-BE49-F238E27FC236}">
                <a16:creationId xmlns:a16="http://schemas.microsoft.com/office/drawing/2014/main" id="{81D5EA3E-05AF-98CD-ECC9-836996F137EE}"/>
              </a:ext>
            </a:extLst>
          </p:cNvPr>
          <p:cNvSpPr/>
          <p:nvPr/>
        </p:nvSpPr>
        <p:spPr>
          <a:xfrm>
            <a:off x="6568580" y="2033646"/>
            <a:ext cx="1260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401" name="Paralelogramo 400">
            <a:extLst>
              <a:ext uri="{FF2B5EF4-FFF2-40B4-BE49-F238E27FC236}">
                <a16:creationId xmlns:a16="http://schemas.microsoft.com/office/drawing/2014/main" id="{880AD81E-DFEF-9470-CAE1-EE6A54824370}"/>
              </a:ext>
            </a:extLst>
          </p:cNvPr>
          <p:cNvSpPr/>
          <p:nvPr/>
        </p:nvSpPr>
        <p:spPr>
          <a:xfrm>
            <a:off x="7650869" y="2033637"/>
            <a:ext cx="1260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2" name="Paralelogramo 401">
            <a:extLst>
              <a:ext uri="{FF2B5EF4-FFF2-40B4-BE49-F238E27FC236}">
                <a16:creationId xmlns:a16="http://schemas.microsoft.com/office/drawing/2014/main" id="{D249252E-C1FB-052A-04E4-88803D2AF255}"/>
              </a:ext>
            </a:extLst>
          </p:cNvPr>
          <p:cNvSpPr/>
          <p:nvPr/>
        </p:nvSpPr>
        <p:spPr>
          <a:xfrm flipH="1">
            <a:off x="6588961" y="1748140"/>
            <a:ext cx="2412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VENDOR FULFILMENT</a:t>
            </a:r>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69600" y="1469308"/>
            <a:ext cx="11802222" cy="167393"/>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404" name="Rectángulo redondeado 403">
            <a:extLst>
              <a:ext uri="{FF2B5EF4-FFF2-40B4-BE49-F238E27FC236}">
                <a16:creationId xmlns:a16="http://schemas.microsoft.com/office/drawing/2014/main" id="{A124C60C-E09B-810A-5679-E0D37493E33A}"/>
              </a:ext>
            </a:extLst>
          </p:cNvPr>
          <p:cNvSpPr/>
          <p:nvPr/>
        </p:nvSpPr>
        <p:spPr>
          <a:xfrm>
            <a:off x="54302" y="2305946"/>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PLANNING &amp; SOURCING</a:t>
            </a:r>
          </a:p>
        </p:txBody>
      </p:sp>
      <p:sp>
        <p:nvSpPr>
          <p:cNvPr id="405" name="Rectángulo redondeado 404">
            <a:extLst>
              <a:ext uri="{FF2B5EF4-FFF2-40B4-BE49-F238E27FC236}">
                <a16:creationId xmlns:a16="http://schemas.microsoft.com/office/drawing/2014/main" id="{A54777E3-E917-D5EF-EFB4-53D12C902591}"/>
              </a:ext>
            </a:extLst>
          </p:cNvPr>
          <p:cNvSpPr/>
          <p:nvPr/>
        </p:nvSpPr>
        <p:spPr>
          <a:xfrm>
            <a:off x="2220379" y="2313733"/>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PLANNING &amp; SOURCING</a:t>
            </a:r>
          </a:p>
        </p:txBody>
      </p:sp>
      <p:sp>
        <p:nvSpPr>
          <p:cNvPr id="406" name="Rectángulo redondeado 405">
            <a:extLst>
              <a:ext uri="{FF2B5EF4-FFF2-40B4-BE49-F238E27FC236}">
                <a16:creationId xmlns:a16="http://schemas.microsoft.com/office/drawing/2014/main" id="{0D38C7AC-4FE0-C215-5033-414FD8873222}"/>
              </a:ext>
            </a:extLst>
          </p:cNvPr>
          <p:cNvSpPr/>
          <p:nvPr/>
        </p:nvSpPr>
        <p:spPr>
          <a:xfrm>
            <a:off x="3303412" y="2308504"/>
            <a:ext cx="208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PRODUCT &amp; PRICING</a:t>
            </a:r>
          </a:p>
        </p:txBody>
      </p:sp>
      <p:sp>
        <p:nvSpPr>
          <p:cNvPr id="407" name="Rectángulo redondeado 406">
            <a:extLst>
              <a:ext uri="{FF2B5EF4-FFF2-40B4-BE49-F238E27FC236}">
                <a16:creationId xmlns:a16="http://schemas.microsoft.com/office/drawing/2014/main" id="{C0B3B08C-9CF0-916E-7B25-3F26F4CF7B67}"/>
              </a:ext>
            </a:extLst>
          </p:cNvPr>
          <p:cNvSpPr/>
          <p:nvPr/>
        </p:nvSpPr>
        <p:spPr>
          <a:xfrm>
            <a:off x="6562496" y="2302261"/>
            <a:ext cx="5364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VENDOR FULFILMENT, INVENTORY &amp; COST</a:t>
            </a:r>
          </a:p>
        </p:txBody>
      </p:sp>
      <p:sp>
        <p:nvSpPr>
          <p:cNvPr id="408" name="CuadroTexto 407">
            <a:extLst>
              <a:ext uri="{FF2B5EF4-FFF2-40B4-BE49-F238E27FC236}">
                <a16:creationId xmlns:a16="http://schemas.microsoft.com/office/drawing/2014/main" id="{85ABEAD0-ADBF-1A07-1FAC-0E6784E0FEF6}"/>
              </a:ext>
            </a:extLst>
          </p:cNvPr>
          <p:cNvSpPr txBox="1"/>
          <p:nvPr/>
        </p:nvSpPr>
        <p:spPr>
          <a:xfrm>
            <a:off x="1351018" y="1821000"/>
            <a:ext cx="915635" cy="369332"/>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PRODUCT</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DEVELOPMENT</a:t>
            </a:r>
          </a:p>
        </p:txBody>
      </p:sp>
      <p:sp>
        <p:nvSpPr>
          <p:cNvPr id="409" name="CuadroTexto 408">
            <a:extLst>
              <a:ext uri="{FF2B5EF4-FFF2-40B4-BE49-F238E27FC236}">
                <a16:creationId xmlns:a16="http://schemas.microsoft.com/office/drawing/2014/main" id="{CD91CF1F-2BF9-F8F0-52B4-B9308793CE38}"/>
              </a:ext>
            </a:extLst>
          </p:cNvPr>
          <p:cNvSpPr txBox="1"/>
          <p:nvPr/>
        </p:nvSpPr>
        <p:spPr>
          <a:xfrm>
            <a:off x="7809058" y="2031548"/>
            <a:ext cx="992580" cy="230832"/>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IMPORTS MGMT</a:t>
            </a:r>
          </a:p>
        </p:txBody>
      </p:sp>
      <p:sp>
        <p:nvSpPr>
          <p:cNvPr id="410" name="Rectángulo redondeado 409">
            <a:extLst>
              <a:ext uri="{FF2B5EF4-FFF2-40B4-BE49-F238E27FC236}">
                <a16:creationId xmlns:a16="http://schemas.microsoft.com/office/drawing/2014/main" id="{1F808E5A-126C-E1F0-3F1C-0AF73B8F3EFA}"/>
              </a:ext>
            </a:extLst>
          </p:cNvPr>
          <p:cNvSpPr/>
          <p:nvPr/>
        </p:nvSpPr>
        <p:spPr>
          <a:xfrm>
            <a:off x="5472954" y="2313733"/>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PLANNING &amp; SOURCING</a:t>
            </a:r>
          </a:p>
        </p:txBody>
      </p:sp>
      <p:sp>
        <p:nvSpPr>
          <p:cNvPr id="411" name="Rectángulo redondeado 410">
            <a:extLst>
              <a:ext uri="{FF2B5EF4-FFF2-40B4-BE49-F238E27FC236}">
                <a16:creationId xmlns:a16="http://schemas.microsoft.com/office/drawing/2014/main" id="{FC29C2FD-8452-E34E-32D7-3B5417981A70}"/>
              </a:ext>
            </a:extLst>
          </p:cNvPr>
          <p:cNvSpPr/>
          <p:nvPr/>
        </p:nvSpPr>
        <p:spPr>
          <a:xfrm>
            <a:off x="1146826" y="2314087"/>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PRODUCT &amp; PRICING</a:t>
            </a:r>
          </a:p>
        </p:txBody>
      </p:sp>
      <p:sp>
        <p:nvSpPr>
          <p:cNvPr id="3" name="CuadroTexto 2">
            <a:extLst>
              <a:ext uri="{FF2B5EF4-FFF2-40B4-BE49-F238E27FC236}">
                <a16:creationId xmlns:a16="http://schemas.microsoft.com/office/drawing/2014/main" id="{67B8FA78-955D-0A60-B752-93D3CBFF9E4A}"/>
              </a:ext>
            </a:extLst>
          </p:cNvPr>
          <p:cNvSpPr txBox="1"/>
          <p:nvPr/>
        </p:nvSpPr>
        <p:spPr>
          <a:xfrm>
            <a:off x="57548" y="2755119"/>
            <a:ext cx="6387468" cy="30815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De igual manera a continuación se lista parte del ecosistema tecnológico que soporta el </a:t>
            </a:r>
            <a:r>
              <a:rPr lang="es-CL" sz="1000" err="1"/>
              <a:t>scope</a:t>
            </a:r>
            <a:r>
              <a:rPr lang="es-CL" sz="1000"/>
              <a:t> de </a:t>
            </a:r>
            <a:r>
              <a:rPr lang="es-CL" sz="1000" err="1"/>
              <a:t>Merchandise</a:t>
            </a:r>
            <a:endParaRPr lang="es-CL" sz="1000"/>
          </a:p>
        </p:txBody>
      </p:sp>
      <p:sp>
        <p:nvSpPr>
          <p:cNvPr id="5" name="Rectángulo 4">
            <a:extLst>
              <a:ext uri="{FF2B5EF4-FFF2-40B4-BE49-F238E27FC236}">
                <a16:creationId xmlns:a16="http://schemas.microsoft.com/office/drawing/2014/main" id="{F21E1A21-2ED0-B0D6-A6B9-AFAA78AD6A78}"/>
              </a:ext>
            </a:extLst>
          </p:cNvPr>
          <p:cNvSpPr/>
          <p:nvPr/>
        </p:nvSpPr>
        <p:spPr>
          <a:xfrm>
            <a:off x="9297268" y="1058261"/>
            <a:ext cx="1269133" cy="163388"/>
          </a:xfrm>
          <a:prstGeom prst="rect">
            <a:avLst/>
          </a:prstGeom>
          <a:solidFill>
            <a:srgbClr val="E25D6B">
              <a:alpha val="30000"/>
            </a:srgbClr>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STORE OPERATIONS</a:t>
            </a:r>
          </a:p>
        </p:txBody>
      </p:sp>
      <p:sp>
        <p:nvSpPr>
          <p:cNvPr id="7" name="Rectángulo 6">
            <a:extLst>
              <a:ext uri="{FF2B5EF4-FFF2-40B4-BE49-F238E27FC236}">
                <a16:creationId xmlns:a16="http://schemas.microsoft.com/office/drawing/2014/main" id="{A344C63D-7759-1110-E630-090091F20D96}"/>
              </a:ext>
            </a:extLst>
          </p:cNvPr>
          <p:cNvSpPr/>
          <p:nvPr/>
        </p:nvSpPr>
        <p:spPr>
          <a:xfrm>
            <a:off x="10605935" y="1058261"/>
            <a:ext cx="1269133" cy="163388"/>
          </a:xfrm>
          <a:prstGeom prst="rect">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MERCHANDISE</a:t>
            </a:r>
          </a:p>
        </p:txBody>
      </p:sp>
      <p:sp>
        <p:nvSpPr>
          <p:cNvPr id="2" name="Rectángulo redondeado 1">
            <a:extLst>
              <a:ext uri="{FF2B5EF4-FFF2-40B4-BE49-F238E27FC236}">
                <a16:creationId xmlns:a16="http://schemas.microsoft.com/office/drawing/2014/main" id="{7C54A6A2-5089-A756-CE42-B851DE8486D9}"/>
              </a:ext>
            </a:extLst>
          </p:cNvPr>
          <p:cNvSpPr/>
          <p:nvPr/>
        </p:nvSpPr>
        <p:spPr>
          <a:xfrm>
            <a:off x="9293052" y="762862"/>
            <a:ext cx="2582016" cy="246161"/>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50247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3"/>
                                        </p:tgtEl>
                                        <p:attrNameLst>
                                          <p:attrName>style.visibility</p:attrName>
                                        </p:attrNameLst>
                                      </p:cBhvr>
                                      <p:to>
                                        <p:strVal val="visible"/>
                                      </p:to>
                                    </p:set>
                                    <p:animEffect transition="in" filter="fade">
                                      <p:cBhvr>
                                        <p:cTn id="17" dur="500"/>
                                        <p:tgtEl>
                                          <p:spTgt spid="203"/>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04"/>
                                        </p:tgtEl>
                                        <p:attrNameLst>
                                          <p:attrName>style.visibility</p:attrName>
                                        </p:attrNameLst>
                                      </p:cBhvr>
                                      <p:to>
                                        <p:strVal val="visible"/>
                                      </p:to>
                                    </p:set>
                                    <p:animEffect transition="in" filter="fade">
                                      <p:cBhvr>
                                        <p:cTn id="20" dur="500"/>
                                        <p:tgtEl>
                                          <p:spTgt spid="20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05"/>
                                        </p:tgtEl>
                                        <p:attrNameLst>
                                          <p:attrName>style.visibility</p:attrName>
                                        </p:attrNameLst>
                                      </p:cBhvr>
                                      <p:to>
                                        <p:strVal val="visible"/>
                                      </p:to>
                                    </p:set>
                                    <p:animEffect transition="in" filter="fade">
                                      <p:cBhvr>
                                        <p:cTn id="23" dur="500"/>
                                        <p:tgtEl>
                                          <p:spTgt spid="20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06"/>
                                        </p:tgtEl>
                                        <p:attrNameLst>
                                          <p:attrName>style.visibility</p:attrName>
                                        </p:attrNameLst>
                                      </p:cBhvr>
                                      <p:to>
                                        <p:strVal val="visible"/>
                                      </p:to>
                                    </p:set>
                                    <p:animEffect transition="in" filter="fade">
                                      <p:cBhvr>
                                        <p:cTn id="26" dur="500"/>
                                        <p:tgtEl>
                                          <p:spTgt spid="20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07"/>
                                        </p:tgtEl>
                                        <p:attrNameLst>
                                          <p:attrName>style.visibility</p:attrName>
                                        </p:attrNameLst>
                                      </p:cBhvr>
                                      <p:to>
                                        <p:strVal val="visible"/>
                                      </p:to>
                                    </p:set>
                                    <p:animEffect transition="in" filter="fade">
                                      <p:cBhvr>
                                        <p:cTn id="29" dur="500"/>
                                        <p:tgtEl>
                                          <p:spTgt spid="207"/>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08"/>
                                        </p:tgtEl>
                                        <p:attrNameLst>
                                          <p:attrName>style.visibility</p:attrName>
                                        </p:attrNameLst>
                                      </p:cBhvr>
                                      <p:to>
                                        <p:strVal val="visible"/>
                                      </p:to>
                                    </p:set>
                                    <p:animEffect transition="in" filter="fade">
                                      <p:cBhvr>
                                        <p:cTn id="32" dur="500"/>
                                        <p:tgtEl>
                                          <p:spTgt spid="20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09"/>
                                        </p:tgtEl>
                                        <p:attrNameLst>
                                          <p:attrName>style.visibility</p:attrName>
                                        </p:attrNameLst>
                                      </p:cBhvr>
                                      <p:to>
                                        <p:strVal val="visible"/>
                                      </p:to>
                                    </p:set>
                                    <p:animEffect transition="in" filter="fade">
                                      <p:cBhvr>
                                        <p:cTn id="35" dur="500"/>
                                        <p:tgtEl>
                                          <p:spTgt spid="209"/>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10"/>
                                        </p:tgtEl>
                                        <p:attrNameLst>
                                          <p:attrName>style.visibility</p:attrName>
                                        </p:attrNameLst>
                                      </p:cBhvr>
                                      <p:to>
                                        <p:strVal val="visible"/>
                                      </p:to>
                                    </p:set>
                                    <p:animEffect transition="in" filter="fade">
                                      <p:cBhvr>
                                        <p:cTn id="38" dur="500"/>
                                        <p:tgtEl>
                                          <p:spTgt spid="21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11"/>
                                        </p:tgtEl>
                                        <p:attrNameLst>
                                          <p:attrName>style.visibility</p:attrName>
                                        </p:attrNameLst>
                                      </p:cBhvr>
                                      <p:to>
                                        <p:strVal val="visible"/>
                                      </p:to>
                                    </p:set>
                                    <p:animEffect transition="in" filter="fade">
                                      <p:cBhvr>
                                        <p:cTn id="41" dur="500"/>
                                        <p:tgtEl>
                                          <p:spTgt spid="21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12"/>
                                        </p:tgtEl>
                                        <p:attrNameLst>
                                          <p:attrName>style.visibility</p:attrName>
                                        </p:attrNameLst>
                                      </p:cBhvr>
                                      <p:to>
                                        <p:strVal val="visible"/>
                                      </p:to>
                                    </p:set>
                                    <p:animEffect transition="in" filter="fade">
                                      <p:cBhvr>
                                        <p:cTn id="44" dur="500"/>
                                        <p:tgtEl>
                                          <p:spTgt spid="21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3"/>
                                        </p:tgtEl>
                                        <p:attrNameLst>
                                          <p:attrName>style.visibility</p:attrName>
                                        </p:attrNameLst>
                                      </p:cBhvr>
                                      <p:to>
                                        <p:strVal val="visible"/>
                                      </p:to>
                                    </p:set>
                                    <p:animEffect transition="in" filter="fade">
                                      <p:cBhvr>
                                        <p:cTn id="47" dur="500"/>
                                        <p:tgtEl>
                                          <p:spTgt spid="213"/>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14"/>
                                        </p:tgtEl>
                                        <p:attrNameLst>
                                          <p:attrName>style.visibility</p:attrName>
                                        </p:attrNameLst>
                                      </p:cBhvr>
                                      <p:to>
                                        <p:strVal val="visible"/>
                                      </p:to>
                                    </p:set>
                                    <p:animEffect transition="in" filter="fade">
                                      <p:cBhvr>
                                        <p:cTn id="50" dur="500"/>
                                        <p:tgtEl>
                                          <p:spTgt spid="214"/>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15"/>
                                        </p:tgtEl>
                                        <p:attrNameLst>
                                          <p:attrName>style.visibility</p:attrName>
                                        </p:attrNameLst>
                                      </p:cBhvr>
                                      <p:to>
                                        <p:strVal val="visible"/>
                                      </p:to>
                                    </p:set>
                                    <p:animEffect transition="in" filter="fade">
                                      <p:cBhvr>
                                        <p:cTn id="53" dur="500"/>
                                        <p:tgtEl>
                                          <p:spTgt spid="21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16"/>
                                        </p:tgtEl>
                                        <p:attrNameLst>
                                          <p:attrName>style.visibility</p:attrName>
                                        </p:attrNameLst>
                                      </p:cBhvr>
                                      <p:to>
                                        <p:strVal val="visible"/>
                                      </p:to>
                                    </p:set>
                                    <p:animEffect transition="in" filter="fade">
                                      <p:cBhvr>
                                        <p:cTn id="56" dur="500"/>
                                        <p:tgtEl>
                                          <p:spTgt spid="21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17"/>
                                        </p:tgtEl>
                                        <p:attrNameLst>
                                          <p:attrName>style.visibility</p:attrName>
                                        </p:attrNameLst>
                                      </p:cBhvr>
                                      <p:to>
                                        <p:strVal val="visible"/>
                                      </p:to>
                                    </p:set>
                                    <p:animEffect transition="in" filter="fade">
                                      <p:cBhvr>
                                        <p:cTn id="59" dur="500"/>
                                        <p:tgtEl>
                                          <p:spTgt spid="217"/>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18"/>
                                        </p:tgtEl>
                                        <p:attrNameLst>
                                          <p:attrName>style.visibility</p:attrName>
                                        </p:attrNameLst>
                                      </p:cBhvr>
                                      <p:to>
                                        <p:strVal val="visible"/>
                                      </p:to>
                                    </p:set>
                                    <p:animEffect transition="in" filter="fade">
                                      <p:cBhvr>
                                        <p:cTn id="62" dur="500"/>
                                        <p:tgtEl>
                                          <p:spTgt spid="21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9"/>
                                        </p:tgtEl>
                                        <p:attrNameLst>
                                          <p:attrName>style.visibility</p:attrName>
                                        </p:attrNameLst>
                                      </p:cBhvr>
                                      <p:to>
                                        <p:strVal val="visible"/>
                                      </p:to>
                                    </p:set>
                                    <p:animEffect transition="in" filter="fade">
                                      <p:cBhvr>
                                        <p:cTn id="65" dur="500"/>
                                        <p:tgtEl>
                                          <p:spTgt spid="219"/>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20"/>
                                        </p:tgtEl>
                                        <p:attrNameLst>
                                          <p:attrName>style.visibility</p:attrName>
                                        </p:attrNameLst>
                                      </p:cBhvr>
                                      <p:to>
                                        <p:strVal val="visible"/>
                                      </p:to>
                                    </p:set>
                                    <p:animEffect transition="in" filter="fade">
                                      <p:cBhvr>
                                        <p:cTn id="68" dur="500"/>
                                        <p:tgtEl>
                                          <p:spTgt spid="220"/>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21"/>
                                        </p:tgtEl>
                                        <p:attrNameLst>
                                          <p:attrName>style.visibility</p:attrName>
                                        </p:attrNameLst>
                                      </p:cBhvr>
                                      <p:to>
                                        <p:strVal val="visible"/>
                                      </p:to>
                                    </p:set>
                                    <p:animEffect transition="in" filter="fade">
                                      <p:cBhvr>
                                        <p:cTn id="71" dur="500"/>
                                        <p:tgtEl>
                                          <p:spTgt spid="221"/>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22"/>
                                        </p:tgtEl>
                                        <p:attrNameLst>
                                          <p:attrName>style.visibility</p:attrName>
                                        </p:attrNameLst>
                                      </p:cBhvr>
                                      <p:to>
                                        <p:strVal val="visible"/>
                                      </p:to>
                                    </p:set>
                                    <p:animEffect transition="in" filter="fade">
                                      <p:cBhvr>
                                        <p:cTn id="74" dur="500"/>
                                        <p:tgtEl>
                                          <p:spTgt spid="222"/>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31"/>
                                        </p:tgtEl>
                                        <p:attrNameLst>
                                          <p:attrName>style.visibility</p:attrName>
                                        </p:attrNameLst>
                                      </p:cBhvr>
                                      <p:to>
                                        <p:strVal val="visible"/>
                                      </p:to>
                                    </p:set>
                                    <p:animEffect transition="in" filter="fade">
                                      <p:cBhvr>
                                        <p:cTn id="77" dur="500"/>
                                        <p:tgtEl>
                                          <p:spTgt spid="2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3" grpId="0" animBg="1"/>
      <p:bldP spid="204" grpId="0" animBg="1"/>
      <p:bldP spid="205" grpId="0" animBg="1"/>
      <p:bldP spid="206" grpId="0" animBg="1"/>
      <p:bldP spid="207" grpId="0" animBg="1"/>
      <p:bldP spid="208" grpId="0" animBg="1"/>
      <p:bldP spid="209" grpId="0" animBg="1"/>
      <p:bldP spid="210" grpId="0" animBg="1"/>
      <p:bldP spid="211" grpId="0" animBg="1"/>
      <p:bldP spid="212" grpId="0" animBg="1"/>
      <p:bldP spid="213" grpId="0" animBg="1"/>
      <p:bldP spid="214" grpId="0" animBg="1"/>
      <p:bldP spid="215" grpId="0" animBg="1"/>
      <p:bldP spid="216" grpId="0" animBg="1"/>
      <p:bldP spid="217" grpId="0" animBg="1"/>
      <p:bldP spid="218" grpId="0" animBg="1"/>
      <p:bldP spid="219" grpId="0" animBg="1"/>
      <p:bldP spid="220" grpId="0" animBg="1"/>
      <p:bldP spid="221" grpId="0" animBg="1"/>
      <p:bldP spid="222" grpId="0" animBg="1"/>
      <p:bldP spid="231" grpId="0" animBg="1"/>
      <p:bldP spid="3" grpId="0" animBg="1"/>
      <p:bldP spid="3" grpId="1"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Merchandise</a:t>
            </a:r>
            <a:r>
              <a:rPr lang="es-CL" b="1"/>
              <a:t> – </a:t>
            </a:r>
            <a:r>
              <a:rPr lang="es-CL" b="1" err="1"/>
              <a:t>Ecosystem</a:t>
            </a:r>
            <a:r>
              <a:rPr lang="es-CL" b="1"/>
              <a:t> / Business </a:t>
            </a:r>
            <a:r>
              <a:rPr lang="es-CL" b="1" err="1"/>
              <a:t>Overview</a:t>
            </a:r>
            <a:endParaRPr lang="es-CL"/>
          </a:p>
        </p:txBody>
      </p:sp>
      <p:sp>
        <p:nvSpPr>
          <p:cNvPr id="203" name="Rectángulo 202">
            <a:extLst>
              <a:ext uri="{FF2B5EF4-FFF2-40B4-BE49-F238E27FC236}">
                <a16:creationId xmlns:a16="http://schemas.microsoft.com/office/drawing/2014/main" id="{F9C93D79-74F4-DDB1-E024-6553AD0BA51F}"/>
              </a:ext>
            </a:extLst>
          </p:cNvPr>
          <p:cNvSpPr/>
          <p:nvPr/>
        </p:nvSpPr>
        <p:spPr>
          <a:xfrm>
            <a:off x="54303" y="2618286"/>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JDA L&amp;A</a:t>
            </a:r>
          </a:p>
        </p:txBody>
      </p:sp>
      <p:sp>
        <p:nvSpPr>
          <p:cNvPr id="204" name="Rectángulo 203">
            <a:extLst>
              <a:ext uri="{FF2B5EF4-FFF2-40B4-BE49-F238E27FC236}">
                <a16:creationId xmlns:a16="http://schemas.microsoft.com/office/drawing/2014/main" id="{CE9DAA18-B983-1E15-4928-0979AC36BECD}"/>
              </a:ext>
            </a:extLst>
          </p:cNvPr>
          <p:cNvSpPr/>
          <p:nvPr/>
        </p:nvSpPr>
        <p:spPr>
          <a:xfrm>
            <a:off x="1140864" y="2618286"/>
            <a:ext cx="10764000" cy="180000"/>
          </a:xfrm>
          <a:prstGeom prst="rect">
            <a:avLst/>
          </a:prstGeom>
          <a:solidFill>
            <a:srgbClr val="E8E6E6">
              <a:alpha val="30000"/>
            </a:srgbClr>
          </a:solidFill>
          <a:ln w="12700" cap="flat" cmpd="sng" algn="ctr">
            <a:solidFill>
              <a:schemeClr val="bg2">
                <a:alpha val="30000"/>
              </a:schemeClr>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alpha val="30000"/>
                  </a:srgbClr>
                </a:solidFill>
                <a:effectLst/>
                <a:uLnTx/>
                <a:uFillTx/>
                <a:latin typeface="Calibri" panose="020F0502020204030204"/>
                <a:ea typeface="+mn-ea"/>
                <a:cs typeface="+mn-cs"/>
              </a:rPr>
              <a:t>ODBMS</a:t>
            </a:r>
          </a:p>
        </p:txBody>
      </p:sp>
      <p:sp>
        <p:nvSpPr>
          <p:cNvPr id="205" name="Rectángulo 204">
            <a:extLst>
              <a:ext uri="{FF2B5EF4-FFF2-40B4-BE49-F238E27FC236}">
                <a16:creationId xmlns:a16="http://schemas.microsoft.com/office/drawing/2014/main" id="{7A4743AC-CAA2-98B2-0532-C2309FCFFBBB}"/>
              </a:ext>
            </a:extLst>
          </p:cNvPr>
          <p:cNvSpPr/>
          <p:nvPr/>
        </p:nvSpPr>
        <p:spPr>
          <a:xfrm>
            <a:off x="54303" y="2865389"/>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JDA D&amp;F</a:t>
            </a:r>
          </a:p>
        </p:txBody>
      </p:sp>
      <p:sp>
        <p:nvSpPr>
          <p:cNvPr id="206" name="Rectángulo 205">
            <a:extLst>
              <a:ext uri="{FF2B5EF4-FFF2-40B4-BE49-F238E27FC236}">
                <a16:creationId xmlns:a16="http://schemas.microsoft.com/office/drawing/2014/main" id="{ACF1B91E-9F35-1A19-C373-C2C1010A773B}"/>
              </a:ext>
            </a:extLst>
          </p:cNvPr>
          <p:cNvSpPr/>
          <p:nvPr/>
        </p:nvSpPr>
        <p:spPr>
          <a:xfrm>
            <a:off x="1140864" y="2865389"/>
            <a:ext cx="10764000" cy="180000"/>
          </a:xfrm>
          <a:prstGeom prst="rect">
            <a:avLst/>
          </a:prstGeom>
          <a:solidFill>
            <a:srgbClr val="E8E6E6">
              <a:alpha val="30000"/>
            </a:srgbClr>
          </a:solidFill>
          <a:ln w="12700" cap="flat" cmpd="sng" algn="ctr">
            <a:solidFill>
              <a:schemeClr val="bg2">
                <a:alpha val="30000"/>
              </a:schemeClr>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alpha val="30000"/>
                  </a:srgbClr>
                </a:solidFill>
                <a:effectLst/>
                <a:uLnTx/>
                <a:uFillTx/>
                <a:latin typeface="Calibri" panose="020F0502020204030204"/>
                <a:ea typeface="+mn-ea"/>
                <a:cs typeface="+mn-cs"/>
              </a:rPr>
              <a:t>SRX</a:t>
            </a:r>
          </a:p>
        </p:txBody>
      </p:sp>
      <p:sp>
        <p:nvSpPr>
          <p:cNvPr id="207" name="Rectángulo 206">
            <a:extLst>
              <a:ext uri="{FF2B5EF4-FFF2-40B4-BE49-F238E27FC236}">
                <a16:creationId xmlns:a16="http://schemas.microsoft.com/office/drawing/2014/main" id="{7DA397EC-1901-7D7E-F937-3889E6FBC671}"/>
              </a:ext>
            </a:extLst>
          </p:cNvPr>
          <p:cNvSpPr/>
          <p:nvPr/>
        </p:nvSpPr>
        <p:spPr>
          <a:xfrm>
            <a:off x="54303" y="3112492"/>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JDA ASR-AWR</a:t>
            </a:r>
          </a:p>
        </p:txBody>
      </p:sp>
      <p:sp>
        <p:nvSpPr>
          <p:cNvPr id="208" name="Rectángulo 207">
            <a:extLst>
              <a:ext uri="{FF2B5EF4-FFF2-40B4-BE49-F238E27FC236}">
                <a16:creationId xmlns:a16="http://schemas.microsoft.com/office/drawing/2014/main" id="{03D1D4F7-6B69-E38B-4865-EBB134D5DFDE}"/>
              </a:ext>
            </a:extLst>
          </p:cNvPr>
          <p:cNvSpPr/>
          <p:nvPr/>
        </p:nvSpPr>
        <p:spPr>
          <a:xfrm>
            <a:off x="1140864" y="3112492"/>
            <a:ext cx="10764000" cy="180000"/>
          </a:xfrm>
          <a:prstGeom prst="rect">
            <a:avLst/>
          </a:prstGeom>
          <a:solidFill>
            <a:srgbClr val="E8E6E6">
              <a:alpha val="30000"/>
            </a:srgbClr>
          </a:solidFill>
          <a:ln w="12700" cap="flat" cmpd="sng" algn="ctr">
            <a:solidFill>
              <a:schemeClr val="bg2">
                <a:alpha val="30000"/>
              </a:schemeClr>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alpha val="30000"/>
                  </a:srgbClr>
                </a:solidFill>
                <a:effectLst/>
                <a:uLnTx/>
                <a:uFillTx/>
                <a:latin typeface="Calibri" panose="020F0502020204030204"/>
                <a:ea typeface="+mn-ea"/>
                <a:cs typeface="+mn-cs"/>
              </a:rPr>
              <a:t>PMM</a:t>
            </a:r>
          </a:p>
        </p:txBody>
      </p:sp>
      <p:sp>
        <p:nvSpPr>
          <p:cNvPr id="209" name="Rectángulo 208">
            <a:extLst>
              <a:ext uri="{FF2B5EF4-FFF2-40B4-BE49-F238E27FC236}">
                <a16:creationId xmlns:a16="http://schemas.microsoft.com/office/drawing/2014/main" id="{35E598F8-5D23-F579-FAE1-BDE41927C30C}"/>
              </a:ext>
            </a:extLst>
          </p:cNvPr>
          <p:cNvSpPr/>
          <p:nvPr/>
        </p:nvSpPr>
        <p:spPr>
          <a:xfrm>
            <a:off x="2227425" y="3359586"/>
            <a:ext cx="205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B2B</a:t>
            </a:r>
          </a:p>
        </p:txBody>
      </p:sp>
      <p:sp>
        <p:nvSpPr>
          <p:cNvPr id="210" name="Rectángulo 209">
            <a:extLst>
              <a:ext uri="{FF2B5EF4-FFF2-40B4-BE49-F238E27FC236}">
                <a16:creationId xmlns:a16="http://schemas.microsoft.com/office/drawing/2014/main" id="{A5B62C02-8324-8464-A661-B0E76CC15F88}"/>
              </a:ext>
            </a:extLst>
          </p:cNvPr>
          <p:cNvSpPr/>
          <p:nvPr/>
        </p:nvSpPr>
        <p:spPr>
          <a:xfrm>
            <a:off x="4400547" y="3359586"/>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BCC</a:t>
            </a:r>
          </a:p>
        </p:txBody>
      </p:sp>
      <p:sp>
        <p:nvSpPr>
          <p:cNvPr id="211" name="Rectángulo 210">
            <a:extLst>
              <a:ext uri="{FF2B5EF4-FFF2-40B4-BE49-F238E27FC236}">
                <a16:creationId xmlns:a16="http://schemas.microsoft.com/office/drawing/2014/main" id="{C420FBC1-C5A7-93CF-11E4-8CEB4C522318}"/>
              </a:ext>
            </a:extLst>
          </p:cNvPr>
          <p:cNvSpPr/>
          <p:nvPr/>
        </p:nvSpPr>
        <p:spPr>
          <a:xfrm>
            <a:off x="5487108" y="3359586"/>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B2B</a:t>
            </a:r>
          </a:p>
        </p:txBody>
      </p:sp>
      <p:sp>
        <p:nvSpPr>
          <p:cNvPr id="212" name="Rectángulo 211">
            <a:extLst>
              <a:ext uri="{FF2B5EF4-FFF2-40B4-BE49-F238E27FC236}">
                <a16:creationId xmlns:a16="http://schemas.microsoft.com/office/drawing/2014/main" id="{56F7D9D6-A56E-B67B-8BB7-139A34D6398E}"/>
              </a:ext>
            </a:extLst>
          </p:cNvPr>
          <p:cNvSpPr/>
          <p:nvPr/>
        </p:nvSpPr>
        <p:spPr>
          <a:xfrm>
            <a:off x="8746791" y="3359586"/>
            <a:ext cx="205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B2B</a:t>
            </a:r>
          </a:p>
        </p:txBody>
      </p:sp>
      <p:sp>
        <p:nvSpPr>
          <p:cNvPr id="213" name="Rectángulo 212">
            <a:extLst>
              <a:ext uri="{FF2B5EF4-FFF2-40B4-BE49-F238E27FC236}">
                <a16:creationId xmlns:a16="http://schemas.microsoft.com/office/drawing/2014/main" id="{96B70B11-5D1E-35CF-AA38-691F30822385}"/>
              </a:ext>
            </a:extLst>
          </p:cNvPr>
          <p:cNvSpPr/>
          <p:nvPr/>
        </p:nvSpPr>
        <p:spPr>
          <a:xfrm>
            <a:off x="1140864" y="3606689"/>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XPC</a:t>
            </a:r>
          </a:p>
        </p:txBody>
      </p:sp>
      <p:sp>
        <p:nvSpPr>
          <p:cNvPr id="214" name="Rectángulo 213">
            <a:extLst>
              <a:ext uri="{FF2B5EF4-FFF2-40B4-BE49-F238E27FC236}">
                <a16:creationId xmlns:a16="http://schemas.microsoft.com/office/drawing/2014/main" id="{4BFB946B-9091-A144-842F-969EA9058A88}"/>
              </a:ext>
            </a:extLst>
          </p:cNvPr>
          <p:cNvSpPr/>
          <p:nvPr/>
        </p:nvSpPr>
        <p:spPr>
          <a:xfrm>
            <a:off x="2227425" y="3606689"/>
            <a:ext cx="205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SLI</a:t>
            </a:r>
          </a:p>
        </p:txBody>
      </p:sp>
      <p:sp>
        <p:nvSpPr>
          <p:cNvPr id="215" name="Rectángulo 214">
            <a:extLst>
              <a:ext uri="{FF2B5EF4-FFF2-40B4-BE49-F238E27FC236}">
                <a16:creationId xmlns:a16="http://schemas.microsoft.com/office/drawing/2014/main" id="{76F9B87C-58F3-CE8D-DE3E-2691B7B1A9F0}"/>
              </a:ext>
            </a:extLst>
          </p:cNvPr>
          <p:cNvSpPr/>
          <p:nvPr/>
        </p:nvSpPr>
        <p:spPr>
          <a:xfrm>
            <a:off x="4413247" y="3606689"/>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PRICING COMPASS</a:t>
            </a:r>
          </a:p>
        </p:txBody>
      </p:sp>
      <p:sp>
        <p:nvSpPr>
          <p:cNvPr id="216" name="Rectángulo 215">
            <a:extLst>
              <a:ext uri="{FF2B5EF4-FFF2-40B4-BE49-F238E27FC236}">
                <a16:creationId xmlns:a16="http://schemas.microsoft.com/office/drawing/2014/main" id="{4AF9AF05-A795-9370-CCA3-6ED7AC4A2C0F}"/>
              </a:ext>
            </a:extLst>
          </p:cNvPr>
          <p:cNvSpPr/>
          <p:nvPr/>
        </p:nvSpPr>
        <p:spPr>
          <a:xfrm>
            <a:off x="5487100" y="3606689"/>
            <a:ext cx="6408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SLI</a:t>
            </a:r>
          </a:p>
        </p:txBody>
      </p:sp>
      <p:sp>
        <p:nvSpPr>
          <p:cNvPr id="217" name="Rectángulo 216">
            <a:extLst>
              <a:ext uri="{FF2B5EF4-FFF2-40B4-BE49-F238E27FC236}">
                <a16:creationId xmlns:a16="http://schemas.microsoft.com/office/drawing/2014/main" id="{211E2369-84CF-AD35-A693-36F08EA36B1C}"/>
              </a:ext>
            </a:extLst>
          </p:cNvPr>
          <p:cNvSpPr/>
          <p:nvPr/>
        </p:nvSpPr>
        <p:spPr>
          <a:xfrm>
            <a:off x="1140864" y="3853792"/>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PIM</a:t>
            </a:r>
          </a:p>
        </p:txBody>
      </p:sp>
      <p:sp>
        <p:nvSpPr>
          <p:cNvPr id="218" name="Rectángulo 217">
            <a:extLst>
              <a:ext uri="{FF2B5EF4-FFF2-40B4-BE49-F238E27FC236}">
                <a16:creationId xmlns:a16="http://schemas.microsoft.com/office/drawing/2014/main" id="{AD973082-A13C-B7D6-B49B-33E31803DACE}"/>
              </a:ext>
            </a:extLst>
          </p:cNvPr>
          <p:cNvSpPr/>
          <p:nvPr/>
        </p:nvSpPr>
        <p:spPr>
          <a:xfrm>
            <a:off x="3313986" y="3853792"/>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PIM</a:t>
            </a:r>
          </a:p>
        </p:txBody>
      </p:sp>
      <p:sp>
        <p:nvSpPr>
          <p:cNvPr id="219" name="Rectángulo 218">
            <a:extLst>
              <a:ext uri="{FF2B5EF4-FFF2-40B4-BE49-F238E27FC236}">
                <a16:creationId xmlns:a16="http://schemas.microsoft.com/office/drawing/2014/main" id="{E506601D-BA14-DFE5-8526-7658773392D3}"/>
              </a:ext>
            </a:extLst>
          </p:cNvPr>
          <p:cNvSpPr/>
          <p:nvPr/>
        </p:nvSpPr>
        <p:spPr>
          <a:xfrm>
            <a:off x="5487108" y="4100895"/>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XPC</a:t>
            </a:r>
          </a:p>
        </p:txBody>
      </p:sp>
      <p:sp>
        <p:nvSpPr>
          <p:cNvPr id="220" name="Rectángulo 219">
            <a:extLst>
              <a:ext uri="{FF2B5EF4-FFF2-40B4-BE49-F238E27FC236}">
                <a16:creationId xmlns:a16="http://schemas.microsoft.com/office/drawing/2014/main" id="{0530F9C9-4071-5ABE-7F06-D4FBB715A5AE}"/>
              </a:ext>
            </a:extLst>
          </p:cNvPr>
          <p:cNvSpPr/>
          <p:nvPr/>
        </p:nvSpPr>
        <p:spPr>
          <a:xfrm>
            <a:off x="1140864" y="4100895"/>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EMILIA</a:t>
            </a:r>
          </a:p>
        </p:txBody>
      </p:sp>
      <p:sp>
        <p:nvSpPr>
          <p:cNvPr id="221" name="Rectángulo 220">
            <a:extLst>
              <a:ext uri="{FF2B5EF4-FFF2-40B4-BE49-F238E27FC236}">
                <a16:creationId xmlns:a16="http://schemas.microsoft.com/office/drawing/2014/main" id="{7739E743-1338-2E30-01EB-48E72DD4BDAB}"/>
              </a:ext>
            </a:extLst>
          </p:cNvPr>
          <p:cNvSpPr/>
          <p:nvPr/>
        </p:nvSpPr>
        <p:spPr>
          <a:xfrm>
            <a:off x="3313986" y="4100895"/>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EMILIA</a:t>
            </a:r>
          </a:p>
        </p:txBody>
      </p:sp>
      <p:sp>
        <p:nvSpPr>
          <p:cNvPr id="222" name="Rectángulo 221">
            <a:extLst>
              <a:ext uri="{FF2B5EF4-FFF2-40B4-BE49-F238E27FC236}">
                <a16:creationId xmlns:a16="http://schemas.microsoft.com/office/drawing/2014/main" id="{234BDB67-1105-9210-DEF3-588E259D233B}"/>
              </a:ext>
            </a:extLst>
          </p:cNvPr>
          <p:cNvSpPr/>
          <p:nvPr/>
        </p:nvSpPr>
        <p:spPr>
          <a:xfrm>
            <a:off x="5487100" y="3853792"/>
            <a:ext cx="4230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V2S</a:t>
            </a:r>
          </a:p>
        </p:txBody>
      </p:sp>
      <p:sp>
        <p:nvSpPr>
          <p:cNvPr id="223" name="Rectángulo 222">
            <a:extLst>
              <a:ext uri="{FF2B5EF4-FFF2-40B4-BE49-F238E27FC236}">
                <a16:creationId xmlns:a16="http://schemas.microsoft.com/office/drawing/2014/main" id="{69E24003-947E-0136-D996-3AC9DF8BA7A8}"/>
              </a:ext>
            </a:extLst>
          </p:cNvPr>
          <p:cNvSpPr/>
          <p:nvPr/>
        </p:nvSpPr>
        <p:spPr>
          <a:xfrm>
            <a:off x="2227425" y="4347998"/>
            <a:ext cx="4230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SVL</a:t>
            </a:r>
          </a:p>
        </p:txBody>
      </p:sp>
      <p:sp>
        <p:nvSpPr>
          <p:cNvPr id="224" name="Rectángulo 223">
            <a:extLst>
              <a:ext uri="{FF2B5EF4-FFF2-40B4-BE49-F238E27FC236}">
                <a16:creationId xmlns:a16="http://schemas.microsoft.com/office/drawing/2014/main" id="{7480E356-E553-8B39-68D7-4B1ABFCA03CF}"/>
              </a:ext>
            </a:extLst>
          </p:cNvPr>
          <p:cNvSpPr/>
          <p:nvPr/>
        </p:nvSpPr>
        <p:spPr>
          <a:xfrm>
            <a:off x="2227425" y="4595101"/>
            <a:ext cx="972000" cy="180000"/>
          </a:xfrm>
          <a:prstGeom prst="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225" name="Rectángulo 224">
            <a:extLst>
              <a:ext uri="{FF2B5EF4-FFF2-40B4-BE49-F238E27FC236}">
                <a16:creationId xmlns:a16="http://schemas.microsoft.com/office/drawing/2014/main" id="{10FA91D8-C300-6D01-4641-CD5D9D55079E}"/>
              </a:ext>
            </a:extLst>
          </p:cNvPr>
          <p:cNvSpPr/>
          <p:nvPr/>
        </p:nvSpPr>
        <p:spPr>
          <a:xfrm>
            <a:off x="3313986" y="4595101"/>
            <a:ext cx="972000" cy="180000"/>
          </a:xfrm>
          <a:prstGeom prst="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RPC</a:t>
            </a:r>
          </a:p>
        </p:txBody>
      </p:sp>
      <p:sp>
        <p:nvSpPr>
          <p:cNvPr id="226" name="Rectángulo 225">
            <a:extLst>
              <a:ext uri="{FF2B5EF4-FFF2-40B4-BE49-F238E27FC236}">
                <a16:creationId xmlns:a16="http://schemas.microsoft.com/office/drawing/2014/main" id="{0C49AB76-A2F2-A642-5021-EA82FA8BC277}"/>
              </a:ext>
            </a:extLst>
          </p:cNvPr>
          <p:cNvSpPr/>
          <p:nvPr/>
        </p:nvSpPr>
        <p:spPr>
          <a:xfrm>
            <a:off x="4400547" y="4595101"/>
            <a:ext cx="972000" cy="180000"/>
          </a:xfrm>
          <a:prstGeom prst="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RPM</a:t>
            </a:r>
          </a:p>
        </p:txBody>
      </p:sp>
      <p:sp>
        <p:nvSpPr>
          <p:cNvPr id="227" name="Rectángulo 226">
            <a:extLst>
              <a:ext uri="{FF2B5EF4-FFF2-40B4-BE49-F238E27FC236}">
                <a16:creationId xmlns:a16="http://schemas.microsoft.com/office/drawing/2014/main" id="{ACA491A5-8F8C-06CE-AACE-26A47F008161}"/>
              </a:ext>
            </a:extLst>
          </p:cNvPr>
          <p:cNvSpPr/>
          <p:nvPr/>
        </p:nvSpPr>
        <p:spPr>
          <a:xfrm>
            <a:off x="5487108" y="4595101"/>
            <a:ext cx="972000" cy="180000"/>
          </a:xfrm>
          <a:prstGeom prst="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POM</a:t>
            </a:r>
          </a:p>
        </p:txBody>
      </p:sp>
      <p:sp>
        <p:nvSpPr>
          <p:cNvPr id="228" name="Rectángulo 227">
            <a:extLst>
              <a:ext uri="{FF2B5EF4-FFF2-40B4-BE49-F238E27FC236}">
                <a16:creationId xmlns:a16="http://schemas.microsoft.com/office/drawing/2014/main" id="{52B13A95-C61D-06D3-68DB-A791451C6F0B}"/>
              </a:ext>
            </a:extLst>
          </p:cNvPr>
          <p:cNvSpPr/>
          <p:nvPr/>
        </p:nvSpPr>
        <p:spPr>
          <a:xfrm>
            <a:off x="6573669" y="4595101"/>
            <a:ext cx="2052000" cy="180000"/>
          </a:xfrm>
          <a:prstGeom prst="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IMPORTS MGMT</a:t>
            </a:r>
          </a:p>
        </p:txBody>
      </p:sp>
      <p:sp>
        <p:nvSpPr>
          <p:cNvPr id="229" name="Rectángulo 228">
            <a:extLst>
              <a:ext uri="{FF2B5EF4-FFF2-40B4-BE49-F238E27FC236}">
                <a16:creationId xmlns:a16="http://schemas.microsoft.com/office/drawing/2014/main" id="{C0FD06D6-A171-7016-C396-396395470350}"/>
              </a:ext>
            </a:extLst>
          </p:cNvPr>
          <p:cNvSpPr/>
          <p:nvPr/>
        </p:nvSpPr>
        <p:spPr>
          <a:xfrm>
            <a:off x="8746791" y="4595101"/>
            <a:ext cx="2052000" cy="180000"/>
          </a:xfrm>
          <a:prstGeom prst="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VENDOR FULFILMENT</a:t>
            </a:r>
          </a:p>
        </p:txBody>
      </p:sp>
      <p:sp>
        <p:nvSpPr>
          <p:cNvPr id="230" name="Rectángulo 229">
            <a:extLst>
              <a:ext uri="{FF2B5EF4-FFF2-40B4-BE49-F238E27FC236}">
                <a16:creationId xmlns:a16="http://schemas.microsoft.com/office/drawing/2014/main" id="{AF540301-70AB-D9E1-55FD-1F49763FBDB4}"/>
              </a:ext>
            </a:extLst>
          </p:cNvPr>
          <p:cNvSpPr/>
          <p:nvPr/>
        </p:nvSpPr>
        <p:spPr>
          <a:xfrm>
            <a:off x="10919910" y="4595101"/>
            <a:ext cx="972000" cy="180000"/>
          </a:xfrm>
          <a:prstGeom prst="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RIM</a:t>
            </a:r>
          </a:p>
        </p:txBody>
      </p:sp>
      <p:sp>
        <p:nvSpPr>
          <p:cNvPr id="231" name="Rectángulo 230">
            <a:extLst>
              <a:ext uri="{FF2B5EF4-FFF2-40B4-BE49-F238E27FC236}">
                <a16:creationId xmlns:a16="http://schemas.microsoft.com/office/drawing/2014/main" id="{6332C1F7-42CF-CA0A-6C39-F861A242FDD3}"/>
              </a:ext>
            </a:extLst>
          </p:cNvPr>
          <p:cNvSpPr/>
          <p:nvPr/>
        </p:nvSpPr>
        <p:spPr>
          <a:xfrm>
            <a:off x="1140864" y="3359586"/>
            <a:ext cx="972000" cy="180000"/>
          </a:xfrm>
          <a:prstGeom prst="rect">
            <a:avLst/>
          </a:prstGeom>
          <a:solidFill>
            <a:srgbClr val="E8E6E6">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alpha val="30000"/>
                  </a:prstClr>
                </a:solidFill>
                <a:effectLst/>
                <a:uLnTx/>
                <a:uFillTx/>
                <a:latin typeface="Calibri" panose="020F0502020204030204"/>
                <a:ea typeface="+mn-ea"/>
                <a:cs typeface="+mn-cs"/>
              </a:rPr>
              <a:t>EBOOK</a:t>
            </a:r>
          </a:p>
        </p:txBody>
      </p:sp>
      <p:sp>
        <p:nvSpPr>
          <p:cNvPr id="232" name="Rectángulo 231">
            <a:extLst>
              <a:ext uri="{FF2B5EF4-FFF2-40B4-BE49-F238E27FC236}">
                <a16:creationId xmlns:a16="http://schemas.microsoft.com/office/drawing/2014/main" id="{F341729E-5705-E359-AED9-C926BA6902C3}"/>
              </a:ext>
            </a:extLst>
          </p:cNvPr>
          <p:cNvSpPr/>
          <p:nvPr/>
        </p:nvSpPr>
        <p:spPr>
          <a:xfrm>
            <a:off x="54303" y="4595101"/>
            <a:ext cx="972000" cy="180000"/>
          </a:xfrm>
          <a:prstGeom prst="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prstClr val="white"/>
                </a:solidFill>
                <a:effectLst/>
                <a:uLnTx/>
                <a:uFillTx/>
                <a:latin typeface="Calibri" panose="020F0502020204030204"/>
                <a:ea typeface="+mn-ea"/>
                <a:cs typeface="+mn-cs"/>
              </a:rPr>
              <a:t>REPLENISHMENT</a:t>
            </a:r>
          </a:p>
        </p:txBody>
      </p:sp>
      <p:sp>
        <p:nvSpPr>
          <p:cNvPr id="391" name="Pentágono 390">
            <a:extLst>
              <a:ext uri="{FF2B5EF4-FFF2-40B4-BE49-F238E27FC236}">
                <a16:creationId xmlns:a16="http://schemas.microsoft.com/office/drawing/2014/main" id="{A316278C-D81A-4B9A-77CE-9552342C5287}"/>
              </a:ext>
            </a:extLst>
          </p:cNvPr>
          <p:cNvSpPr/>
          <p:nvPr/>
        </p:nvSpPr>
        <p:spPr>
          <a:xfrm>
            <a:off x="69600" y="1744434"/>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392" name="Cheurón 391">
            <a:extLst>
              <a:ext uri="{FF2B5EF4-FFF2-40B4-BE49-F238E27FC236}">
                <a16:creationId xmlns:a16="http://schemas.microsoft.com/office/drawing/2014/main" id="{460FE1FC-8493-22A9-68B1-3575AA05BB29}"/>
              </a:ext>
            </a:extLst>
          </p:cNvPr>
          <p:cNvSpPr/>
          <p:nvPr/>
        </p:nvSpPr>
        <p:spPr>
          <a:xfrm>
            <a:off x="1152638"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3" name="Cheurón 392">
            <a:extLst>
              <a:ext uri="{FF2B5EF4-FFF2-40B4-BE49-F238E27FC236}">
                <a16:creationId xmlns:a16="http://schemas.microsoft.com/office/drawing/2014/main" id="{75F750B7-6294-1E16-54D1-B87F2815108B}"/>
              </a:ext>
            </a:extLst>
          </p:cNvPr>
          <p:cNvSpPr/>
          <p:nvPr/>
        </p:nvSpPr>
        <p:spPr>
          <a:xfrm>
            <a:off x="2235676"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VENDOR MGMT</a:t>
            </a:r>
          </a:p>
        </p:txBody>
      </p:sp>
      <p:sp>
        <p:nvSpPr>
          <p:cNvPr id="394" name="Cheurón 393">
            <a:extLst>
              <a:ext uri="{FF2B5EF4-FFF2-40B4-BE49-F238E27FC236}">
                <a16:creationId xmlns:a16="http://schemas.microsoft.com/office/drawing/2014/main" id="{352FDA49-5D60-C78B-5563-8E6149F6A8AB}"/>
              </a:ext>
            </a:extLst>
          </p:cNvPr>
          <p:cNvSpPr/>
          <p:nvPr/>
        </p:nvSpPr>
        <p:spPr>
          <a:xfrm>
            <a:off x="3318714"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PRODUCT MGMT</a:t>
            </a:r>
          </a:p>
        </p:txBody>
      </p:sp>
      <p:sp>
        <p:nvSpPr>
          <p:cNvPr id="395" name="Cheurón 394">
            <a:extLst>
              <a:ext uri="{FF2B5EF4-FFF2-40B4-BE49-F238E27FC236}">
                <a16:creationId xmlns:a16="http://schemas.microsoft.com/office/drawing/2014/main" id="{44CBCBD1-691B-A915-4FC8-F6182E6E2F43}"/>
              </a:ext>
            </a:extLst>
          </p:cNvPr>
          <p:cNvSpPr/>
          <p:nvPr/>
        </p:nvSpPr>
        <p:spPr>
          <a:xfrm>
            <a:off x="4401752"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PRICE MGMT</a:t>
            </a:r>
          </a:p>
        </p:txBody>
      </p:sp>
      <p:sp>
        <p:nvSpPr>
          <p:cNvPr id="396" name="Cheurón 395">
            <a:extLst>
              <a:ext uri="{FF2B5EF4-FFF2-40B4-BE49-F238E27FC236}">
                <a16:creationId xmlns:a16="http://schemas.microsoft.com/office/drawing/2014/main" id="{E2E8770F-738B-3C36-2DA5-81BAE5633173}"/>
              </a:ext>
            </a:extLst>
          </p:cNvPr>
          <p:cNvSpPr/>
          <p:nvPr/>
        </p:nvSpPr>
        <p:spPr>
          <a:xfrm>
            <a:off x="5484790"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PURCHASE</a:t>
            </a:r>
          </a:p>
        </p:txBody>
      </p:sp>
      <p:sp>
        <p:nvSpPr>
          <p:cNvPr id="397" name="Cheurón 396">
            <a:extLst>
              <a:ext uri="{FF2B5EF4-FFF2-40B4-BE49-F238E27FC236}">
                <a16:creationId xmlns:a16="http://schemas.microsoft.com/office/drawing/2014/main" id="{97353C70-E7DF-9780-F5F1-330F882AEA4A}"/>
              </a:ext>
            </a:extLst>
          </p:cNvPr>
          <p:cNvSpPr/>
          <p:nvPr/>
        </p:nvSpPr>
        <p:spPr>
          <a:xfrm>
            <a:off x="8733904"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8" name="Cheurón 397">
            <a:extLst>
              <a:ext uri="{FF2B5EF4-FFF2-40B4-BE49-F238E27FC236}">
                <a16:creationId xmlns:a16="http://schemas.microsoft.com/office/drawing/2014/main" id="{EC8B70A2-F533-E2F5-E23D-BA65CD9A2934}"/>
              </a:ext>
            </a:extLst>
          </p:cNvPr>
          <p:cNvSpPr/>
          <p:nvPr/>
        </p:nvSpPr>
        <p:spPr>
          <a:xfrm>
            <a:off x="9816942"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RECEPTION</a:t>
            </a:r>
          </a:p>
        </p:txBody>
      </p:sp>
      <p:sp>
        <p:nvSpPr>
          <p:cNvPr id="399" name="Cheurón 398">
            <a:extLst>
              <a:ext uri="{FF2B5EF4-FFF2-40B4-BE49-F238E27FC236}">
                <a16:creationId xmlns:a16="http://schemas.microsoft.com/office/drawing/2014/main" id="{D2991714-3271-0F4C-0F9E-E11EFA63D08E}"/>
              </a:ext>
            </a:extLst>
          </p:cNvPr>
          <p:cNvSpPr/>
          <p:nvPr/>
        </p:nvSpPr>
        <p:spPr>
          <a:xfrm>
            <a:off x="10899977" y="1744434"/>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prstClr val="white"/>
                </a:solidFill>
                <a:effectLst/>
                <a:uLnTx/>
                <a:uFillTx/>
                <a:latin typeface="Calibri" panose="020F0502020204030204"/>
                <a:ea typeface="+mn-ea"/>
                <a:cs typeface="+mn-cs"/>
              </a:rPr>
              <a:t>INVENTORY, COST &amp; ACCOUNTING</a:t>
            </a:r>
          </a:p>
        </p:txBody>
      </p:sp>
      <p:sp>
        <p:nvSpPr>
          <p:cNvPr id="400" name="Paralelogramo 399">
            <a:extLst>
              <a:ext uri="{FF2B5EF4-FFF2-40B4-BE49-F238E27FC236}">
                <a16:creationId xmlns:a16="http://schemas.microsoft.com/office/drawing/2014/main" id="{81D5EA3E-05AF-98CD-ECC9-836996F137EE}"/>
              </a:ext>
            </a:extLst>
          </p:cNvPr>
          <p:cNvSpPr/>
          <p:nvPr/>
        </p:nvSpPr>
        <p:spPr>
          <a:xfrm>
            <a:off x="6568580" y="2033646"/>
            <a:ext cx="1260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SHIPPING</a:t>
            </a:r>
          </a:p>
        </p:txBody>
      </p:sp>
      <p:sp>
        <p:nvSpPr>
          <p:cNvPr id="401" name="Paralelogramo 400">
            <a:extLst>
              <a:ext uri="{FF2B5EF4-FFF2-40B4-BE49-F238E27FC236}">
                <a16:creationId xmlns:a16="http://schemas.microsoft.com/office/drawing/2014/main" id="{880AD81E-DFEF-9470-CAE1-EE6A54824370}"/>
              </a:ext>
            </a:extLst>
          </p:cNvPr>
          <p:cNvSpPr/>
          <p:nvPr/>
        </p:nvSpPr>
        <p:spPr>
          <a:xfrm>
            <a:off x="7650869" y="2033637"/>
            <a:ext cx="1260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2" name="Paralelogramo 401">
            <a:extLst>
              <a:ext uri="{FF2B5EF4-FFF2-40B4-BE49-F238E27FC236}">
                <a16:creationId xmlns:a16="http://schemas.microsoft.com/office/drawing/2014/main" id="{D249252E-C1FB-052A-04E4-88803D2AF255}"/>
              </a:ext>
            </a:extLst>
          </p:cNvPr>
          <p:cNvSpPr/>
          <p:nvPr/>
        </p:nvSpPr>
        <p:spPr>
          <a:xfrm flipH="1">
            <a:off x="6588961" y="1748140"/>
            <a:ext cx="2412000" cy="233346"/>
          </a:xfrm>
          <a:prstGeom prst="parallelogram">
            <a:avLst>
              <a:gd name="adj" fmla="val 95816"/>
            </a:avLst>
          </a:prstGeom>
          <a:solidFill>
            <a:srgbClr val="E25D6B"/>
          </a:solidFill>
          <a:ln w="12700" cap="flat" cmpd="sng" algn="ctr">
            <a:noFill/>
            <a:prstDash val="solid"/>
            <a:miter lim="800000"/>
          </a:ln>
          <a:effectLst/>
        </p:spPr>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VENDOR FULFILMENT</a:t>
            </a:r>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69600" y="1469308"/>
            <a:ext cx="11802222" cy="167393"/>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404" name="Rectángulo redondeado 403">
            <a:extLst>
              <a:ext uri="{FF2B5EF4-FFF2-40B4-BE49-F238E27FC236}">
                <a16:creationId xmlns:a16="http://schemas.microsoft.com/office/drawing/2014/main" id="{A124C60C-E09B-810A-5679-E0D37493E33A}"/>
              </a:ext>
            </a:extLst>
          </p:cNvPr>
          <p:cNvSpPr/>
          <p:nvPr/>
        </p:nvSpPr>
        <p:spPr>
          <a:xfrm>
            <a:off x="54302" y="2305946"/>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PLANNING &amp; SOURCING</a:t>
            </a:r>
          </a:p>
        </p:txBody>
      </p:sp>
      <p:sp>
        <p:nvSpPr>
          <p:cNvPr id="405" name="Rectángulo redondeado 404">
            <a:extLst>
              <a:ext uri="{FF2B5EF4-FFF2-40B4-BE49-F238E27FC236}">
                <a16:creationId xmlns:a16="http://schemas.microsoft.com/office/drawing/2014/main" id="{A54777E3-E917-D5EF-EFB4-53D12C902591}"/>
              </a:ext>
            </a:extLst>
          </p:cNvPr>
          <p:cNvSpPr/>
          <p:nvPr/>
        </p:nvSpPr>
        <p:spPr>
          <a:xfrm>
            <a:off x="2220379" y="2313733"/>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PLANNING &amp; SOURCING</a:t>
            </a:r>
          </a:p>
        </p:txBody>
      </p:sp>
      <p:sp>
        <p:nvSpPr>
          <p:cNvPr id="406" name="Rectángulo redondeado 405">
            <a:extLst>
              <a:ext uri="{FF2B5EF4-FFF2-40B4-BE49-F238E27FC236}">
                <a16:creationId xmlns:a16="http://schemas.microsoft.com/office/drawing/2014/main" id="{0D38C7AC-4FE0-C215-5033-414FD8873222}"/>
              </a:ext>
            </a:extLst>
          </p:cNvPr>
          <p:cNvSpPr/>
          <p:nvPr/>
        </p:nvSpPr>
        <p:spPr>
          <a:xfrm>
            <a:off x="3303412" y="2308504"/>
            <a:ext cx="208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PRODUCT &amp; PRICING</a:t>
            </a:r>
          </a:p>
        </p:txBody>
      </p:sp>
      <p:sp>
        <p:nvSpPr>
          <p:cNvPr id="407" name="Rectángulo redondeado 406">
            <a:extLst>
              <a:ext uri="{FF2B5EF4-FFF2-40B4-BE49-F238E27FC236}">
                <a16:creationId xmlns:a16="http://schemas.microsoft.com/office/drawing/2014/main" id="{C0B3B08C-9CF0-916E-7B25-3F26F4CF7B67}"/>
              </a:ext>
            </a:extLst>
          </p:cNvPr>
          <p:cNvSpPr/>
          <p:nvPr/>
        </p:nvSpPr>
        <p:spPr>
          <a:xfrm>
            <a:off x="6562496" y="2302261"/>
            <a:ext cx="5364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VENDOR FULFILMENT, INVENTORY &amp; COST</a:t>
            </a:r>
          </a:p>
        </p:txBody>
      </p:sp>
      <p:sp>
        <p:nvSpPr>
          <p:cNvPr id="408" name="CuadroTexto 407">
            <a:extLst>
              <a:ext uri="{FF2B5EF4-FFF2-40B4-BE49-F238E27FC236}">
                <a16:creationId xmlns:a16="http://schemas.microsoft.com/office/drawing/2014/main" id="{85ABEAD0-ADBF-1A07-1FAC-0E6784E0FEF6}"/>
              </a:ext>
            </a:extLst>
          </p:cNvPr>
          <p:cNvSpPr txBox="1"/>
          <p:nvPr/>
        </p:nvSpPr>
        <p:spPr>
          <a:xfrm>
            <a:off x="1351018" y="1821000"/>
            <a:ext cx="915635" cy="369332"/>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PRODUCT</a:t>
            </a:r>
          </a:p>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DEVELOPMENT</a:t>
            </a:r>
          </a:p>
        </p:txBody>
      </p:sp>
      <p:sp>
        <p:nvSpPr>
          <p:cNvPr id="409" name="CuadroTexto 408">
            <a:extLst>
              <a:ext uri="{FF2B5EF4-FFF2-40B4-BE49-F238E27FC236}">
                <a16:creationId xmlns:a16="http://schemas.microsoft.com/office/drawing/2014/main" id="{CD91CF1F-2BF9-F8F0-52B4-B9308793CE38}"/>
              </a:ext>
            </a:extLst>
          </p:cNvPr>
          <p:cNvSpPr txBox="1"/>
          <p:nvPr/>
        </p:nvSpPr>
        <p:spPr>
          <a:xfrm>
            <a:off x="7809058" y="2031548"/>
            <a:ext cx="992580" cy="230832"/>
          </a:xfrm>
          <a:prstGeom prst="rect">
            <a:avLst/>
          </a:prstGeom>
          <a:noFill/>
        </p:spPr>
        <p:txBody>
          <a:bodyPr wrap="none" rtlCol="0">
            <a:sp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900" b="1" i="0" u="none" strike="noStrike" kern="1200" cap="none" spc="0" normalizeH="0" baseline="0" noProof="0">
                <a:ln>
                  <a:noFill/>
                </a:ln>
                <a:solidFill>
                  <a:prstClr val="white"/>
                </a:solidFill>
                <a:effectLst/>
                <a:uLnTx/>
                <a:uFillTx/>
                <a:latin typeface="Calibri" panose="020F0502020204030204"/>
                <a:ea typeface="+mn-ea"/>
                <a:cs typeface="+mn-cs"/>
              </a:rPr>
              <a:t>IMPORTS MGMT</a:t>
            </a:r>
          </a:p>
        </p:txBody>
      </p:sp>
      <p:sp>
        <p:nvSpPr>
          <p:cNvPr id="410" name="Rectángulo redondeado 409">
            <a:extLst>
              <a:ext uri="{FF2B5EF4-FFF2-40B4-BE49-F238E27FC236}">
                <a16:creationId xmlns:a16="http://schemas.microsoft.com/office/drawing/2014/main" id="{1F808E5A-126C-E1F0-3F1C-0AF73B8F3EFA}"/>
              </a:ext>
            </a:extLst>
          </p:cNvPr>
          <p:cNvSpPr/>
          <p:nvPr/>
        </p:nvSpPr>
        <p:spPr>
          <a:xfrm>
            <a:off x="5472954" y="2313733"/>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PLANNING &amp; SOURCING</a:t>
            </a:r>
          </a:p>
        </p:txBody>
      </p:sp>
      <p:sp>
        <p:nvSpPr>
          <p:cNvPr id="411" name="Rectángulo redondeado 410">
            <a:extLst>
              <a:ext uri="{FF2B5EF4-FFF2-40B4-BE49-F238E27FC236}">
                <a16:creationId xmlns:a16="http://schemas.microsoft.com/office/drawing/2014/main" id="{FC29C2FD-8452-E34E-32D7-3B5417981A70}"/>
              </a:ext>
            </a:extLst>
          </p:cNvPr>
          <p:cNvSpPr/>
          <p:nvPr/>
        </p:nvSpPr>
        <p:spPr>
          <a:xfrm>
            <a:off x="1146826" y="2314087"/>
            <a:ext cx="1008000" cy="150568"/>
          </a:xfrm>
          <a:prstGeom prst="roundRect">
            <a:avLst/>
          </a:prstGeom>
          <a:solidFill>
            <a:srgbClr val="9A404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1" i="0" u="none" strike="noStrike" kern="0" cap="none" spc="0" normalizeH="0" baseline="0" noProof="0">
                <a:ln>
                  <a:noFill/>
                </a:ln>
                <a:solidFill>
                  <a:prstClr val="white"/>
                </a:solidFill>
                <a:effectLst/>
                <a:uLnTx/>
                <a:uFillTx/>
                <a:latin typeface="Calibri" panose="020F0502020204030204"/>
                <a:ea typeface="+mn-ea"/>
                <a:cs typeface="+mn-cs"/>
              </a:rPr>
              <a:t>PRODUCT &amp; PRICING</a:t>
            </a:r>
          </a:p>
        </p:txBody>
      </p:sp>
      <p:pic>
        <p:nvPicPr>
          <p:cNvPr id="2" name="Imagen 1">
            <a:extLst>
              <a:ext uri="{FF2B5EF4-FFF2-40B4-BE49-F238E27FC236}">
                <a16:creationId xmlns:a16="http://schemas.microsoft.com/office/drawing/2014/main" id="{5F2BA5A8-A51B-DBE2-C1C0-3446ECB2E034}"/>
              </a:ext>
            </a:extLst>
          </p:cNvPr>
          <p:cNvPicPr>
            <a:picLocks noChangeAspect="1"/>
          </p:cNvPicPr>
          <p:nvPr/>
        </p:nvPicPr>
        <p:blipFill>
          <a:blip r:embed="rId3"/>
          <a:stretch>
            <a:fillRect/>
          </a:stretch>
        </p:blipFill>
        <p:spPr>
          <a:xfrm>
            <a:off x="4725675" y="5141042"/>
            <a:ext cx="2489200" cy="495300"/>
          </a:xfrm>
          <a:prstGeom prst="rect">
            <a:avLst/>
          </a:prstGeom>
        </p:spPr>
      </p:pic>
      <p:cxnSp>
        <p:nvCxnSpPr>
          <p:cNvPr id="4" name="Conector angular 3">
            <a:extLst>
              <a:ext uri="{FF2B5EF4-FFF2-40B4-BE49-F238E27FC236}">
                <a16:creationId xmlns:a16="http://schemas.microsoft.com/office/drawing/2014/main" id="{34EB4A0A-C526-DD18-49E5-33D9FF74E440}"/>
              </a:ext>
            </a:extLst>
          </p:cNvPr>
          <p:cNvCxnSpPr>
            <a:cxnSpLocks/>
            <a:stCxn id="224" idx="2"/>
            <a:endCxn id="2" idx="1"/>
          </p:cNvCxnSpPr>
          <p:nvPr/>
        </p:nvCxnSpPr>
        <p:spPr>
          <a:xfrm rot="16200000" flipH="1">
            <a:off x="3412755" y="4075771"/>
            <a:ext cx="613591" cy="2012250"/>
          </a:xfrm>
          <a:prstGeom prst="bentConnector2">
            <a:avLst/>
          </a:prstGeom>
          <a:ln>
            <a:solidFill>
              <a:srgbClr val="0B2741"/>
            </a:solidFill>
          </a:ln>
        </p:spPr>
        <p:style>
          <a:lnRef idx="2">
            <a:schemeClr val="accent1"/>
          </a:lnRef>
          <a:fillRef idx="0">
            <a:schemeClr val="accent1"/>
          </a:fillRef>
          <a:effectRef idx="1">
            <a:schemeClr val="accent1"/>
          </a:effectRef>
          <a:fontRef idx="minor">
            <a:schemeClr val="tx1"/>
          </a:fontRef>
        </p:style>
      </p:cxnSp>
      <p:cxnSp>
        <p:nvCxnSpPr>
          <p:cNvPr id="6" name="Conector angular 5">
            <a:extLst>
              <a:ext uri="{FF2B5EF4-FFF2-40B4-BE49-F238E27FC236}">
                <a16:creationId xmlns:a16="http://schemas.microsoft.com/office/drawing/2014/main" id="{D3F7F6FD-B0FE-2CEB-80CC-32BCB5A63CA3}"/>
              </a:ext>
            </a:extLst>
          </p:cNvPr>
          <p:cNvCxnSpPr>
            <a:cxnSpLocks/>
            <a:stCxn id="225" idx="2"/>
            <a:endCxn id="2" idx="1"/>
          </p:cNvCxnSpPr>
          <p:nvPr/>
        </p:nvCxnSpPr>
        <p:spPr>
          <a:xfrm rot="16200000" flipH="1">
            <a:off x="3956035" y="4619051"/>
            <a:ext cx="613591" cy="925689"/>
          </a:xfrm>
          <a:prstGeom prst="bentConnector2">
            <a:avLst/>
          </a:prstGeom>
          <a:ln>
            <a:solidFill>
              <a:srgbClr val="0B2741"/>
            </a:solidFill>
          </a:ln>
        </p:spPr>
        <p:style>
          <a:lnRef idx="2">
            <a:schemeClr val="accent1"/>
          </a:lnRef>
          <a:fillRef idx="0">
            <a:schemeClr val="accent1"/>
          </a:fillRef>
          <a:effectRef idx="1">
            <a:schemeClr val="accent1"/>
          </a:effectRef>
          <a:fontRef idx="minor">
            <a:schemeClr val="tx1"/>
          </a:fontRef>
        </p:style>
      </p:cxnSp>
      <p:cxnSp>
        <p:nvCxnSpPr>
          <p:cNvPr id="9" name="Conector angular 8">
            <a:extLst>
              <a:ext uri="{FF2B5EF4-FFF2-40B4-BE49-F238E27FC236}">
                <a16:creationId xmlns:a16="http://schemas.microsoft.com/office/drawing/2014/main" id="{3B298CD8-110C-6074-1ECB-0AB5583CE28B}"/>
              </a:ext>
            </a:extLst>
          </p:cNvPr>
          <p:cNvCxnSpPr>
            <a:cxnSpLocks/>
            <a:stCxn id="226" idx="2"/>
            <a:endCxn id="2" idx="0"/>
          </p:cNvCxnSpPr>
          <p:nvPr/>
        </p:nvCxnSpPr>
        <p:spPr>
          <a:xfrm rot="16200000" flipH="1">
            <a:off x="5245441" y="4416207"/>
            <a:ext cx="365941" cy="1083728"/>
          </a:xfrm>
          <a:prstGeom prst="bentConnector3">
            <a:avLst>
              <a:gd name="adj1" fmla="val 50000"/>
            </a:avLst>
          </a:prstGeom>
          <a:ln>
            <a:solidFill>
              <a:srgbClr val="0B2741"/>
            </a:solidFill>
          </a:ln>
        </p:spPr>
        <p:style>
          <a:lnRef idx="2">
            <a:schemeClr val="accent1"/>
          </a:lnRef>
          <a:fillRef idx="0">
            <a:schemeClr val="accent1"/>
          </a:fillRef>
          <a:effectRef idx="1">
            <a:schemeClr val="accent1"/>
          </a:effectRef>
          <a:fontRef idx="minor">
            <a:schemeClr val="tx1"/>
          </a:fontRef>
        </p:style>
      </p:cxnSp>
      <p:cxnSp>
        <p:nvCxnSpPr>
          <p:cNvPr id="12" name="Conector angular 11">
            <a:extLst>
              <a:ext uri="{FF2B5EF4-FFF2-40B4-BE49-F238E27FC236}">
                <a16:creationId xmlns:a16="http://schemas.microsoft.com/office/drawing/2014/main" id="{4F11B105-1D72-7A62-B519-742D212F706E}"/>
              </a:ext>
            </a:extLst>
          </p:cNvPr>
          <p:cNvCxnSpPr>
            <a:cxnSpLocks/>
            <a:stCxn id="227" idx="2"/>
            <a:endCxn id="2" idx="0"/>
          </p:cNvCxnSpPr>
          <p:nvPr/>
        </p:nvCxnSpPr>
        <p:spPr>
          <a:xfrm rot="5400000">
            <a:off x="5788722" y="4956655"/>
            <a:ext cx="365941" cy="2833"/>
          </a:xfrm>
          <a:prstGeom prst="bentConnector3">
            <a:avLst>
              <a:gd name="adj1" fmla="val 50000"/>
            </a:avLst>
          </a:prstGeom>
          <a:ln>
            <a:solidFill>
              <a:srgbClr val="0B2741"/>
            </a:solidFill>
          </a:ln>
        </p:spPr>
        <p:style>
          <a:lnRef idx="2">
            <a:schemeClr val="accent1"/>
          </a:lnRef>
          <a:fillRef idx="0">
            <a:schemeClr val="accent1"/>
          </a:fillRef>
          <a:effectRef idx="1">
            <a:schemeClr val="accent1"/>
          </a:effectRef>
          <a:fontRef idx="minor">
            <a:schemeClr val="tx1"/>
          </a:fontRef>
        </p:style>
      </p:cxnSp>
      <p:cxnSp>
        <p:nvCxnSpPr>
          <p:cNvPr id="15" name="Conector angular 14">
            <a:extLst>
              <a:ext uri="{FF2B5EF4-FFF2-40B4-BE49-F238E27FC236}">
                <a16:creationId xmlns:a16="http://schemas.microsoft.com/office/drawing/2014/main" id="{58BAF37C-D353-B4EA-696C-7DFEA662499C}"/>
              </a:ext>
            </a:extLst>
          </p:cNvPr>
          <p:cNvCxnSpPr>
            <a:cxnSpLocks/>
            <a:stCxn id="228" idx="2"/>
            <a:endCxn id="2" idx="0"/>
          </p:cNvCxnSpPr>
          <p:nvPr/>
        </p:nvCxnSpPr>
        <p:spPr>
          <a:xfrm rot="5400000">
            <a:off x="6602002" y="4143374"/>
            <a:ext cx="365941" cy="1629394"/>
          </a:xfrm>
          <a:prstGeom prst="bentConnector3">
            <a:avLst>
              <a:gd name="adj1" fmla="val 50000"/>
            </a:avLst>
          </a:prstGeom>
          <a:ln>
            <a:solidFill>
              <a:srgbClr val="0B2741"/>
            </a:solidFill>
          </a:ln>
        </p:spPr>
        <p:style>
          <a:lnRef idx="2">
            <a:schemeClr val="accent1"/>
          </a:lnRef>
          <a:fillRef idx="0">
            <a:schemeClr val="accent1"/>
          </a:fillRef>
          <a:effectRef idx="1">
            <a:schemeClr val="accent1"/>
          </a:effectRef>
          <a:fontRef idx="minor">
            <a:schemeClr val="tx1"/>
          </a:fontRef>
        </p:style>
      </p:cxnSp>
      <p:cxnSp>
        <p:nvCxnSpPr>
          <p:cNvPr id="19" name="Conector angular 18">
            <a:extLst>
              <a:ext uri="{FF2B5EF4-FFF2-40B4-BE49-F238E27FC236}">
                <a16:creationId xmlns:a16="http://schemas.microsoft.com/office/drawing/2014/main" id="{C8F933C8-B27C-3FFE-E0C4-200EFF885C58}"/>
              </a:ext>
            </a:extLst>
          </p:cNvPr>
          <p:cNvCxnSpPr>
            <a:cxnSpLocks/>
            <a:stCxn id="229" idx="2"/>
            <a:endCxn id="2" idx="3"/>
          </p:cNvCxnSpPr>
          <p:nvPr/>
        </p:nvCxnSpPr>
        <p:spPr>
          <a:xfrm rot="5400000">
            <a:off x="8187038" y="3802938"/>
            <a:ext cx="613591" cy="2557916"/>
          </a:xfrm>
          <a:prstGeom prst="bentConnector2">
            <a:avLst/>
          </a:prstGeom>
          <a:ln>
            <a:solidFill>
              <a:srgbClr val="0B2741"/>
            </a:solidFill>
          </a:ln>
        </p:spPr>
        <p:style>
          <a:lnRef idx="2">
            <a:schemeClr val="accent1"/>
          </a:lnRef>
          <a:fillRef idx="0">
            <a:schemeClr val="accent1"/>
          </a:fillRef>
          <a:effectRef idx="1">
            <a:schemeClr val="accent1"/>
          </a:effectRef>
          <a:fontRef idx="minor">
            <a:schemeClr val="tx1"/>
          </a:fontRef>
        </p:style>
      </p:cxnSp>
      <p:sp>
        <p:nvSpPr>
          <p:cNvPr id="3" name="CuadroTexto 2">
            <a:extLst>
              <a:ext uri="{FF2B5EF4-FFF2-40B4-BE49-F238E27FC236}">
                <a16:creationId xmlns:a16="http://schemas.microsoft.com/office/drawing/2014/main" id="{A57E3DBA-E0F4-1AA5-4350-5F66D21A74AB}"/>
              </a:ext>
            </a:extLst>
          </p:cNvPr>
          <p:cNvSpPr txBox="1"/>
          <p:nvPr/>
        </p:nvSpPr>
        <p:spPr>
          <a:xfrm>
            <a:off x="69601" y="5781850"/>
            <a:ext cx="11335000" cy="28015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De cara a homologar procesos y ecosistema a nivel corporativo, se está avanzando en la implementación de nuevas soluciones que cubren las necesidades o procesos de negocio comunes para los 3 negocios.</a:t>
            </a:r>
          </a:p>
        </p:txBody>
      </p:sp>
      <p:sp>
        <p:nvSpPr>
          <p:cNvPr id="5" name="CuadroTexto 4">
            <a:extLst>
              <a:ext uri="{FF2B5EF4-FFF2-40B4-BE49-F238E27FC236}">
                <a16:creationId xmlns:a16="http://schemas.microsoft.com/office/drawing/2014/main" id="{6DDC71B3-1A4D-54D2-D13A-FE35D8A96464}"/>
              </a:ext>
            </a:extLst>
          </p:cNvPr>
          <p:cNvSpPr txBox="1"/>
          <p:nvPr/>
        </p:nvSpPr>
        <p:spPr>
          <a:xfrm>
            <a:off x="69600" y="6115481"/>
            <a:ext cx="9647499" cy="27941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Todo ello bajo Falabella Business Center, un Portal que permite a los usuarios la gestión y seguimiento de los procesos de </a:t>
            </a:r>
            <a:r>
              <a:rPr lang="es-CL" sz="1000" err="1"/>
              <a:t>retail</a:t>
            </a:r>
            <a:r>
              <a:rPr lang="es-CL" sz="1000"/>
              <a:t> en una experiencia consolidada y sin fricciones. </a:t>
            </a:r>
          </a:p>
        </p:txBody>
      </p:sp>
      <p:sp>
        <p:nvSpPr>
          <p:cNvPr id="7" name="Rectángulo 6">
            <a:extLst>
              <a:ext uri="{FF2B5EF4-FFF2-40B4-BE49-F238E27FC236}">
                <a16:creationId xmlns:a16="http://schemas.microsoft.com/office/drawing/2014/main" id="{0A0AF18D-0CF2-C30B-D84D-5D0499821AC5}"/>
              </a:ext>
            </a:extLst>
          </p:cNvPr>
          <p:cNvSpPr/>
          <p:nvPr/>
        </p:nvSpPr>
        <p:spPr>
          <a:xfrm>
            <a:off x="9297268" y="1058261"/>
            <a:ext cx="1269133" cy="163388"/>
          </a:xfrm>
          <a:prstGeom prst="rect">
            <a:avLst/>
          </a:prstGeom>
          <a:solidFill>
            <a:srgbClr val="E25D6B">
              <a:alpha val="30000"/>
            </a:srgbClr>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STORE OPERATIONS</a:t>
            </a:r>
          </a:p>
        </p:txBody>
      </p:sp>
      <p:sp>
        <p:nvSpPr>
          <p:cNvPr id="8" name="Rectángulo 7">
            <a:extLst>
              <a:ext uri="{FF2B5EF4-FFF2-40B4-BE49-F238E27FC236}">
                <a16:creationId xmlns:a16="http://schemas.microsoft.com/office/drawing/2014/main" id="{C19FFB22-C887-D7A7-1A74-D652A4397B1E}"/>
              </a:ext>
            </a:extLst>
          </p:cNvPr>
          <p:cNvSpPr/>
          <p:nvPr/>
        </p:nvSpPr>
        <p:spPr>
          <a:xfrm>
            <a:off x="10605935" y="1058261"/>
            <a:ext cx="1269133" cy="163388"/>
          </a:xfrm>
          <a:prstGeom prst="rect">
            <a:avLst/>
          </a:prstGeom>
          <a:solidFill>
            <a:srgbClr val="E25D6B"/>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MERCHANDISE</a:t>
            </a:r>
          </a:p>
        </p:txBody>
      </p:sp>
      <p:sp>
        <p:nvSpPr>
          <p:cNvPr id="21" name="Rectángulo redondeado 20">
            <a:extLst>
              <a:ext uri="{FF2B5EF4-FFF2-40B4-BE49-F238E27FC236}">
                <a16:creationId xmlns:a16="http://schemas.microsoft.com/office/drawing/2014/main" id="{989CC653-B2E6-80F1-B4C0-57E3BE591D88}"/>
              </a:ext>
            </a:extLst>
          </p:cNvPr>
          <p:cNvSpPr/>
          <p:nvPr/>
        </p:nvSpPr>
        <p:spPr>
          <a:xfrm>
            <a:off x="9293052" y="762862"/>
            <a:ext cx="2582016" cy="246161"/>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3948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4"/>
                                        </p:tgtEl>
                                        <p:attrNameLst>
                                          <p:attrName>style.visibility</p:attrName>
                                        </p:attrNameLst>
                                      </p:cBhvr>
                                      <p:to>
                                        <p:strVal val="visible"/>
                                      </p:to>
                                    </p:set>
                                    <p:animEffect transition="in" filter="fade">
                                      <p:cBhvr>
                                        <p:cTn id="12" dur="500"/>
                                        <p:tgtEl>
                                          <p:spTgt spid="22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25"/>
                                        </p:tgtEl>
                                        <p:attrNameLst>
                                          <p:attrName>style.visibility</p:attrName>
                                        </p:attrNameLst>
                                      </p:cBhvr>
                                      <p:to>
                                        <p:strVal val="visible"/>
                                      </p:to>
                                    </p:set>
                                    <p:animEffect transition="in" filter="fade">
                                      <p:cBhvr>
                                        <p:cTn id="15" dur="500"/>
                                        <p:tgtEl>
                                          <p:spTgt spid="22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26"/>
                                        </p:tgtEl>
                                        <p:attrNameLst>
                                          <p:attrName>style.visibility</p:attrName>
                                        </p:attrNameLst>
                                      </p:cBhvr>
                                      <p:to>
                                        <p:strVal val="visible"/>
                                      </p:to>
                                    </p:set>
                                    <p:animEffect transition="in" filter="fade">
                                      <p:cBhvr>
                                        <p:cTn id="18" dur="500"/>
                                        <p:tgtEl>
                                          <p:spTgt spid="22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27"/>
                                        </p:tgtEl>
                                        <p:attrNameLst>
                                          <p:attrName>style.visibility</p:attrName>
                                        </p:attrNameLst>
                                      </p:cBhvr>
                                      <p:to>
                                        <p:strVal val="visible"/>
                                      </p:to>
                                    </p:set>
                                    <p:animEffect transition="in" filter="fade">
                                      <p:cBhvr>
                                        <p:cTn id="21" dur="500"/>
                                        <p:tgtEl>
                                          <p:spTgt spid="22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28"/>
                                        </p:tgtEl>
                                        <p:attrNameLst>
                                          <p:attrName>style.visibility</p:attrName>
                                        </p:attrNameLst>
                                      </p:cBhvr>
                                      <p:to>
                                        <p:strVal val="visible"/>
                                      </p:to>
                                    </p:set>
                                    <p:animEffect transition="in" filter="fade">
                                      <p:cBhvr>
                                        <p:cTn id="24" dur="500"/>
                                        <p:tgtEl>
                                          <p:spTgt spid="22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29"/>
                                        </p:tgtEl>
                                        <p:attrNameLst>
                                          <p:attrName>style.visibility</p:attrName>
                                        </p:attrNameLst>
                                      </p:cBhvr>
                                      <p:to>
                                        <p:strVal val="visible"/>
                                      </p:to>
                                    </p:set>
                                    <p:animEffect transition="in" filter="fade">
                                      <p:cBhvr>
                                        <p:cTn id="27" dur="500"/>
                                        <p:tgtEl>
                                          <p:spTgt spid="2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30"/>
                                        </p:tgtEl>
                                        <p:attrNameLst>
                                          <p:attrName>style.visibility</p:attrName>
                                        </p:attrNameLst>
                                      </p:cBhvr>
                                      <p:to>
                                        <p:strVal val="visible"/>
                                      </p:to>
                                    </p:set>
                                    <p:animEffect transition="in" filter="fade">
                                      <p:cBhvr>
                                        <p:cTn id="30" dur="500"/>
                                        <p:tgtEl>
                                          <p:spTgt spid="2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32"/>
                                        </p:tgtEl>
                                        <p:attrNameLst>
                                          <p:attrName>style.visibility</p:attrName>
                                        </p:attrNameLst>
                                      </p:cBhvr>
                                      <p:to>
                                        <p:strVal val="visible"/>
                                      </p:to>
                                    </p:set>
                                    <p:animEffect transition="in" filter="fade">
                                      <p:cBhvr>
                                        <p:cTn id="33" dur="500"/>
                                        <p:tgtEl>
                                          <p:spTgt spid="232"/>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fade">
                                      <p:cBhvr>
                                        <p:cTn id="38" dur="1000"/>
                                        <p:tgtEl>
                                          <p:spTgt spid="5"/>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4" fill="hold" nodeType="click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wipe(down)">
                                      <p:cBhvr>
                                        <p:cTn id="43" dur="500"/>
                                        <p:tgtEl>
                                          <p:spTgt spid="2"/>
                                        </p:tgtEl>
                                      </p:cBhvr>
                                    </p:animEffect>
                                  </p:childTnLst>
                                </p:cTn>
                              </p:par>
                            </p:childTnLst>
                          </p:cTn>
                        </p:par>
                        <p:par>
                          <p:cTn id="44" fill="hold">
                            <p:stCondLst>
                              <p:cond delay="500"/>
                            </p:stCondLst>
                            <p:childTnLst>
                              <p:par>
                                <p:cTn id="45" presetID="22" presetClass="entr" presetSubtype="4" fill="hold" nodeType="after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wipe(down)">
                                      <p:cBhvr>
                                        <p:cTn id="47" dur="500"/>
                                        <p:tgtEl>
                                          <p:spTgt spid="4"/>
                                        </p:tgtEl>
                                      </p:cBhvr>
                                    </p:animEffect>
                                  </p:childTnLst>
                                </p:cTn>
                              </p:par>
                              <p:par>
                                <p:cTn id="48" presetID="22" presetClass="entr" presetSubtype="4" fill="hold" nodeType="withEffect">
                                  <p:stCondLst>
                                    <p:cond delay="0"/>
                                  </p:stCondLst>
                                  <p:childTnLst>
                                    <p:set>
                                      <p:cBhvr>
                                        <p:cTn id="49" dur="1" fill="hold">
                                          <p:stCondLst>
                                            <p:cond delay="0"/>
                                          </p:stCondLst>
                                        </p:cTn>
                                        <p:tgtEl>
                                          <p:spTgt spid="6"/>
                                        </p:tgtEl>
                                        <p:attrNameLst>
                                          <p:attrName>style.visibility</p:attrName>
                                        </p:attrNameLst>
                                      </p:cBhvr>
                                      <p:to>
                                        <p:strVal val="visible"/>
                                      </p:to>
                                    </p:set>
                                    <p:animEffect transition="in" filter="wipe(down)">
                                      <p:cBhvr>
                                        <p:cTn id="50" dur="500"/>
                                        <p:tgtEl>
                                          <p:spTgt spid="6"/>
                                        </p:tgtEl>
                                      </p:cBhvr>
                                    </p:animEffect>
                                  </p:childTnLst>
                                </p:cTn>
                              </p:par>
                              <p:par>
                                <p:cTn id="51" presetID="22" presetClass="entr" presetSubtype="4" fill="hold" nodeType="withEffect">
                                  <p:stCondLst>
                                    <p:cond delay="0"/>
                                  </p:stCondLst>
                                  <p:childTnLst>
                                    <p:set>
                                      <p:cBhvr>
                                        <p:cTn id="52" dur="1" fill="hold">
                                          <p:stCondLst>
                                            <p:cond delay="0"/>
                                          </p:stCondLst>
                                        </p:cTn>
                                        <p:tgtEl>
                                          <p:spTgt spid="9"/>
                                        </p:tgtEl>
                                        <p:attrNameLst>
                                          <p:attrName>style.visibility</p:attrName>
                                        </p:attrNameLst>
                                      </p:cBhvr>
                                      <p:to>
                                        <p:strVal val="visible"/>
                                      </p:to>
                                    </p:set>
                                    <p:animEffect transition="in" filter="wipe(down)">
                                      <p:cBhvr>
                                        <p:cTn id="53" dur="500"/>
                                        <p:tgtEl>
                                          <p:spTgt spid="9"/>
                                        </p:tgtEl>
                                      </p:cBhvr>
                                    </p:animEffect>
                                  </p:childTnLst>
                                </p:cTn>
                              </p:par>
                              <p:par>
                                <p:cTn id="54" presetID="22" presetClass="entr" presetSubtype="4" fill="hold" nodeType="with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wipe(down)">
                                      <p:cBhvr>
                                        <p:cTn id="56" dur="500"/>
                                        <p:tgtEl>
                                          <p:spTgt spid="12"/>
                                        </p:tgtEl>
                                      </p:cBhvr>
                                    </p:animEffect>
                                  </p:childTnLst>
                                </p:cTn>
                              </p:par>
                              <p:par>
                                <p:cTn id="57" presetID="22" presetClass="entr" presetSubtype="4" fill="hold" nodeType="withEffect">
                                  <p:stCondLst>
                                    <p:cond delay="0"/>
                                  </p:stCondLst>
                                  <p:childTnLst>
                                    <p:set>
                                      <p:cBhvr>
                                        <p:cTn id="58" dur="1" fill="hold">
                                          <p:stCondLst>
                                            <p:cond delay="0"/>
                                          </p:stCondLst>
                                        </p:cTn>
                                        <p:tgtEl>
                                          <p:spTgt spid="15"/>
                                        </p:tgtEl>
                                        <p:attrNameLst>
                                          <p:attrName>style.visibility</p:attrName>
                                        </p:attrNameLst>
                                      </p:cBhvr>
                                      <p:to>
                                        <p:strVal val="visible"/>
                                      </p:to>
                                    </p:set>
                                    <p:animEffect transition="in" filter="wipe(down)">
                                      <p:cBhvr>
                                        <p:cTn id="59" dur="500"/>
                                        <p:tgtEl>
                                          <p:spTgt spid="15"/>
                                        </p:tgtEl>
                                      </p:cBhvr>
                                    </p:animEffect>
                                  </p:childTnLst>
                                </p:cTn>
                              </p:par>
                              <p:par>
                                <p:cTn id="60" presetID="22" presetClass="entr" presetSubtype="4" fill="hold" nodeType="with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wipe(down)">
                                      <p:cBhvr>
                                        <p:cTn id="62" dur="500"/>
                                        <p:tgtEl>
                                          <p:spTgt spid="19"/>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xit" presetSubtype="0" fill="hold" grpId="1" nodeType="clickEffect">
                                  <p:stCondLst>
                                    <p:cond delay="0"/>
                                  </p:stCondLst>
                                  <p:childTnLst>
                                    <p:animEffect transition="out" filter="fade">
                                      <p:cBhvr>
                                        <p:cTn id="66" dur="500"/>
                                        <p:tgtEl>
                                          <p:spTgt spid="3"/>
                                        </p:tgtEl>
                                      </p:cBhvr>
                                    </p:animEffect>
                                    <p:set>
                                      <p:cBhvr>
                                        <p:cTn id="67" dur="1" fill="hold">
                                          <p:stCondLst>
                                            <p:cond delay="499"/>
                                          </p:stCondLst>
                                        </p:cTn>
                                        <p:tgtEl>
                                          <p:spTgt spid="3"/>
                                        </p:tgtEl>
                                        <p:attrNameLst>
                                          <p:attrName>style.visibility</p:attrName>
                                        </p:attrNameLst>
                                      </p:cBhvr>
                                      <p:to>
                                        <p:strVal val="hidden"/>
                                      </p:to>
                                    </p:set>
                                  </p:childTnLst>
                                </p:cTn>
                              </p:par>
                              <p:par>
                                <p:cTn id="68" presetID="10" presetClass="exit" presetSubtype="0" fill="hold" grpId="1" nodeType="withEffect">
                                  <p:stCondLst>
                                    <p:cond delay="0"/>
                                  </p:stCondLst>
                                  <p:childTnLst>
                                    <p:animEffect transition="out" filter="fade">
                                      <p:cBhvr>
                                        <p:cTn id="69" dur="500"/>
                                        <p:tgtEl>
                                          <p:spTgt spid="5"/>
                                        </p:tgtEl>
                                      </p:cBhvr>
                                    </p:animEffect>
                                    <p:set>
                                      <p:cBhvr>
                                        <p:cTn id="70"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animBg="1"/>
      <p:bldP spid="225" grpId="0" animBg="1"/>
      <p:bldP spid="226" grpId="0" animBg="1"/>
      <p:bldP spid="227" grpId="0" animBg="1"/>
      <p:bldP spid="228" grpId="0" animBg="1"/>
      <p:bldP spid="229" grpId="0" animBg="1"/>
      <p:bldP spid="230" grpId="0" animBg="1"/>
      <p:bldP spid="232" grpId="0" animBg="1"/>
      <p:bldP spid="3" grpId="0" animBg="1"/>
      <p:bldP spid="3" grpId="1" animBg="1"/>
      <p:bldP spid="5" grpId="0" animBg="1"/>
      <p:bldP spid="5" grpId="1"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redondeado 10">
            <a:extLst>
              <a:ext uri="{FF2B5EF4-FFF2-40B4-BE49-F238E27FC236}">
                <a16:creationId xmlns:a16="http://schemas.microsoft.com/office/drawing/2014/main" id="{48733184-D0D8-DF7F-15CB-1CEAF1407220}"/>
              </a:ext>
            </a:extLst>
          </p:cNvPr>
          <p:cNvSpPr/>
          <p:nvPr/>
        </p:nvSpPr>
        <p:spPr>
          <a:xfrm>
            <a:off x="4926374" y="2533269"/>
            <a:ext cx="2744411" cy="631205"/>
          </a:xfrm>
          <a:prstGeom prst="roundRect">
            <a:avLst>
              <a:gd name="adj" fmla="val 6757"/>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sp>
        <p:nvSpPr>
          <p:cNvPr id="12" name="Rectángulo redondeado 11">
            <a:extLst>
              <a:ext uri="{FF2B5EF4-FFF2-40B4-BE49-F238E27FC236}">
                <a16:creationId xmlns:a16="http://schemas.microsoft.com/office/drawing/2014/main" id="{06BC69F5-0976-A164-7C86-6798D8244CE7}"/>
              </a:ext>
            </a:extLst>
          </p:cNvPr>
          <p:cNvSpPr/>
          <p:nvPr/>
        </p:nvSpPr>
        <p:spPr>
          <a:xfrm>
            <a:off x="8037383" y="1854202"/>
            <a:ext cx="2744411" cy="631204"/>
          </a:xfrm>
          <a:prstGeom prst="roundRect">
            <a:avLst>
              <a:gd name="adj" fmla="val 6757"/>
            </a:avLst>
          </a:prstGeom>
          <a:solidFill>
            <a:srgbClr val="5E6B7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sp>
        <p:nvSpPr>
          <p:cNvPr id="13" name="Rectángulo redondeado 12">
            <a:extLst>
              <a:ext uri="{FF2B5EF4-FFF2-40B4-BE49-F238E27FC236}">
                <a16:creationId xmlns:a16="http://schemas.microsoft.com/office/drawing/2014/main" id="{081C998F-2575-F204-F86C-8150A216E89B}"/>
              </a:ext>
            </a:extLst>
          </p:cNvPr>
          <p:cNvSpPr/>
          <p:nvPr/>
        </p:nvSpPr>
        <p:spPr>
          <a:xfrm>
            <a:off x="8029656" y="2533269"/>
            <a:ext cx="2744411" cy="631204"/>
          </a:xfrm>
          <a:prstGeom prst="roundRect">
            <a:avLst>
              <a:gd name="adj" fmla="val 6757"/>
            </a:avLst>
          </a:prstGeom>
          <a:solidFill>
            <a:schemeClr val="accent6">
              <a:lumMod val="60000"/>
              <a:lumOff val="4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2" name="CuadroTexto 1">
            <a:extLst>
              <a:ext uri="{FF2B5EF4-FFF2-40B4-BE49-F238E27FC236}">
                <a16:creationId xmlns:a16="http://schemas.microsoft.com/office/drawing/2014/main" id="{504AAA75-A42D-22E1-0D4B-6679798495A1}"/>
              </a:ext>
            </a:extLst>
          </p:cNvPr>
          <p:cNvSpPr txBox="1"/>
          <p:nvPr/>
        </p:nvSpPr>
        <p:spPr>
          <a:xfrm>
            <a:off x="620449" y="1851461"/>
            <a:ext cx="3812342" cy="131301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400"/>
              <a:t>PLATAFORMAS</a:t>
            </a:r>
          </a:p>
        </p:txBody>
      </p:sp>
      <p:sp>
        <p:nvSpPr>
          <p:cNvPr id="3" name="Rectángulo redondeado 2">
            <a:extLst>
              <a:ext uri="{FF2B5EF4-FFF2-40B4-BE49-F238E27FC236}">
                <a16:creationId xmlns:a16="http://schemas.microsoft.com/office/drawing/2014/main" id="{89BD8635-C2B3-4236-2DB4-3B665FD7F4EA}"/>
              </a:ext>
            </a:extLst>
          </p:cNvPr>
          <p:cNvSpPr/>
          <p:nvPr/>
        </p:nvSpPr>
        <p:spPr>
          <a:xfrm>
            <a:off x="4926374" y="1854201"/>
            <a:ext cx="2617426" cy="631205"/>
          </a:xfrm>
          <a:prstGeom prst="roundRect">
            <a:avLst>
              <a:gd name="adj" fmla="val 6757"/>
            </a:avLst>
          </a:prstGeom>
          <a:solidFill>
            <a:srgbClr val="E25D6B">
              <a:alpha val="50000"/>
            </a:srgbClr>
          </a:solidFill>
          <a:ln w="635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STORES &amp;</a:t>
            </a:r>
          </a:p>
          <a:p>
            <a:pPr marL="0" marR="0" lvl="0" indent="0" algn="l"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 name="Rectángulo redondeado 3">
            <a:extLst>
              <a:ext uri="{FF2B5EF4-FFF2-40B4-BE49-F238E27FC236}">
                <a16:creationId xmlns:a16="http://schemas.microsoft.com/office/drawing/2014/main" id="{E7D9E4AE-D281-30BB-E2DC-0E16AC966D52}"/>
              </a:ext>
            </a:extLst>
          </p:cNvPr>
          <p:cNvSpPr/>
          <p:nvPr/>
        </p:nvSpPr>
        <p:spPr>
          <a:xfrm>
            <a:off x="6338786" y="2003966"/>
            <a:ext cx="1332000" cy="152294"/>
          </a:xfrm>
          <a:prstGeom prst="roundRect">
            <a:avLst>
              <a:gd name="adj" fmla="val 6757"/>
            </a:avLst>
          </a:prstGeom>
          <a:solidFill>
            <a:srgbClr val="E25D6B">
              <a:alpha val="30000"/>
            </a:srgbClr>
          </a:solidFill>
          <a:ln w="0" cap="flat" cmpd="sng" algn="ctr">
            <a:solidFill>
              <a:schemeClr val="bg1"/>
            </a:solidFill>
            <a:prstDash val="solid"/>
            <a:miter lim="800000"/>
          </a:ln>
          <a:effectLst/>
        </p:spPr>
        <p:txBody>
          <a:bodyPr rtlCol="0" anchor="ctr"/>
          <a:lstStyle/>
          <a:p>
            <a:pPr algn="ctr"/>
            <a:r>
              <a:rPr lang="es-CL" sz="800" b="1" kern="0">
                <a:solidFill>
                  <a:prstClr val="white"/>
                </a:solidFill>
                <a:latin typeface="Calibri" panose="020F0502020204030204"/>
              </a:rPr>
              <a:t>STORE OPERATIONS</a:t>
            </a:r>
          </a:p>
        </p:txBody>
      </p:sp>
      <p:sp>
        <p:nvSpPr>
          <p:cNvPr id="5" name="Rectángulo redondeado 4">
            <a:extLst>
              <a:ext uri="{FF2B5EF4-FFF2-40B4-BE49-F238E27FC236}">
                <a16:creationId xmlns:a16="http://schemas.microsoft.com/office/drawing/2014/main" id="{29EA8731-FC68-A78E-F62C-858B6A8DF859}"/>
              </a:ext>
            </a:extLst>
          </p:cNvPr>
          <p:cNvSpPr/>
          <p:nvPr/>
        </p:nvSpPr>
        <p:spPr>
          <a:xfrm>
            <a:off x="6338786" y="2198864"/>
            <a:ext cx="1332000" cy="152294"/>
          </a:xfrm>
          <a:prstGeom prst="roundRect">
            <a:avLst>
              <a:gd name="adj" fmla="val 6757"/>
            </a:avLst>
          </a:prstGeom>
          <a:solidFill>
            <a:srgbClr val="E25D6B">
              <a:alpha val="30000"/>
            </a:srgbClr>
          </a:solidFill>
          <a:ln w="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6" name="Rectángulo redondeado 5">
            <a:extLst>
              <a:ext uri="{FF2B5EF4-FFF2-40B4-BE49-F238E27FC236}">
                <a16:creationId xmlns:a16="http://schemas.microsoft.com/office/drawing/2014/main" id="{3588FCF3-B818-11F8-F784-A01C8A4BC1B8}"/>
              </a:ext>
            </a:extLst>
          </p:cNvPr>
          <p:cNvSpPr/>
          <p:nvPr/>
        </p:nvSpPr>
        <p:spPr>
          <a:xfrm>
            <a:off x="4926374" y="2533269"/>
            <a:ext cx="2744411" cy="631205"/>
          </a:xfrm>
          <a:prstGeom prst="roundRect">
            <a:avLst>
              <a:gd name="adj" fmla="val 6757"/>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sp>
        <p:nvSpPr>
          <p:cNvPr id="7" name="Rectángulo redondeado 6">
            <a:extLst>
              <a:ext uri="{FF2B5EF4-FFF2-40B4-BE49-F238E27FC236}">
                <a16:creationId xmlns:a16="http://schemas.microsoft.com/office/drawing/2014/main" id="{692EFD17-0664-4F81-A8C1-190DC130A9C0}"/>
              </a:ext>
            </a:extLst>
          </p:cNvPr>
          <p:cNvSpPr/>
          <p:nvPr/>
        </p:nvSpPr>
        <p:spPr>
          <a:xfrm>
            <a:off x="8037383" y="1854202"/>
            <a:ext cx="2744411" cy="631204"/>
          </a:xfrm>
          <a:prstGeom prst="roundRect">
            <a:avLst>
              <a:gd name="adj" fmla="val 6757"/>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sp>
        <p:nvSpPr>
          <p:cNvPr id="8" name="Rectángulo redondeado 7">
            <a:extLst>
              <a:ext uri="{FF2B5EF4-FFF2-40B4-BE49-F238E27FC236}">
                <a16:creationId xmlns:a16="http://schemas.microsoft.com/office/drawing/2014/main" id="{FB3737F0-F3A7-A571-1234-EB8A27E5CA6E}"/>
              </a:ext>
            </a:extLst>
          </p:cNvPr>
          <p:cNvSpPr/>
          <p:nvPr/>
        </p:nvSpPr>
        <p:spPr>
          <a:xfrm>
            <a:off x="8029656" y="2533269"/>
            <a:ext cx="2744411" cy="631204"/>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sp>
        <p:nvSpPr>
          <p:cNvPr id="9" name="CuadroTexto 8">
            <a:extLst>
              <a:ext uri="{FF2B5EF4-FFF2-40B4-BE49-F238E27FC236}">
                <a16:creationId xmlns:a16="http://schemas.microsoft.com/office/drawing/2014/main" id="{3BAF67AD-C8C7-8964-45C4-AF98CCF7E511}"/>
              </a:ext>
            </a:extLst>
          </p:cNvPr>
          <p:cNvSpPr txBox="1"/>
          <p:nvPr/>
        </p:nvSpPr>
        <p:spPr>
          <a:xfrm>
            <a:off x="620449" y="3741778"/>
            <a:ext cx="8968051" cy="28814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Pasemos ahora a revisar </a:t>
            </a:r>
            <a:r>
              <a:rPr lang="es-CL" sz="1000" err="1"/>
              <a:t>Supply</a:t>
            </a:r>
            <a:r>
              <a:rPr lang="es-CL" sz="1000"/>
              <a:t> </a:t>
            </a:r>
            <a:r>
              <a:rPr lang="es-CL" sz="1000" err="1"/>
              <a:t>Chain</a:t>
            </a:r>
            <a:r>
              <a:rPr lang="es-CL" sz="1000"/>
              <a:t>…</a:t>
            </a:r>
          </a:p>
        </p:txBody>
      </p:sp>
      <p:pic>
        <p:nvPicPr>
          <p:cNvPr id="1026" name="Picture 2" descr="Ok - Descarga iconos gratis">
            <a:extLst>
              <a:ext uri="{FF2B5EF4-FFF2-40B4-BE49-F238E27FC236}">
                <a16:creationId xmlns:a16="http://schemas.microsoft.com/office/drawing/2014/main" id="{F0ADCB03-C587-FBB1-D884-1203FF0764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0111" y="1637151"/>
            <a:ext cx="41910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8494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ángulo 36">
            <a:extLst>
              <a:ext uri="{FF2B5EF4-FFF2-40B4-BE49-F238E27FC236}">
                <a16:creationId xmlns:a16="http://schemas.microsoft.com/office/drawing/2014/main" id="{A879FD70-DE39-2F49-5478-8BC8B56BB8CB}"/>
              </a:ext>
            </a:extLst>
          </p:cNvPr>
          <p:cNvSpPr/>
          <p:nvPr/>
        </p:nvSpPr>
        <p:spPr>
          <a:xfrm>
            <a:off x="2438400" y="3089262"/>
            <a:ext cx="7183287" cy="1941726"/>
          </a:xfrm>
          <a:prstGeom prst="rect">
            <a:avLst/>
          </a:prstGeom>
          <a:solidFill>
            <a:schemeClr val="bg1"/>
          </a:solidFill>
          <a:ln w="12700" cap="flat" cmpd="sng" algn="ctr">
            <a:solidFill>
              <a:srgbClr val="73C96A"/>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Business </a:t>
            </a:r>
            <a:r>
              <a:rPr lang="es-CL" b="1" err="1"/>
              <a:t>Overview</a:t>
            </a:r>
            <a:endParaRPr lang="es-CL"/>
          </a:p>
        </p:txBody>
      </p:sp>
      <p:sp>
        <p:nvSpPr>
          <p:cNvPr id="12" name="Rectángulo 11">
            <a:extLst>
              <a:ext uri="{FF2B5EF4-FFF2-40B4-BE49-F238E27FC236}">
                <a16:creationId xmlns:a16="http://schemas.microsoft.com/office/drawing/2014/main" id="{B2E17BB2-4E37-35EF-BF45-BCAAC34EB209}"/>
              </a:ext>
            </a:extLst>
          </p:cNvPr>
          <p:cNvSpPr/>
          <p:nvPr/>
        </p:nvSpPr>
        <p:spPr>
          <a:xfrm>
            <a:off x="2689860" y="3248088"/>
            <a:ext cx="1822687" cy="439333"/>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CATÁLOGO</a:t>
            </a:r>
          </a:p>
        </p:txBody>
      </p:sp>
      <p:sp>
        <p:nvSpPr>
          <p:cNvPr id="13" name="Rectángulo 12">
            <a:extLst>
              <a:ext uri="{FF2B5EF4-FFF2-40B4-BE49-F238E27FC236}">
                <a16:creationId xmlns:a16="http://schemas.microsoft.com/office/drawing/2014/main" id="{FA28B618-B823-564F-FA37-CF36250F3EE2}"/>
              </a:ext>
            </a:extLst>
          </p:cNvPr>
          <p:cNvSpPr/>
          <p:nvPr/>
        </p:nvSpPr>
        <p:spPr>
          <a:xfrm>
            <a:off x="2689860" y="4696613"/>
            <a:ext cx="6690351" cy="1934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CONTROL Y SEGUIMIENTO</a:t>
            </a:r>
          </a:p>
        </p:txBody>
      </p:sp>
      <p:sp>
        <p:nvSpPr>
          <p:cNvPr id="18" name="Rectángulo 17">
            <a:extLst>
              <a:ext uri="{FF2B5EF4-FFF2-40B4-BE49-F238E27FC236}">
                <a16:creationId xmlns:a16="http://schemas.microsoft.com/office/drawing/2014/main" id="{BED24439-22F0-E5CC-1D9E-46DDAEE57FD3}"/>
              </a:ext>
            </a:extLst>
          </p:cNvPr>
          <p:cNvSpPr/>
          <p:nvPr/>
        </p:nvSpPr>
        <p:spPr>
          <a:xfrm>
            <a:off x="5867808" y="3773418"/>
            <a:ext cx="1170000" cy="174917"/>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TRASTIENDA</a:t>
            </a:r>
          </a:p>
        </p:txBody>
      </p:sp>
      <p:sp>
        <p:nvSpPr>
          <p:cNvPr id="21" name="Rectángulo 20">
            <a:extLst>
              <a:ext uri="{FF2B5EF4-FFF2-40B4-BE49-F238E27FC236}">
                <a16:creationId xmlns:a16="http://schemas.microsoft.com/office/drawing/2014/main" id="{1EC39E88-6219-91E0-478B-013CEDEFE334}"/>
              </a:ext>
            </a:extLst>
          </p:cNvPr>
          <p:cNvSpPr/>
          <p:nvPr/>
        </p:nvSpPr>
        <p:spPr>
          <a:xfrm>
            <a:off x="5867808" y="4022808"/>
            <a:ext cx="1170000" cy="576231"/>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BODEGA</a:t>
            </a:r>
          </a:p>
        </p:txBody>
      </p:sp>
      <p:sp>
        <p:nvSpPr>
          <p:cNvPr id="23" name="Rectángulo 22">
            <a:extLst>
              <a:ext uri="{FF2B5EF4-FFF2-40B4-BE49-F238E27FC236}">
                <a16:creationId xmlns:a16="http://schemas.microsoft.com/office/drawing/2014/main" id="{D8C12FF6-F003-169F-7625-B3EE1046F2FD}"/>
              </a:ext>
            </a:extLst>
          </p:cNvPr>
          <p:cNvSpPr/>
          <p:nvPr/>
        </p:nvSpPr>
        <p:spPr>
          <a:xfrm>
            <a:off x="8408211" y="3239208"/>
            <a:ext cx="972000" cy="448213"/>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ITINERARIOS</a:t>
            </a:r>
          </a:p>
        </p:txBody>
      </p:sp>
      <p:sp>
        <p:nvSpPr>
          <p:cNvPr id="24" name="Rectángulo 23">
            <a:extLst>
              <a:ext uri="{FF2B5EF4-FFF2-40B4-BE49-F238E27FC236}">
                <a16:creationId xmlns:a16="http://schemas.microsoft.com/office/drawing/2014/main" id="{DCBCCA52-F06B-3771-1B32-0675CC3A5D42}"/>
              </a:ext>
            </a:extLst>
          </p:cNvPr>
          <p:cNvSpPr/>
          <p:nvPr/>
        </p:nvSpPr>
        <p:spPr>
          <a:xfrm>
            <a:off x="2689860" y="3707591"/>
            <a:ext cx="1822687" cy="439333"/>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RED</a:t>
            </a:r>
          </a:p>
        </p:txBody>
      </p:sp>
      <p:sp>
        <p:nvSpPr>
          <p:cNvPr id="25" name="Rectángulo 24">
            <a:extLst>
              <a:ext uri="{FF2B5EF4-FFF2-40B4-BE49-F238E27FC236}">
                <a16:creationId xmlns:a16="http://schemas.microsoft.com/office/drawing/2014/main" id="{FE8B3827-45B0-6852-9F36-BC5AE5E3E5BB}"/>
              </a:ext>
            </a:extLst>
          </p:cNvPr>
          <p:cNvSpPr/>
          <p:nvPr/>
        </p:nvSpPr>
        <p:spPr>
          <a:xfrm>
            <a:off x="2689860" y="4167094"/>
            <a:ext cx="1822687" cy="439333"/>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TRANSPORTE</a:t>
            </a:r>
          </a:p>
        </p:txBody>
      </p:sp>
      <p:sp>
        <p:nvSpPr>
          <p:cNvPr id="26" name="Rectángulo 25">
            <a:extLst>
              <a:ext uri="{FF2B5EF4-FFF2-40B4-BE49-F238E27FC236}">
                <a16:creationId xmlns:a16="http://schemas.microsoft.com/office/drawing/2014/main" id="{2EC29528-6E67-8D37-FBA5-5AD1F48FD990}"/>
              </a:ext>
            </a:extLst>
          </p:cNvPr>
          <p:cNvSpPr/>
          <p:nvPr/>
        </p:nvSpPr>
        <p:spPr>
          <a:xfrm>
            <a:off x="4605395" y="3248087"/>
            <a:ext cx="1170000" cy="135833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INVENTARIO</a:t>
            </a:r>
          </a:p>
        </p:txBody>
      </p:sp>
      <p:sp>
        <p:nvSpPr>
          <p:cNvPr id="27" name="Rectángulo 26">
            <a:extLst>
              <a:ext uri="{FF2B5EF4-FFF2-40B4-BE49-F238E27FC236}">
                <a16:creationId xmlns:a16="http://schemas.microsoft.com/office/drawing/2014/main" id="{E900BAF2-5CE0-01AE-C1DC-C765547EF65C}"/>
              </a:ext>
            </a:extLst>
          </p:cNvPr>
          <p:cNvSpPr/>
          <p:nvPr/>
        </p:nvSpPr>
        <p:spPr>
          <a:xfrm>
            <a:off x="5867803" y="3240108"/>
            <a:ext cx="2448000" cy="1934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PROMESA</a:t>
            </a:r>
          </a:p>
        </p:txBody>
      </p:sp>
      <p:sp>
        <p:nvSpPr>
          <p:cNvPr id="28" name="Rectángulo 27">
            <a:extLst>
              <a:ext uri="{FF2B5EF4-FFF2-40B4-BE49-F238E27FC236}">
                <a16:creationId xmlns:a16="http://schemas.microsoft.com/office/drawing/2014/main" id="{B3C9AF1E-E5CE-31B8-D089-94D415BE0894}"/>
              </a:ext>
            </a:extLst>
          </p:cNvPr>
          <p:cNvSpPr/>
          <p:nvPr/>
        </p:nvSpPr>
        <p:spPr>
          <a:xfrm>
            <a:off x="5867803" y="3504942"/>
            <a:ext cx="2448000" cy="194003"/>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RESERVA</a:t>
            </a:r>
          </a:p>
        </p:txBody>
      </p:sp>
      <p:sp>
        <p:nvSpPr>
          <p:cNvPr id="29" name="Rectángulo 28">
            <a:extLst>
              <a:ext uri="{FF2B5EF4-FFF2-40B4-BE49-F238E27FC236}">
                <a16:creationId xmlns:a16="http://schemas.microsoft.com/office/drawing/2014/main" id="{63BB152F-1FE7-E97D-ACF3-0B81636659AD}"/>
              </a:ext>
            </a:extLst>
          </p:cNvPr>
          <p:cNvSpPr/>
          <p:nvPr/>
        </p:nvSpPr>
        <p:spPr>
          <a:xfrm>
            <a:off x="7141651" y="3769184"/>
            <a:ext cx="2238560" cy="829855"/>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ORDEN</a:t>
            </a:r>
          </a:p>
        </p:txBody>
      </p:sp>
      <p:sp>
        <p:nvSpPr>
          <p:cNvPr id="2" name="CuadroTexto 1">
            <a:extLst>
              <a:ext uri="{FF2B5EF4-FFF2-40B4-BE49-F238E27FC236}">
                <a16:creationId xmlns:a16="http://schemas.microsoft.com/office/drawing/2014/main" id="{AC60D8B6-25E3-9B29-832B-FB57F8895BBD}"/>
              </a:ext>
            </a:extLst>
          </p:cNvPr>
          <p:cNvSpPr txBox="1"/>
          <p:nvPr/>
        </p:nvSpPr>
        <p:spPr>
          <a:xfrm>
            <a:off x="439670" y="1634198"/>
            <a:ext cx="6316730"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plataforma de </a:t>
            </a:r>
            <a:r>
              <a:rPr lang="es-CL" sz="1000" err="1"/>
              <a:t>Supply</a:t>
            </a:r>
            <a:r>
              <a:rPr lang="es-CL" sz="1000"/>
              <a:t> </a:t>
            </a:r>
            <a:r>
              <a:rPr lang="es-CL" sz="1000" err="1"/>
              <a:t>Chain</a:t>
            </a:r>
            <a:r>
              <a:rPr lang="es-CL" sz="1000"/>
              <a:t> comprende todo lo relacionado a la operación logística del holding. </a:t>
            </a:r>
          </a:p>
        </p:txBody>
      </p:sp>
      <p:sp>
        <p:nvSpPr>
          <p:cNvPr id="4" name="CuadroTexto 3">
            <a:extLst>
              <a:ext uri="{FF2B5EF4-FFF2-40B4-BE49-F238E27FC236}">
                <a16:creationId xmlns:a16="http://schemas.microsoft.com/office/drawing/2014/main" id="{37FE74FE-468C-0974-50CF-492958F03F1E}"/>
              </a:ext>
            </a:extLst>
          </p:cNvPr>
          <p:cNvSpPr txBox="1"/>
          <p:nvPr/>
        </p:nvSpPr>
        <p:spPr>
          <a:xfrm>
            <a:off x="439670" y="2006575"/>
            <a:ext cx="10634730" cy="602436"/>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operación logística a nivel global no funciona como un flujo secuencial, sino más bien como un conjunto de procesos independientes que orquestan capacidades especificas en determinados momentos y que a la larga permiten que la mercadería se mueva desde un origen hacia un destino, independientemente de si son internos (bodegas, tiendas, puntos de retiro administrados por el holding) o externos (Dependencias proveedores / </a:t>
            </a:r>
            <a:r>
              <a:rPr lang="es-CL" sz="1000" err="1"/>
              <a:t>sellers</a:t>
            </a:r>
            <a:r>
              <a:rPr lang="es-CL" sz="1000"/>
              <a:t>, domicilios clientes, puntos de retiro no administrados por el holding) .</a:t>
            </a:r>
          </a:p>
        </p:txBody>
      </p:sp>
      <p:sp>
        <p:nvSpPr>
          <p:cNvPr id="6" name="CuadroTexto 5">
            <a:extLst>
              <a:ext uri="{FF2B5EF4-FFF2-40B4-BE49-F238E27FC236}">
                <a16:creationId xmlns:a16="http://schemas.microsoft.com/office/drawing/2014/main" id="{68392D36-E4C6-8242-7549-C636D3D21F49}"/>
              </a:ext>
            </a:extLst>
          </p:cNvPr>
          <p:cNvSpPr txBox="1"/>
          <p:nvPr/>
        </p:nvSpPr>
        <p:spPr>
          <a:xfrm>
            <a:off x="439670" y="5509325"/>
            <a:ext cx="10634730" cy="36642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Adicionalmente, para brindar mayor eficiencia y flexibilidad en las opciones de movimiento de mercadería, la operación logística debe poder integrarse con operadores logísticos externos que permitan complementar y ampliar el alcance y cobertura.</a:t>
            </a:r>
          </a:p>
        </p:txBody>
      </p:sp>
      <p:sp>
        <p:nvSpPr>
          <p:cNvPr id="7" name="Rectángulo redondeado 6">
            <a:extLst>
              <a:ext uri="{FF2B5EF4-FFF2-40B4-BE49-F238E27FC236}">
                <a16:creationId xmlns:a16="http://schemas.microsoft.com/office/drawing/2014/main" id="{B2AA8042-1C46-4518-5143-B4BCB9465A9F}"/>
              </a:ext>
            </a:extLst>
          </p:cNvPr>
          <p:cNvSpPr/>
          <p:nvPr/>
        </p:nvSpPr>
        <p:spPr>
          <a:xfrm>
            <a:off x="9293052" y="762862"/>
            <a:ext cx="2582016" cy="246161"/>
          </a:xfrm>
          <a:prstGeom prst="roundRect">
            <a:avLst>
              <a:gd name="adj" fmla="val 6757"/>
            </a:avLst>
          </a:prstGeom>
          <a:solidFill>
            <a:srgbClr val="73C96A"/>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Tree>
    <p:extLst>
      <p:ext uri="{BB962C8B-B14F-4D97-AF65-F5344CB8AC3E}">
        <p14:creationId xmlns:p14="http://schemas.microsoft.com/office/powerpoint/2010/main" val="31996755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750"/>
                                        <p:tgtEl>
                                          <p:spTgt spid="12"/>
                                        </p:tgtEl>
                                      </p:cBhvr>
                                    </p:animEffect>
                                  </p:childTnLst>
                                </p:cTn>
                              </p:par>
                            </p:childTnLst>
                          </p:cTn>
                        </p:par>
                        <p:par>
                          <p:cTn id="17" fill="hold">
                            <p:stCondLst>
                              <p:cond delay="750"/>
                            </p:stCondLst>
                            <p:childTnLst>
                              <p:par>
                                <p:cTn id="18" presetID="22" presetClass="entr" presetSubtype="8" fill="hold" grpId="0" nodeType="after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left)">
                                      <p:cBhvr>
                                        <p:cTn id="20" dur="750"/>
                                        <p:tgtEl>
                                          <p:spTgt spid="24"/>
                                        </p:tgtEl>
                                      </p:cBhvr>
                                    </p:animEffect>
                                  </p:childTnLst>
                                </p:cTn>
                              </p:par>
                            </p:childTnLst>
                          </p:cTn>
                        </p:par>
                        <p:par>
                          <p:cTn id="21" fill="hold">
                            <p:stCondLst>
                              <p:cond delay="1500"/>
                            </p:stCondLst>
                            <p:childTnLst>
                              <p:par>
                                <p:cTn id="22" presetID="22" presetClass="entr" presetSubtype="8" fill="hold" grpId="0" nodeType="after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wipe(left)">
                                      <p:cBhvr>
                                        <p:cTn id="24" dur="750"/>
                                        <p:tgtEl>
                                          <p:spTgt spid="25"/>
                                        </p:tgtEl>
                                      </p:cBhvr>
                                    </p:animEffect>
                                  </p:childTnLst>
                                </p:cTn>
                              </p:par>
                            </p:childTnLst>
                          </p:cTn>
                        </p:par>
                        <p:par>
                          <p:cTn id="25" fill="hold">
                            <p:stCondLst>
                              <p:cond delay="2250"/>
                            </p:stCondLst>
                            <p:childTnLst>
                              <p:par>
                                <p:cTn id="26" presetID="22" presetClass="entr" presetSubtype="8" fill="hold" grpId="0" nodeType="after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ipe(left)">
                                      <p:cBhvr>
                                        <p:cTn id="28" dur="750"/>
                                        <p:tgtEl>
                                          <p:spTgt spid="26"/>
                                        </p:tgtEl>
                                      </p:cBhvr>
                                    </p:animEffect>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wipe(left)">
                                      <p:cBhvr>
                                        <p:cTn id="32" dur="750"/>
                                        <p:tgtEl>
                                          <p:spTgt spid="18"/>
                                        </p:tgtEl>
                                      </p:cBhvr>
                                    </p:animEffect>
                                  </p:childTnLst>
                                </p:cTn>
                              </p:par>
                            </p:childTnLst>
                          </p:cTn>
                        </p:par>
                        <p:par>
                          <p:cTn id="33" fill="hold">
                            <p:stCondLst>
                              <p:cond delay="3750"/>
                            </p:stCondLst>
                            <p:childTnLst>
                              <p:par>
                                <p:cTn id="34" presetID="22" presetClass="entr" presetSubtype="8" fill="hold" grpId="0" nodeType="after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wipe(left)">
                                      <p:cBhvr>
                                        <p:cTn id="36" dur="750"/>
                                        <p:tgtEl>
                                          <p:spTgt spid="21"/>
                                        </p:tgtEl>
                                      </p:cBhvr>
                                    </p:animEffect>
                                  </p:childTnLst>
                                </p:cTn>
                              </p:par>
                            </p:childTnLst>
                          </p:cTn>
                        </p:par>
                        <p:par>
                          <p:cTn id="37" fill="hold">
                            <p:stCondLst>
                              <p:cond delay="4500"/>
                            </p:stCondLst>
                            <p:childTnLst>
                              <p:par>
                                <p:cTn id="38" presetID="22" presetClass="entr" presetSubtype="8" fill="hold" grpId="0" nodeType="after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wipe(left)">
                                      <p:cBhvr>
                                        <p:cTn id="40" dur="750"/>
                                        <p:tgtEl>
                                          <p:spTgt spid="27"/>
                                        </p:tgtEl>
                                      </p:cBhvr>
                                    </p:animEffect>
                                  </p:childTnLst>
                                </p:cTn>
                              </p:par>
                            </p:childTnLst>
                          </p:cTn>
                        </p:par>
                        <p:par>
                          <p:cTn id="41" fill="hold">
                            <p:stCondLst>
                              <p:cond delay="5250"/>
                            </p:stCondLst>
                            <p:childTnLst>
                              <p:par>
                                <p:cTn id="42" presetID="22" presetClass="entr" presetSubtype="8" fill="hold" grpId="0" nodeType="after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wipe(left)">
                                      <p:cBhvr>
                                        <p:cTn id="44" dur="750"/>
                                        <p:tgtEl>
                                          <p:spTgt spid="28"/>
                                        </p:tgtEl>
                                      </p:cBhvr>
                                    </p:animEffect>
                                  </p:childTnLst>
                                </p:cTn>
                              </p:par>
                            </p:childTnLst>
                          </p:cTn>
                        </p:par>
                        <p:par>
                          <p:cTn id="45" fill="hold">
                            <p:stCondLst>
                              <p:cond delay="6000"/>
                            </p:stCondLst>
                            <p:childTnLst>
                              <p:par>
                                <p:cTn id="46" presetID="22" presetClass="entr" presetSubtype="8" fill="hold" grpId="0"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left)">
                                      <p:cBhvr>
                                        <p:cTn id="48" dur="750"/>
                                        <p:tgtEl>
                                          <p:spTgt spid="23"/>
                                        </p:tgtEl>
                                      </p:cBhvr>
                                    </p:animEffect>
                                  </p:childTnLst>
                                </p:cTn>
                              </p:par>
                            </p:childTnLst>
                          </p:cTn>
                        </p:par>
                        <p:par>
                          <p:cTn id="49" fill="hold">
                            <p:stCondLst>
                              <p:cond delay="6750"/>
                            </p:stCondLst>
                            <p:childTnLst>
                              <p:par>
                                <p:cTn id="50" presetID="22" presetClass="entr" presetSubtype="4" fill="hold" grpId="0" nodeType="after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wipe(down)">
                                      <p:cBhvr>
                                        <p:cTn id="52" dur="750"/>
                                        <p:tgtEl>
                                          <p:spTgt spid="29"/>
                                        </p:tgtEl>
                                      </p:cBhvr>
                                    </p:animEffect>
                                  </p:childTnLst>
                                </p:cTn>
                              </p:par>
                            </p:childTnLst>
                          </p:cTn>
                        </p:par>
                        <p:par>
                          <p:cTn id="53" fill="hold">
                            <p:stCondLst>
                              <p:cond delay="7500"/>
                            </p:stCondLst>
                            <p:childTnLst>
                              <p:par>
                                <p:cTn id="54" presetID="22" presetClass="entr" presetSubtype="8" fill="hold" grpId="0" nodeType="afterEffect">
                                  <p:stCondLst>
                                    <p:cond delay="0"/>
                                  </p:stCondLst>
                                  <p:childTnLst>
                                    <p:set>
                                      <p:cBhvr>
                                        <p:cTn id="55" dur="1" fill="hold">
                                          <p:stCondLst>
                                            <p:cond delay="0"/>
                                          </p:stCondLst>
                                        </p:cTn>
                                        <p:tgtEl>
                                          <p:spTgt spid="13"/>
                                        </p:tgtEl>
                                        <p:attrNameLst>
                                          <p:attrName>style.visibility</p:attrName>
                                        </p:attrNameLst>
                                      </p:cBhvr>
                                      <p:to>
                                        <p:strVal val="visible"/>
                                      </p:to>
                                    </p:set>
                                    <p:animEffect transition="in" filter="wipe(left)">
                                      <p:cBhvr>
                                        <p:cTn id="56" dur="750"/>
                                        <p:tgtEl>
                                          <p:spTgt spid="13"/>
                                        </p:tgtEl>
                                      </p:cBhvr>
                                    </p:animEffect>
                                  </p:childTnLst>
                                </p:cTn>
                              </p:par>
                            </p:childTnLst>
                          </p:cTn>
                        </p:par>
                        <p:par>
                          <p:cTn id="57" fill="hold">
                            <p:stCondLst>
                              <p:cond delay="8250"/>
                            </p:stCondLst>
                            <p:childTnLst>
                              <p:par>
                                <p:cTn id="58" presetID="22" presetClass="entr" presetSubtype="1" fill="hold" grpId="0" nodeType="afterEffect">
                                  <p:stCondLst>
                                    <p:cond delay="0"/>
                                  </p:stCondLst>
                                  <p:childTnLst>
                                    <p:set>
                                      <p:cBhvr>
                                        <p:cTn id="59" dur="1" fill="hold">
                                          <p:stCondLst>
                                            <p:cond delay="0"/>
                                          </p:stCondLst>
                                        </p:cTn>
                                        <p:tgtEl>
                                          <p:spTgt spid="37"/>
                                        </p:tgtEl>
                                        <p:attrNameLst>
                                          <p:attrName>style.visibility</p:attrName>
                                        </p:attrNameLst>
                                      </p:cBhvr>
                                      <p:to>
                                        <p:strVal val="visible"/>
                                      </p:to>
                                    </p:set>
                                    <p:animEffect transition="in" filter="wipe(up)">
                                      <p:cBhvr>
                                        <p:cTn id="60" dur="500"/>
                                        <p:tgtEl>
                                          <p:spTgt spid="37"/>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6"/>
                                        </p:tgtEl>
                                        <p:attrNameLst>
                                          <p:attrName>style.visibility</p:attrName>
                                        </p:attrNameLst>
                                      </p:cBhvr>
                                      <p:to>
                                        <p:strVal val="visible"/>
                                      </p:to>
                                    </p:set>
                                    <p:animEffect transition="in" filter="fade">
                                      <p:cBhvr>
                                        <p:cTn id="65" dur="1000"/>
                                        <p:tgtEl>
                                          <p:spTgt spid="6"/>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xit" presetSubtype="0" fill="hold" grpId="1" nodeType="clickEffect">
                                  <p:stCondLst>
                                    <p:cond delay="0"/>
                                  </p:stCondLst>
                                  <p:childTnLst>
                                    <p:animEffect transition="out" filter="fade">
                                      <p:cBhvr>
                                        <p:cTn id="69" dur="500"/>
                                        <p:tgtEl>
                                          <p:spTgt spid="6"/>
                                        </p:tgtEl>
                                      </p:cBhvr>
                                    </p:animEffect>
                                    <p:set>
                                      <p:cBhvr>
                                        <p:cTn id="70" dur="1" fill="hold">
                                          <p:stCondLst>
                                            <p:cond delay="499"/>
                                          </p:stCondLst>
                                        </p:cTn>
                                        <p:tgtEl>
                                          <p:spTgt spid="6"/>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0" presetClass="exit" presetSubtype="0" fill="hold" grpId="1" nodeType="clickEffect">
                                  <p:stCondLst>
                                    <p:cond delay="0"/>
                                  </p:stCondLst>
                                  <p:childTnLst>
                                    <p:animEffect transition="out" filter="fade">
                                      <p:cBhvr>
                                        <p:cTn id="74" dur="500"/>
                                        <p:tgtEl>
                                          <p:spTgt spid="2"/>
                                        </p:tgtEl>
                                      </p:cBhvr>
                                    </p:animEffect>
                                    <p:set>
                                      <p:cBhvr>
                                        <p:cTn id="75" dur="1" fill="hold">
                                          <p:stCondLst>
                                            <p:cond delay="499"/>
                                          </p:stCondLst>
                                        </p:cTn>
                                        <p:tgtEl>
                                          <p:spTgt spid="2"/>
                                        </p:tgtEl>
                                        <p:attrNameLst>
                                          <p:attrName>style.visibility</p:attrName>
                                        </p:attrNameLst>
                                      </p:cBhvr>
                                      <p:to>
                                        <p:strVal val="hidden"/>
                                      </p:to>
                                    </p:set>
                                  </p:childTnLst>
                                </p:cTn>
                              </p:par>
                            </p:childTnLst>
                          </p:cTn>
                        </p:par>
                      </p:childTnLst>
                    </p:cTn>
                  </p:par>
                  <p:par>
                    <p:cTn id="76" fill="hold">
                      <p:stCondLst>
                        <p:cond delay="indefinite"/>
                      </p:stCondLst>
                      <p:childTnLst>
                        <p:par>
                          <p:cTn id="77" fill="hold">
                            <p:stCondLst>
                              <p:cond delay="0"/>
                            </p:stCondLst>
                            <p:childTnLst>
                              <p:par>
                                <p:cTn id="78" presetID="10" presetClass="exit" presetSubtype="0" fill="hold" grpId="1" nodeType="clickEffect">
                                  <p:stCondLst>
                                    <p:cond delay="0"/>
                                  </p:stCondLst>
                                  <p:childTnLst>
                                    <p:animEffect transition="out" filter="fade">
                                      <p:cBhvr>
                                        <p:cTn id="79" dur="500"/>
                                        <p:tgtEl>
                                          <p:spTgt spid="4"/>
                                        </p:tgtEl>
                                      </p:cBhvr>
                                    </p:animEffect>
                                    <p:set>
                                      <p:cBhvr>
                                        <p:cTn id="80"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12" grpId="0" animBg="1"/>
      <p:bldP spid="13" grpId="0" animBg="1"/>
      <p:bldP spid="18" grpId="0" animBg="1"/>
      <p:bldP spid="21" grpId="0" animBg="1"/>
      <p:bldP spid="23" grpId="0" animBg="1"/>
      <p:bldP spid="24" grpId="0" animBg="1"/>
      <p:bldP spid="25" grpId="0" animBg="1"/>
      <p:bldP spid="26" grpId="0" animBg="1"/>
      <p:bldP spid="27" grpId="0" animBg="1"/>
      <p:bldP spid="28" grpId="0" animBg="1"/>
      <p:bldP spid="29" grpId="0" animBg="1"/>
      <p:bldP spid="2" grpId="0" animBg="1"/>
      <p:bldP spid="2" grpId="1" animBg="1"/>
      <p:bldP spid="4" grpId="0" animBg="1"/>
      <p:bldP spid="4" grpId="1" animBg="1"/>
      <p:bldP spid="6" grpId="0" animBg="1"/>
      <p:bldP spid="6" grpId="1"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Ecosystem</a:t>
            </a:r>
            <a:r>
              <a:rPr lang="es-CL" b="1"/>
              <a:t> / Business </a:t>
            </a:r>
            <a:r>
              <a:rPr lang="es-CL" b="1" err="1"/>
              <a:t>Overview</a:t>
            </a:r>
            <a:endParaRPr lang="es-CL"/>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69600" y="1469308"/>
            <a:ext cx="11802222" cy="167393"/>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2" name="Rectángulo 1">
            <a:extLst>
              <a:ext uri="{FF2B5EF4-FFF2-40B4-BE49-F238E27FC236}">
                <a16:creationId xmlns:a16="http://schemas.microsoft.com/office/drawing/2014/main" id="{0D3B0A6A-3DA2-2C18-CE74-F6F412AC6A5B}"/>
              </a:ext>
            </a:extLst>
          </p:cNvPr>
          <p:cNvSpPr/>
          <p:nvPr/>
        </p:nvSpPr>
        <p:spPr>
          <a:xfrm>
            <a:off x="69600" y="1773305"/>
            <a:ext cx="12636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CATALOG MANAGEMENT</a:t>
            </a:r>
          </a:p>
        </p:txBody>
      </p:sp>
      <p:sp>
        <p:nvSpPr>
          <p:cNvPr id="3" name="Rectángulo 2">
            <a:extLst>
              <a:ext uri="{FF2B5EF4-FFF2-40B4-BE49-F238E27FC236}">
                <a16:creationId xmlns:a16="http://schemas.microsoft.com/office/drawing/2014/main" id="{D29312D8-7764-0DF0-FA10-66EE9D346308}"/>
              </a:ext>
            </a:extLst>
          </p:cNvPr>
          <p:cNvSpPr/>
          <p:nvPr/>
        </p:nvSpPr>
        <p:spPr>
          <a:xfrm>
            <a:off x="1387472"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NETWORK MANAGEMENT</a:t>
            </a:r>
          </a:p>
        </p:txBody>
      </p:sp>
      <p:sp>
        <p:nvSpPr>
          <p:cNvPr id="4" name="Rectángulo 3">
            <a:extLst>
              <a:ext uri="{FF2B5EF4-FFF2-40B4-BE49-F238E27FC236}">
                <a16:creationId xmlns:a16="http://schemas.microsoft.com/office/drawing/2014/main" id="{444C8ED9-0B54-F0FB-92F2-3CFE565CBF56}"/>
              </a:ext>
            </a:extLst>
          </p:cNvPr>
          <p:cNvSpPr/>
          <p:nvPr/>
        </p:nvSpPr>
        <p:spPr>
          <a:xfrm>
            <a:off x="270534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TRANSPORT MANAGEMENT</a:t>
            </a:r>
          </a:p>
        </p:txBody>
      </p:sp>
      <p:sp>
        <p:nvSpPr>
          <p:cNvPr id="5" name="Rectángulo 4">
            <a:extLst>
              <a:ext uri="{FF2B5EF4-FFF2-40B4-BE49-F238E27FC236}">
                <a16:creationId xmlns:a16="http://schemas.microsoft.com/office/drawing/2014/main" id="{731677AB-03D6-0C26-56DE-E088A93B5BBA}"/>
              </a:ext>
            </a:extLst>
          </p:cNvPr>
          <p:cNvSpPr/>
          <p:nvPr/>
        </p:nvSpPr>
        <p:spPr>
          <a:xfrm>
            <a:off x="4023216"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INVENTORY MANAGEMENT</a:t>
            </a:r>
          </a:p>
        </p:txBody>
      </p:sp>
      <p:sp>
        <p:nvSpPr>
          <p:cNvPr id="6" name="Rectángulo 5">
            <a:extLst>
              <a:ext uri="{FF2B5EF4-FFF2-40B4-BE49-F238E27FC236}">
                <a16:creationId xmlns:a16="http://schemas.microsoft.com/office/drawing/2014/main" id="{DC24C37E-8EB6-6E53-D9FE-985B16B055D3}"/>
              </a:ext>
            </a:extLst>
          </p:cNvPr>
          <p:cNvSpPr/>
          <p:nvPr/>
        </p:nvSpPr>
        <p:spPr>
          <a:xfrm>
            <a:off x="5341088"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PROMISE, RESERVATION &amp; ITINERARIES</a:t>
            </a:r>
          </a:p>
        </p:txBody>
      </p:sp>
      <p:sp>
        <p:nvSpPr>
          <p:cNvPr id="7" name="Rectángulo 6">
            <a:extLst>
              <a:ext uri="{FF2B5EF4-FFF2-40B4-BE49-F238E27FC236}">
                <a16:creationId xmlns:a16="http://schemas.microsoft.com/office/drawing/2014/main" id="{5A5241ED-7AA0-31A4-26A8-8B2A607F7967}"/>
              </a:ext>
            </a:extLst>
          </p:cNvPr>
          <p:cNvSpPr/>
          <p:nvPr/>
        </p:nvSpPr>
        <p:spPr>
          <a:xfrm>
            <a:off x="6658960"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ORDER MANAGEMENT</a:t>
            </a:r>
          </a:p>
        </p:txBody>
      </p:sp>
      <p:sp>
        <p:nvSpPr>
          <p:cNvPr id="8" name="Rectángulo 7">
            <a:extLst>
              <a:ext uri="{FF2B5EF4-FFF2-40B4-BE49-F238E27FC236}">
                <a16:creationId xmlns:a16="http://schemas.microsoft.com/office/drawing/2014/main" id="{76C235E1-83D8-5192-D259-EE0FCE1B7EA7}"/>
              </a:ext>
            </a:extLst>
          </p:cNvPr>
          <p:cNvSpPr/>
          <p:nvPr/>
        </p:nvSpPr>
        <p:spPr>
          <a:xfrm>
            <a:off x="797161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WAREHOUSE MANAGEMENT</a:t>
            </a:r>
          </a:p>
        </p:txBody>
      </p:sp>
      <p:sp>
        <p:nvSpPr>
          <p:cNvPr id="9" name="Rectángulo 8">
            <a:extLst>
              <a:ext uri="{FF2B5EF4-FFF2-40B4-BE49-F238E27FC236}">
                <a16:creationId xmlns:a16="http://schemas.microsoft.com/office/drawing/2014/main" id="{9C005753-6AC9-8C1C-28AB-17B327545116}"/>
              </a:ext>
            </a:extLst>
          </p:cNvPr>
          <p:cNvSpPr/>
          <p:nvPr/>
        </p:nvSpPr>
        <p:spPr>
          <a:xfrm>
            <a:off x="929470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BACKSTORE MANAGEMENT</a:t>
            </a:r>
          </a:p>
        </p:txBody>
      </p:sp>
      <p:sp>
        <p:nvSpPr>
          <p:cNvPr id="10" name="Rectángulo 9">
            <a:extLst>
              <a:ext uri="{FF2B5EF4-FFF2-40B4-BE49-F238E27FC236}">
                <a16:creationId xmlns:a16="http://schemas.microsoft.com/office/drawing/2014/main" id="{8361C4EA-E629-91CA-90BF-489F69A17F5F}"/>
              </a:ext>
            </a:extLst>
          </p:cNvPr>
          <p:cNvSpPr/>
          <p:nvPr/>
        </p:nvSpPr>
        <p:spPr>
          <a:xfrm>
            <a:off x="10612572"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CONTROL TOWER</a:t>
            </a:r>
          </a:p>
        </p:txBody>
      </p:sp>
      <p:sp>
        <p:nvSpPr>
          <p:cNvPr id="11" name="CuadroTexto 10">
            <a:extLst>
              <a:ext uri="{FF2B5EF4-FFF2-40B4-BE49-F238E27FC236}">
                <a16:creationId xmlns:a16="http://schemas.microsoft.com/office/drawing/2014/main" id="{68414070-4AFC-D5D4-454E-4BDF3D571219}"/>
              </a:ext>
            </a:extLst>
          </p:cNvPr>
          <p:cNvSpPr txBox="1"/>
          <p:nvPr/>
        </p:nvSpPr>
        <p:spPr>
          <a:xfrm>
            <a:off x="428598" y="1473099"/>
            <a:ext cx="7380460" cy="4202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en detalle las distintas disciplinas que conforman la plataforma de </a:t>
            </a:r>
            <a:r>
              <a:rPr lang="es-CL" sz="1000" err="1"/>
              <a:t>Supply</a:t>
            </a:r>
            <a:r>
              <a:rPr lang="es-CL" sz="1000"/>
              <a:t> </a:t>
            </a:r>
            <a:r>
              <a:rPr lang="es-CL" sz="1000" err="1"/>
              <a:t>Chain</a:t>
            </a:r>
            <a:endParaRPr lang="es-CL" sz="1000"/>
          </a:p>
        </p:txBody>
      </p:sp>
      <p:sp>
        <p:nvSpPr>
          <p:cNvPr id="12" name="CuadroTexto 11">
            <a:extLst>
              <a:ext uri="{FF2B5EF4-FFF2-40B4-BE49-F238E27FC236}">
                <a16:creationId xmlns:a16="http://schemas.microsoft.com/office/drawing/2014/main" id="{66E7F631-6CC2-C609-13A4-D0918D454D6E}"/>
              </a:ext>
            </a:extLst>
          </p:cNvPr>
          <p:cNvSpPr txBox="1"/>
          <p:nvPr/>
        </p:nvSpPr>
        <p:spPr>
          <a:xfrm>
            <a:off x="69600" y="2545829"/>
            <a:ext cx="5760000" cy="612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Comprende el catálogo de Ítems que pueden estar involucrados en movimientos logísticos, su registro, configuración y mantenimiento. Es la fuente de la verdad de datos de ítems para las otras capacidades logísticas </a:t>
            </a:r>
          </a:p>
        </p:txBody>
      </p:sp>
      <p:sp>
        <p:nvSpPr>
          <p:cNvPr id="13" name="CuadroTexto 12">
            <a:extLst>
              <a:ext uri="{FF2B5EF4-FFF2-40B4-BE49-F238E27FC236}">
                <a16:creationId xmlns:a16="http://schemas.microsoft.com/office/drawing/2014/main" id="{EFCC98A7-EC88-AADB-A8F9-F9211C6E1E15}"/>
              </a:ext>
            </a:extLst>
          </p:cNvPr>
          <p:cNvSpPr txBox="1"/>
          <p:nvPr/>
        </p:nvSpPr>
        <p:spPr>
          <a:xfrm>
            <a:off x="69601" y="3303036"/>
            <a:ext cx="5760000" cy="612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Abarca la Planificación operativa de los recursos de la red (proveedores, almacenes, bodegas, transporte, almacenes) a corto y medio plazo. Sincronización de tareas y actividades para la secuenciación de la producción. Control de la producción de la red (entradas y salidas).</a:t>
            </a:r>
          </a:p>
        </p:txBody>
      </p:sp>
      <p:sp>
        <p:nvSpPr>
          <p:cNvPr id="14" name="CuadroTexto 13">
            <a:extLst>
              <a:ext uri="{FF2B5EF4-FFF2-40B4-BE49-F238E27FC236}">
                <a16:creationId xmlns:a16="http://schemas.microsoft.com/office/drawing/2014/main" id="{7EA59620-803F-7961-94F2-54FA86F52566}"/>
              </a:ext>
            </a:extLst>
          </p:cNvPr>
          <p:cNvSpPr txBox="1"/>
          <p:nvPr/>
        </p:nvSpPr>
        <p:spPr>
          <a:xfrm>
            <a:off x="73760" y="4060243"/>
            <a:ext cx="5760000" cy="612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Engloba la gestión de caminos, tarifas, carga, rutas, transportista) para llevar un producto al cliente interno o consumidor tradicional externo, incluye la administración del flujo operativo (asignación, llegada, salida, tránsito y arribo a tienda) y flujo financiero (facturación, pagos y multas).</a:t>
            </a:r>
          </a:p>
        </p:txBody>
      </p:sp>
      <p:sp>
        <p:nvSpPr>
          <p:cNvPr id="15" name="CuadroTexto 14">
            <a:extLst>
              <a:ext uri="{FF2B5EF4-FFF2-40B4-BE49-F238E27FC236}">
                <a16:creationId xmlns:a16="http://schemas.microsoft.com/office/drawing/2014/main" id="{A981AC5B-4A2F-B73F-E963-663F8F2274A0}"/>
              </a:ext>
            </a:extLst>
          </p:cNvPr>
          <p:cNvSpPr txBox="1"/>
          <p:nvPr/>
        </p:nvSpPr>
        <p:spPr>
          <a:xfrm>
            <a:off x="69601" y="4817450"/>
            <a:ext cx="5760000" cy="612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Representa la visibilidad y centralización del inventario existente en cada ubicación y sus movimientos, informados desde los sistemas de origen (bodega, tienda, ventas, </a:t>
            </a:r>
            <a:r>
              <a:rPr lang="es-CL" sz="1000" err="1"/>
              <a:t>etc</a:t>
            </a:r>
            <a:r>
              <a:rPr lang="es-CL" sz="1000"/>
              <a:t>). Gestión de reglas/excepciones para indicar inventario disponible para la venta por cada ubicación: umbrales, stock de seguridad, etc.</a:t>
            </a:r>
          </a:p>
        </p:txBody>
      </p:sp>
      <p:sp>
        <p:nvSpPr>
          <p:cNvPr id="17" name="CuadroTexto 16">
            <a:extLst>
              <a:ext uri="{FF2B5EF4-FFF2-40B4-BE49-F238E27FC236}">
                <a16:creationId xmlns:a16="http://schemas.microsoft.com/office/drawing/2014/main" id="{C253E5C7-4055-C007-6895-96395FA0A3EE}"/>
              </a:ext>
            </a:extLst>
          </p:cNvPr>
          <p:cNvSpPr txBox="1"/>
          <p:nvPr/>
        </p:nvSpPr>
        <p:spPr>
          <a:xfrm>
            <a:off x="73760" y="5574655"/>
            <a:ext cx="5760000" cy="612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Constituye el cálculo en tiempo real de los itinerarios disponibles con la capacidad disponible para un conjunto de productos y una ubicación de destino. También se encarga de la reserva de stock y recursos asociados a una promesa de respuesta.</a:t>
            </a:r>
          </a:p>
        </p:txBody>
      </p:sp>
      <p:sp>
        <p:nvSpPr>
          <p:cNvPr id="18" name="CuadroTexto 17">
            <a:extLst>
              <a:ext uri="{FF2B5EF4-FFF2-40B4-BE49-F238E27FC236}">
                <a16:creationId xmlns:a16="http://schemas.microsoft.com/office/drawing/2014/main" id="{7793FBD6-B43B-2237-7CEF-F2E8ABEF1DCE}"/>
              </a:ext>
            </a:extLst>
          </p:cNvPr>
          <p:cNvSpPr txBox="1"/>
          <p:nvPr/>
        </p:nvSpPr>
        <p:spPr>
          <a:xfrm>
            <a:off x="6111822" y="5574657"/>
            <a:ext cx="5760000" cy="612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Comprende la vista centralizada de la operación logística en un único portal accesible para todos los colaboradores que hacen parte de la misma. Permite el monitoreo, atención, seguimiento y parametrización en tiempo real de los flujos logísticos</a:t>
            </a:r>
          </a:p>
        </p:txBody>
      </p:sp>
      <p:sp>
        <p:nvSpPr>
          <p:cNvPr id="19" name="CuadroTexto 18">
            <a:extLst>
              <a:ext uri="{FF2B5EF4-FFF2-40B4-BE49-F238E27FC236}">
                <a16:creationId xmlns:a16="http://schemas.microsoft.com/office/drawing/2014/main" id="{9F71CD53-E867-2164-2A82-CE30D63DAE9C}"/>
              </a:ext>
            </a:extLst>
          </p:cNvPr>
          <p:cNvSpPr txBox="1"/>
          <p:nvPr/>
        </p:nvSpPr>
        <p:spPr>
          <a:xfrm>
            <a:off x="6111823" y="2545828"/>
            <a:ext cx="5760000" cy="1369208"/>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el núcleo de las operaciones logísticas, la capacidad de gestión de órdenes aborda el procesamiento y la orquestación de todo tipo de pedidos: entrantes (</a:t>
            </a:r>
            <a:r>
              <a:rPr lang="es-CL" sz="1000" err="1"/>
              <a:t>Inbound</a:t>
            </a:r>
            <a:r>
              <a:rPr lang="es-CL" sz="1000"/>
              <a:t>), de cumplimiento (</a:t>
            </a:r>
            <a:r>
              <a:rPr lang="es-CL" sz="1000" err="1"/>
              <a:t>Fulfilment</a:t>
            </a:r>
            <a:r>
              <a:rPr lang="es-CL" sz="1000"/>
              <a:t>), de transferencia de stock (</a:t>
            </a:r>
            <a:r>
              <a:rPr lang="es-CL" sz="1000" err="1"/>
              <a:t>Transfers</a:t>
            </a:r>
            <a:r>
              <a:rPr lang="es-CL" sz="1000"/>
              <a:t>) y de reversa (Reverse). </a:t>
            </a:r>
          </a:p>
          <a:p>
            <a:pPr algn="just"/>
            <a:endParaRPr lang="es-CL" sz="1000"/>
          </a:p>
          <a:p>
            <a:pPr algn="just"/>
            <a:r>
              <a:rPr lang="es-CL" sz="1000"/>
              <a:t>Las órdenes logísticas son flujos vivos que requieren parametrizaciones constantes y orquestación/ejecución de capacidades de transporte, de instalaciones, colaboradores, etc. Asimismo requieren tener flexibilidad para ajustarse a cambios sobre la marcha producto de cancelaciones, cambios en la parametrización o ajustes sistémicos propios de la operación. </a:t>
            </a:r>
          </a:p>
        </p:txBody>
      </p:sp>
      <p:sp>
        <p:nvSpPr>
          <p:cNvPr id="20" name="CuadroTexto 19">
            <a:extLst>
              <a:ext uri="{FF2B5EF4-FFF2-40B4-BE49-F238E27FC236}">
                <a16:creationId xmlns:a16="http://schemas.microsoft.com/office/drawing/2014/main" id="{AB70449C-BD92-C7EF-2E6F-1862A23A8976}"/>
              </a:ext>
            </a:extLst>
          </p:cNvPr>
          <p:cNvSpPr txBox="1"/>
          <p:nvPr/>
        </p:nvSpPr>
        <p:spPr>
          <a:xfrm>
            <a:off x="6111823" y="4060243"/>
            <a:ext cx="5760000" cy="612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la capacidad que permite dar soporte a las operaciones del día a día en una bodega. Abarca la gestión centralizada de la administración y seguimiento de los flujos de inventario y centro de distribución (entrada, movimientos, </a:t>
            </a:r>
            <a:r>
              <a:rPr lang="es-CL" sz="1000" err="1"/>
              <a:t>picking</a:t>
            </a:r>
            <a:r>
              <a:rPr lang="es-CL" sz="1000"/>
              <a:t>, consolidación, salida).</a:t>
            </a:r>
          </a:p>
        </p:txBody>
      </p:sp>
      <p:sp>
        <p:nvSpPr>
          <p:cNvPr id="21" name="CuadroTexto 20">
            <a:extLst>
              <a:ext uri="{FF2B5EF4-FFF2-40B4-BE49-F238E27FC236}">
                <a16:creationId xmlns:a16="http://schemas.microsoft.com/office/drawing/2014/main" id="{5C09163F-B8DE-CB43-705B-C49A566693BD}"/>
              </a:ext>
            </a:extLst>
          </p:cNvPr>
          <p:cNvSpPr txBox="1"/>
          <p:nvPr/>
        </p:nvSpPr>
        <p:spPr>
          <a:xfrm>
            <a:off x="6115982" y="4817450"/>
            <a:ext cx="5760000" cy="612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Abarca todos los procesos de gestión de pedidos logísticos que se procesarán en instalaciones distintas a almacenes (</a:t>
            </a:r>
            <a:r>
              <a:rPr lang="es-CL" sz="1000" err="1"/>
              <a:t>ejm</a:t>
            </a:r>
            <a:r>
              <a:rPr lang="es-CL" sz="1000"/>
              <a:t>: tiendas). Incluye la coordinación de las actividades de </a:t>
            </a:r>
            <a:r>
              <a:rPr lang="es-CL" sz="1000" err="1"/>
              <a:t>Picking</a:t>
            </a:r>
            <a:r>
              <a:rPr lang="es-CL" sz="1000"/>
              <a:t>, Entrega, Despacho, Recepción, etc.</a:t>
            </a:r>
          </a:p>
        </p:txBody>
      </p:sp>
      <p:sp>
        <p:nvSpPr>
          <p:cNvPr id="22" name="Rectángulo redondeado 21">
            <a:extLst>
              <a:ext uri="{FF2B5EF4-FFF2-40B4-BE49-F238E27FC236}">
                <a16:creationId xmlns:a16="http://schemas.microsoft.com/office/drawing/2014/main" id="{E110B623-161B-9A8C-8866-41ACF63363AD}"/>
              </a:ext>
            </a:extLst>
          </p:cNvPr>
          <p:cNvSpPr/>
          <p:nvPr/>
        </p:nvSpPr>
        <p:spPr>
          <a:xfrm>
            <a:off x="9293052" y="762862"/>
            <a:ext cx="2582016" cy="246161"/>
          </a:xfrm>
          <a:prstGeom prst="roundRect">
            <a:avLst>
              <a:gd name="adj" fmla="val 6757"/>
            </a:avLst>
          </a:prstGeom>
          <a:solidFill>
            <a:srgbClr val="73C96A"/>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Tree>
    <p:extLst>
      <p:ext uri="{BB962C8B-B14F-4D97-AF65-F5344CB8AC3E}">
        <p14:creationId xmlns:p14="http://schemas.microsoft.com/office/powerpoint/2010/main" val="3207381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03"/>
                                        </p:tgtEl>
                                        <p:attrNameLst>
                                          <p:attrName>style.visibility</p:attrName>
                                        </p:attrNameLst>
                                      </p:cBhvr>
                                      <p:to>
                                        <p:strVal val="visible"/>
                                      </p:to>
                                    </p:set>
                                    <p:animEffect transition="in" filter="fade">
                                      <p:cBhvr>
                                        <p:cTn id="17" dur="500"/>
                                        <p:tgtEl>
                                          <p:spTgt spid="40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10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fade">
                                      <p:cBhvr>
                                        <p:cTn id="31" dur="500"/>
                                        <p:tgtEl>
                                          <p:spTgt spid="3"/>
                                        </p:tgtEl>
                                      </p:cBhvr>
                                    </p:animEffect>
                                  </p:childTnLst>
                                </p:cTn>
                              </p:par>
                            </p:childTnLst>
                          </p:cTn>
                        </p:par>
                        <p:par>
                          <p:cTn id="32" fill="hold">
                            <p:stCondLst>
                              <p:cond delay="500"/>
                            </p:stCondLst>
                            <p:childTnLst>
                              <p:par>
                                <p:cTn id="33" presetID="10"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10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1000"/>
                                        <p:tgtEl>
                                          <p:spTgt spid="1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childTnLst>
                          </p:cTn>
                        </p:par>
                        <p:par>
                          <p:cTn id="50" fill="hold">
                            <p:stCondLst>
                              <p:cond delay="500"/>
                            </p:stCondLst>
                            <p:childTnLst>
                              <p:par>
                                <p:cTn id="51" presetID="10" presetClass="entr" presetSubtype="0" fill="hold" grpId="0" nodeType="after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10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6"/>
                                        </p:tgtEl>
                                        <p:attrNameLst>
                                          <p:attrName>style.visibility</p:attrName>
                                        </p:attrNameLst>
                                      </p:cBhvr>
                                      <p:to>
                                        <p:strVal val="visible"/>
                                      </p:to>
                                    </p:set>
                                    <p:animEffect transition="in" filter="fade">
                                      <p:cBhvr>
                                        <p:cTn id="58" dur="500"/>
                                        <p:tgtEl>
                                          <p:spTgt spid="6"/>
                                        </p:tgtEl>
                                      </p:cBhvr>
                                    </p:animEffect>
                                  </p:childTnLst>
                                </p:cTn>
                              </p:par>
                            </p:childTnLst>
                          </p:cTn>
                        </p:par>
                        <p:par>
                          <p:cTn id="59" fill="hold">
                            <p:stCondLst>
                              <p:cond delay="500"/>
                            </p:stCondLst>
                            <p:childTnLst>
                              <p:par>
                                <p:cTn id="60" presetID="10" presetClass="entr" presetSubtype="0" fill="hold" grpId="0" nodeType="afterEffect">
                                  <p:stCondLst>
                                    <p:cond delay="0"/>
                                  </p:stCondLst>
                                  <p:childTnLst>
                                    <p:set>
                                      <p:cBhvr>
                                        <p:cTn id="61" dur="1" fill="hold">
                                          <p:stCondLst>
                                            <p:cond delay="0"/>
                                          </p:stCondLst>
                                        </p:cTn>
                                        <p:tgtEl>
                                          <p:spTgt spid="17"/>
                                        </p:tgtEl>
                                        <p:attrNameLst>
                                          <p:attrName>style.visibility</p:attrName>
                                        </p:attrNameLst>
                                      </p:cBhvr>
                                      <p:to>
                                        <p:strVal val="visible"/>
                                      </p:to>
                                    </p:set>
                                    <p:animEffect transition="in" filter="fade">
                                      <p:cBhvr>
                                        <p:cTn id="62" dur="1000"/>
                                        <p:tgtEl>
                                          <p:spTgt spid="17"/>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7"/>
                                        </p:tgtEl>
                                        <p:attrNameLst>
                                          <p:attrName>style.visibility</p:attrName>
                                        </p:attrNameLst>
                                      </p:cBhvr>
                                      <p:to>
                                        <p:strVal val="visible"/>
                                      </p:to>
                                    </p:set>
                                    <p:animEffect transition="in" filter="fade">
                                      <p:cBhvr>
                                        <p:cTn id="67" dur="500"/>
                                        <p:tgtEl>
                                          <p:spTgt spid="7"/>
                                        </p:tgtEl>
                                      </p:cBhvr>
                                    </p:animEffect>
                                  </p:childTnLst>
                                </p:cTn>
                              </p:par>
                            </p:childTnLst>
                          </p:cTn>
                        </p:par>
                        <p:par>
                          <p:cTn id="68" fill="hold">
                            <p:stCondLst>
                              <p:cond delay="500"/>
                            </p:stCondLst>
                            <p:childTnLst>
                              <p:par>
                                <p:cTn id="69" presetID="10" presetClass="entr" presetSubtype="0" fill="hold" grpId="0" nodeType="after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fade">
                                      <p:cBhvr>
                                        <p:cTn id="71" dur="1000"/>
                                        <p:tgtEl>
                                          <p:spTgt spid="19"/>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8"/>
                                        </p:tgtEl>
                                        <p:attrNameLst>
                                          <p:attrName>style.visibility</p:attrName>
                                        </p:attrNameLst>
                                      </p:cBhvr>
                                      <p:to>
                                        <p:strVal val="visible"/>
                                      </p:to>
                                    </p:set>
                                    <p:animEffect transition="in" filter="fade">
                                      <p:cBhvr>
                                        <p:cTn id="76" dur="500"/>
                                        <p:tgtEl>
                                          <p:spTgt spid="8"/>
                                        </p:tgtEl>
                                      </p:cBhvr>
                                    </p:animEffect>
                                  </p:childTnLst>
                                </p:cTn>
                              </p:par>
                            </p:childTnLst>
                          </p:cTn>
                        </p:par>
                        <p:par>
                          <p:cTn id="77" fill="hold">
                            <p:stCondLst>
                              <p:cond delay="500"/>
                            </p:stCondLst>
                            <p:childTnLst>
                              <p:par>
                                <p:cTn id="78" presetID="10" presetClass="entr" presetSubtype="0" fill="hold" grpId="0" nodeType="afterEffect">
                                  <p:stCondLst>
                                    <p:cond delay="0"/>
                                  </p:stCondLst>
                                  <p:childTnLst>
                                    <p:set>
                                      <p:cBhvr>
                                        <p:cTn id="79" dur="1" fill="hold">
                                          <p:stCondLst>
                                            <p:cond delay="0"/>
                                          </p:stCondLst>
                                        </p:cTn>
                                        <p:tgtEl>
                                          <p:spTgt spid="20"/>
                                        </p:tgtEl>
                                        <p:attrNameLst>
                                          <p:attrName>style.visibility</p:attrName>
                                        </p:attrNameLst>
                                      </p:cBhvr>
                                      <p:to>
                                        <p:strVal val="visible"/>
                                      </p:to>
                                    </p:set>
                                    <p:animEffect transition="in" filter="fade">
                                      <p:cBhvr>
                                        <p:cTn id="80" dur="1000"/>
                                        <p:tgtEl>
                                          <p:spTgt spid="20"/>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9"/>
                                        </p:tgtEl>
                                        <p:attrNameLst>
                                          <p:attrName>style.visibility</p:attrName>
                                        </p:attrNameLst>
                                      </p:cBhvr>
                                      <p:to>
                                        <p:strVal val="visible"/>
                                      </p:to>
                                    </p:set>
                                    <p:animEffect transition="in" filter="fade">
                                      <p:cBhvr>
                                        <p:cTn id="85" dur="500"/>
                                        <p:tgtEl>
                                          <p:spTgt spid="9"/>
                                        </p:tgtEl>
                                      </p:cBhvr>
                                    </p:animEffect>
                                  </p:childTnLst>
                                </p:cTn>
                              </p:par>
                            </p:childTnLst>
                          </p:cTn>
                        </p:par>
                        <p:par>
                          <p:cTn id="86" fill="hold">
                            <p:stCondLst>
                              <p:cond delay="500"/>
                            </p:stCondLst>
                            <p:childTnLst>
                              <p:par>
                                <p:cTn id="87" presetID="10" presetClass="entr" presetSubtype="0" fill="hold" grpId="0" nodeType="afterEffect">
                                  <p:stCondLst>
                                    <p:cond delay="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1000"/>
                                        <p:tgtEl>
                                          <p:spTgt spid="21"/>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grpId="0" nodeType="clickEffect">
                                  <p:stCondLst>
                                    <p:cond delay="0"/>
                                  </p:stCondLst>
                                  <p:childTnLst>
                                    <p:set>
                                      <p:cBhvr>
                                        <p:cTn id="93" dur="1" fill="hold">
                                          <p:stCondLst>
                                            <p:cond delay="0"/>
                                          </p:stCondLst>
                                        </p:cTn>
                                        <p:tgtEl>
                                          <p:spTgt spid="10"/>
                                        </p:tgtEl>
                                        <p:attrNameLst>
                                          <p:attrName>style.visibility</p:attrName>
                                        </p:attrNameLst>
                                      </p:cBhvr>
                                      <p:to>
                                        <p:strVal val="visible"/>
                                      </p:to>
                                    </p:set>
                                    <p:animEffect transition="in" filter="fade">
                                      <p:cBhvr>
                                        <p:cTn id="94" dur="500"/>
                                        <p:tgtEl>
                                          <p:spTgt spid="10"/>
                                        </p:tgtEl>
                                      </p:cBhvr>
                                    </p:animEffect>
                                  </p:childTnLst>
                                </p:cTn>
                              </p:par>
                            </p:childTnLst>
                          </p:cTn>
                        </p:par>
                        <p:par>
                          <p:cTn id="95" fill="hold">
                            <p:stCondLst>
                              <p:cond delay="500"/>
                            </p:stCondLst>
                            <p:childTnLst>
                              <p:par>
                                <p:cTn id="96" presetID="10" presetClass="entr" presetSubtype="0" fill="hold" grpId="0" nodeType="afterEffect">
                                  <p:stCondLst>
                                    <p:cond delay="0"/>
                                  </p:stCondLst>
                                  <p:childTnLst>
                                    <p:set>
                                      <p:cBhvr>
                                        <p:cTn id="97" dur="1" fill="hold">
                                          <p:stCondLst>
                                            <p:cond delay="0"/>
                                          </p:stCondLst>
                                        </p:cTn>
                                        <p:tgtEl>
                                          <p:spTgt spid="18"/>
                                        </p:tgtEl>
                                        <p:attrNameLst>
                                          <p:attrName>style.visibility</p:attrName>
                                        </p:attrNameLst>
                                      </p:cBhvr>
                                      <p:to>
                                        <p:strVal val="visible"/>
                                      </p:to>
                                    </p:set>
                                    <p:animEffect transition="in" filter="fade">
                                      <p:cBhvr>
                                        <p:cTn id="98" dur="1000"/>
                                        <p:tgtEl>
                                          <p:spTgt spid="18"/>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xit" presetSubtype="0" fill="hold" grpId="1" nodeType="clickEffect">
                                  <p:stCondLst>
                                    <p:cond delay="0"/>
                                  </p:stCondLst>
                                  <p:childTnLst>
                                    <p:animEffect transition="out" filter="fade">
                                      <p:cBhvr>
                                        <p:cTn id="102" dur="500"/>
                                        <p:tgtEl>
                                          <p:spTgt spid="12"/>
                                        </p:tgtEl>
                                      </p:cBhvr>
                                    </p:animEffect>
                                    <p:set>
                                      <p:cBhvr>
                                        <p:cTn id="103" dur="1" fill="hold">
                                          <p:stCondLst>
                                            <p:cond delay="499"/>
                                          </p:stCondLst>
                                        </p:cTn>
                                        <p:tgtEl>
                                          <p:spTgt spid="12"/>
                                        </p:tgtEl>
                                        <p:attrNameLst>
                                          <p:attrName>style.visibility</p:attrName>
                                        </p:attrNameLst>
                                      </p:cBhvr>
                                      <p:to>
                                        <p:strVal val="hidden"/>
                                      </p:to>
                                    </p:set>
                                  </p:childTnLst>
                                </p:cTn>
                              </p:par>
                              <p:par>
                                <p:cTn id="104" presetID="10" presetClass="exit" presetSubtype="0" fill="hold" grpId="1" nodeType="withEffect">
                                  <p:stCondLst>
                                    <p:cond delay="0"/>
                                  </p:stCondLst>
                                  <p:childTnLst>
                                    <p:animEffect transition="out" filter="fade">
                                      <p:cBhvr>
                                        <p:cTn id="105" dur="500"/>
                                        <p:tgtEl>
                                          <p:spTgt spid="13"/>
                                        </p:tgtEl>
                                      </p:cBhvr>
                                    </p:animEffect>
                                    <p:set>
                                      <p:cBhvr>
                                        <p:cTn id="106" dur="1" fill="hold">
                                          <p:stCondLst>
                                            <p:cond delay="499"/>
                                          </p:stCondLst>
                                        </p:cTn>
                                        <p:tgtEl>
                                          <p:spTgt spid="13"/>
                                        </p:tgtEl>
                                        <p:attrNameLst>
                                          <p:attrName>style.visibility</p:attrName>
                                        </p:attrNameLst>
                                      </p:cBhvr>
                                      <p:to>
                                        <p:strVal val="hidden"/>
                                      </p:to>
                                    </p:set>
                                  </p:childTnLst>
                                </p:cTn>
                              </p:par>
                              <p:par>
                                <p:cTn id="107" presetID="10" presetClass="exit" presetSubtype="0" fill="hold" grpId="1" nodeType="withEffect">
                                  <p:stCondLst>
                                    <p:cond delay="0"/>
                                  </p:stCondLst>
                                  <p:childTnLst>
                                    <p:animEffect transition="out" filter="fade">
                                      <p:cBhvr>
                                        <p:cTn id="108" dur="500"/>
                                        <p:tgtEl>
                                          <p:spTgt spid="14"/>
                                        </p:tgtEl>
                                      </p:cBhvr>
                                    </p:animEffect>
                                    <p:set>
                                      <p:cBhvr>
                                        <p:cTn id="109" dur="1" fill="hold">
                                          <p:stCondLst>
                                            <p:cond delay="499"/>
                                          </p:stCondLst>
                                        </p:cTn>
                                        <p:tgtEl>
                                          <p:spTgt spid="14"/>
                                        </p:tgtEl>
                                        <p:attrNameLst>
                                          <p:attrName>style.visibility</p:attrName>
                                        </p:attrNameLst>
                                      </p:cBhvr>
                                      <p:to>
                                        <p:strVal val="hidden"/>
                                      </p:to>
                                    </p:set>
                                  </p:childTnLst>
                                </p:cTn>
                              </p:par>
                              <p:par>
                                <p:cTn id="110" presetID="10" presetClass="exit" presetSubtype="0" fill="hold" grpId="1" nodeType="withEffect">
                                  <p:stCondLst>
                                    <p:cond delay="0"/>
                                  </p:stCondLst>
                                  <p:childTnLst>
                                    <p:animEffect transition="out" filter="fade">
                                      <p:cBhvr>
                                        <p:cTn id="111" dur="500"/>
                                        <p:tgtEl>
                                          <p:spTgt spid="15"/>
                                        </p:tgtEl>
                                      </p:cBhvr>
                                    </p:animEffect>
                                    <p:set>
                                      <p:cBhvr>
                                        <p:cTn id="112" dur="1" fill="hold">
                                          <p:stCondLst>
                                            <p:cond delay="499"/>
                                          </p:stCondLst>
                                        </p:cTn>
                                        <p:tgtEl>
                                          <p:spTgt spid="15"/>
                                        </p:tgtEl>
                                        <p:attrNameLst>
                                          <p:attrName>style.visibility</p:attrName>
                                        </p:attrNameLst>
                                      </p:cBhvr>
                                      <p:to>
                                        <p:strVal val="hidden"/>
                                      </p:to>
                                    </p:set>
                                  </p:childTnLst>
                                </p:cTn>
                              </p:par>
                              <p:par>
                                <p:cTn id="113" presetID="10" presetClass="exit" presetSubtype="0" fill="hold" grpId="1" nodeType="withEffect">
                                  <p:stCondLst>
                                    <p:cond delay="0"/>
                                  </p:stCondLst>
                                  <p:childTnLst>
                                    <p:animEffect transition="out" filter="fade">
                                      <p:cBhvr>
                                        <p:cTn id="114" dur="500"/>
                                        <p:tgtEl>
                                          <p:spTgt spid="17"/>
                                        </p:tgtEl>
                                      </p:cBhvr>
                                    </p:animEffect>
                                    <p:set>
                                      <p:cBhvr>
                                        <p:cTn id="115" dur="1" fill="hold">
                                          <p:stCondLst>
                                            <p:cond delay="499"/>
                                          </p:stCondLst>
                                        </p:cTn>
                                        <p:tgtEl>
                                          <p:spTgt spid="17"/>
                                        </p:tgtEl>
                                        <p:attrNameLst>
                                          <p:attrName>style.visibility</p:attrName>
                                        </p:attrNameLst>
                                      </p:cBhvr>
                                      <p:to>
                                        <p:strVal val="hidden"/>
                                      </p:to>
                                    </p:set>
                                  </p:childTnLst>
                                </p:cTn>
                              </p:par>
                              <p:par>
                                <p:cTn id="116" presetID="10" presetClass="exit" presetSubtype="0" fill="hold" grpId="1" nodeType="withEffect">
                                  <p:stCondLst>
                                    <p:cond delay="0"/>
                                  </p:stCondLst>
                                  <p:childTnLst>
                                    <p:animEffect transition="out" filter="fade">
                                      <p:cBhvr>
                                        <p:cTn id="117" dur="500"/>
                                        <p:tgtEl>
                                          <p:spTgt spid="19"/>
                                        </p:tgtEl>
                                      </p:cBhvr>
                                    </p:animEffect>
                                    <p:set>
                                      <p:cBhvr>
                                        <p:cTn id="118" dur="1" fill="hold">
                                          <p:stCondLst>
                                            <p:cond delay="499"/>
                                          </p:stCondLst>
                                        </p:cTn>
                                        <p:tgtEl>
                                          <p:spTgt spid="19"/>
                                        </p:tgtEl>
                                        <p:attrNameLst>
                                          <p:attrName>style.visibility</p:attrName>
                                        </p:attrNameLst>
                                      </p:cBhvr>
                                      <p:to>
                                        <p:strVal val="hidden"/>
                                      </p:to>
                                    </p:set>
                                  </p:childTnLst>
                                </p:cTn>
                              </p:par>
                              <p:par>
                                <p:cTn id="119" presetID="10" presetClass="exit" presetSubtype="0" fill="hold" grpId="1" nodeType="withEffect">
                                  <p:stCondLst>
                                    <p:cond delay="0"/>
                                  </p:stCondLst>
                                  <p:childTnLst>
                                    <p:animEffect transition="out" filter="fade">
                                      <p:cBhvr>
                                        <p:cTn id="120" dur="500"/>
                                        <p:tgtEl>
                                          <p:spTgt spid="20"/>
                                        </p:tgtEl>
                                      </p:cBhvr>
                                    </p:animEffect>
                                    <p:set>
                                      <p:cBhvr>
                                        <p:cTn id="121" dur="1" fill="hold">
                                          <p:stCondLst>
                                            <p:cond delay="499"/>
                                          </p:stCondLst>
                                        </p:cTn>
                                        <p:tgtEl>
                                          <p:spTgt spid="20"/>
                                        </p:tgtEl>
                                        <p:attrNameLst>
                                          <p:attrName>style.visibility</p:attrName>
                                        </p:attrNameLst>
                                      </p:cBhvr>
                                      <p:to>
                                        <p:strVal val="hidden"/>
                                      </p:to>
                                    </p:set>
                                  </p:childTnLst>
                                </p:cTn>
                              </p:par>
                              <p:par>
                                <p:cTn id="122" presetID="10" presetClass="exit" presetSubtype="0" fill="hold" grpId="1" nodeType="withEffect">
                                  <p:stCondLst>
                                    <p:cond delay="0"/>
                                  </p:stCondLst>
                                  <p:childTnLst>
                                    <p:animEffect transition="out" filter="fade">
                                      <p:cBhvr>
                                        <p:cTn id="123" dur="500"/>
                                        <p:tgtEl>
                                          <p:spTgt spid="21"/>
                                        </p:tgtEl>
                                      </p:cBhvr>
                                    </p:animEffect>
                                    <p:set>
                                      <p:cBhvr>
                                        <p:cTn id="124" dur="1" fill="hold">
                                          <p:stCondLst>
                                            <p:cond delay="499"/>
                                          </p:stCondLst>
                                        </p:cTn>
                                        <p:tgtEl>
                                          <p:spTgt spid="21"/>
                                        </p:tgtEl>
                                        <p:attrNameLst>
                                          <p:attrName>style.visibility</p:attrName>
                                        </p:attrNameLst>
                                      </p:cBhvr>
                                      <p:to>
                                        <p:strVal val="hidden"/>
                                      </p:to>
                                    </p:set>
                                  </p:childTnLst>
                                </p:cTn>
                              </p:par>
                              <p:par>
                                <p:cTn id="125" presetID="10" presetClass="exit" presetSubtype="0" fill="hold" grpId="1" nodeType="withEffect">
                                  <p:stCondLst>
                                    <p:cond delay="0"/>
                                  </p:stCondLst>
                                  <p:childTnLst>
                                    <p:animEffect transition="out" filter="fade">
                                      <p:cBhvr>
                                        <p:cTn id="126" dur="500"/>
                                        <p:tgtEl>
                                          <p:spTgt spid="18"/>
                                        </p:tgtEl>
                                      </p:cBhvr>
                                    </p:animEffect>
                                    <p:set>
                                      <p:cBhvr>
                                        <p:cTn id="127"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 grpId="0" animBg="1"/>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1" grpId="1" animBg="1"/>
      <p:bldP spid="12" grpId="0" animBg="1"/>
      <p:bldP spid="12" grpId="1" animBg="1"/>
      <p:bldP spid="13" grpId="0" animBg="1"/>
      <p:bldP spid="13" grpId="1" animBg="1"/>
      <p:bldP spid="14" grpId="0" animBg="1"/>
      <p:bldP spid="14" grpId="1" animBg="1"/>
      <p:bldP spid="15" grpId="0" animBg="1"/>
      <p:bldP spid="15" grpId="1" animBg="1"/>
      <p:bldP spid="17" grpId="0" animBg="1"/>
      <p:bldP spid="17" grpId="1" animBg="1"/>
      <p:bldP spid="18" grpId="0" animBg="1"/>
      <p:bldP spid="18" grpId="1" animBg="1"/>
      <p:bldP spid="19" grpId="0" animBg="1"/>
      <p:bldP spid="19" grpId="1" animBg="1"/>
      <p:bldP spid="20" grpId="0" animBg="1"/>
      <p:bldP spid="20" grpId="1" animBg="1"/>
      <p:bldP spid="21" grpId="0" animBg="1"/>
      <p:bldP spid="21"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Retail</a:t>
            </a:r>
            <a:r>
              <a:rPr lang="es-CL" b="1"/>
              <a:t> – Business </a:t>
            </a:r>
            <a:r>
              <a:rPr lang="es-CL" b="1" err="1"/>
              <a:t>Overview</a:t>
            </a:r>
            <a:endParaRPr lang="es-CL"/>
          </a:p>
        </p:txBody>
      </p:sp>
      <p:sp>
        <p:nvSpPr>
          <p:cNvPr id="2" name="Cheurón 1">
            <a:extLst>
              <a:ext uri="{FF2B5EF4-FFF2-40B4-BE49-F238E27FC236}">
                <a16:creationId xmlns:a16="http://schemas.microsoft.com/office/drawing/2014/main" id="{3E3F7B67-1EC3-4649-1395-D2F352574A06}"/>
              </a:ext>
            </a:extLst>
          </p:cNvPr>
          <p:cNvSpPr/>
          <p:nvPr/>
        </p:nvSpPr>
        <p:spPr>
          <a:xfrm>
            <a:off x="390230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BUY</a:t>
            </a:r>
          </a:p>
        </p:txBody>
      </p:sp>
      <p:sp>
        <p:nvSpPr>
          <p:cNvPr id="3" name="Pentágono 2">
            <a:extLst>
              <a:ext uri="{FF2B5EF4-FFF2-40B4-BE49-F238E27FC236}">
                <a16:creationId xmlns:a16="http://schemas.microsoft.com/office/drawing/2014/main" id="{7868D142-585D-993D-CDE3-868C71C4B84F}"/>
              </a:ext>
            </a:extLst>
          </p:cNvPr>
          <p:cNvSpPr/>
          <p:nvPr/>
        </p:nvSpPr>
        <p:spPr>
          <a:xfrm>
            <a:off x="2824371" y="3057765"/>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PLAN</a:t>
            </a:r>
          </a:p>
        </p:txBody>
      </p:sp>
      <p:sp>
        <p:nvSpPr>
          <p:cNvPr id="4" name="Cheurón 3">
            <a:extLst>
              <a:ext uri="{FF2B5EF4-FFF2-40B4-BE49-F238E27FC236}">
                <a16:creationId xmlns:a16="http://schemas.microsoft.com/office/drawing/2014/main" id="{D654199F-D437-94AC-4060-69498CB55B9C}"/>
              </a:ext>
            </a:extLst>
          </p:cNvPr>
          <p:cNvSpPr/>
          <p:nvPr/>
        </p:nvSpPr>
        <p:spPr>
          <a:xfrm>
            <a:off x="4968666"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5" name="Pentágono 4">
            <a:extLst>
              <a:ext uri="{FF2B5EF4-FFF2-40B4-BE49-F238E27FC236}">
                <a16:creationId xmlns:a16="http://schemas.microsoft.com/office/drawing/2014/main" id="{D407D754-0137-92DF-A728-908696646476}"/>
              </a:ext>
            </a:extLst>
          </p:cNvPr>
          <p:cNvSpPr/>
          <p:nvPr/>
        </p:nvSpPr>
        <p:spPr>
          <a:xfrm flipH="1">
            <a:off x="9437221" y="3057765"/>
            <a:ext cx="1255659" cy="520449"/>
          </a:xfrm>
          <a:prstGeom prst="homePlate">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GROW</a:t>
            </a:r>
          </a:p>
        </p:txBody>
      </p:sp>
      <p:sp>
        <p:nvSpPr>
          <p:cNvPr id="6" name="Cheurón 5">
            <a:extLst>
              <a:ext uri="{FF2B5EF4-FFF2-40B4-BE49-F238E27FC236}">
                <a16:creationId xmlns:a16="http://schemas.microsoft.com/office/drawing/2014/main" id="{F967E96C-EF6E-0C7F-05BE-2BE8A9A9414E}"/>
              </a:ext>
            </a:extLst>
          </p:cNvPr>
          <p:cNvSpPr/>
          <p:nvPr/>
        </p:nvSpPr>
        <p:spPr>
          <a:xfrm flipH="1">
            <a:off x="8370861"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7" name="Cheurón 6">
            <a:extLst>
              <a:ext uri="{FF2B5EF4-FFF2-40B4-BE49-F238E27FC236}">
                <a16:creationId xmlns:a16="http://schemas.microsoft.com/office/drawing/2014/main" id="{66D21E60-54AA-6F5E-4201-3872E49E609C}"/>
              </a:ext>
            </a:extLst>
          </p:cNvPr>
          <p:cNvSpPr/>
          <p:nvPr/>
        </p:nvSpPr>
        <p:spPr>
          <a:xfrm>
            <a:off x="603502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8" name="Cheurón 7">
            <a:extLst>
              <a:ext uri="{FF2B5EF4-FFF2-40B4-BE49-F238E27FC236}">
                <a16:creationId xmlns:a16="http://schemas.microsoft.com/office/drawing/2014/main" id="{DE08CC40-DB97-7E1A-442B-623B32B5E0CA}"/>
              </a:ext>
            </a:extLst>
          </p:cNvPr>
          <p:cNvSpPr/>
          <p:nvPr/>
        </p:nvSpPr>
        <p:spPr>
          <a:xfrm flipH="1">
            <a:off x="7296060" y="3057765"/>
            <a:ext cx="1260000" cy="520449"/>
          </a:xfrm>
          <a:prstGeom prst="chevron">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9" name="Rectángulo 8">
            <a:extLst>
              <a:ext uri="{FF2B5EF4-FFF2-40B4-BE49-F238E27FC236}">
                <a16:creationId xmlns:a16="http://schemas.microsoft.com/office/drawing/2014/main" id="{8B203686-CD29-DF86-4B1A-E005CFE67598}"/>
              </a:ext>
            </a:extLst>
          </p:cNvPr>
          <p:cNvSpPr/>
          <p:nvPr/>
        </p:nvSpPr>
        <p:spPr>
          <a:xfrm>
            <a:off x="6846267" y="3057765"/>
            <a:ext cx="914400" cy="520449"/>
          </a:xfrm>
          <a:prstGeom prst="rect">
            <a:avLst/>
          </a:prstGeom>
          <a:gradFill>
            <a:gsLst>
              <a:gs pos="11000">
                <a:srgbClr val="E25D6B"/>
              </a:gs>
              <a:gs pos="89000">
                <a:srgbClr val="5E6B78"/>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Rectángulo 9">
            <a:extLst>
              <a:ext uri="{FF2B5EF4-FFF2-40B4-BE49-F238E27FC236}">
                <a16:creationId xmlns:a16="http://schemas.microsoft.com/office/drawing/2014/main" id="{602E6CE0-7C5A-1A45-B97F-C5174127A99B}"/>
              </a:ext>
            </a:extLst>
          </p:cNvPr>
          <p:cNvSpPr/>
          <p:nvPr/>
        </p:nvSpPr>
        <p:spPr>
          <a:xfrm>
            <a:off x="7318176" y="2687104"/>
            <a:ext cx="3374705" cy="275649"/>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MARKETPLACE</a:t>
            </a:r>
          </a:p>
        </p:txBody>
      </p:sp>
      <p:sp>
        <p:nvSpPr>
          <p:cNvPr id="11" name="Rectángulo 10">
            <a:extLst>
              <a:ext uri="{FF2B5EF4-FFF2-40B4-BE49-F238E27FC236}">
                <a16:creationId xmlns:a16="http://schemas.microsoft.com/office/drawing/2014/main" id="{291265A4-2577-4399-3863-079A81A78F57}"/>
              </a:ext>
            </a:extLst>
          </p:cNvPr>
          <p:cNvSpPr/>
          <p:nvPr/>
        </p:nvSpPr>
        <p:spPr>
          <a:xfrm>
            <a:off x="2824370" y="2684960"/>
            <a:ext cx="4428000" cy="275649"/>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RETAIL</a:t>
            </a:r>
          </a:p>
        </p:txBody>
      </p:sp>
      <p:sp>
        <p:nvSpPr>
          <p:cNvPr id="12" name="Rectángulo 11">
            <a:extLst>
              <a:ext uri="{FF2B5EF4-FFF2-40B4-BE49-F238E27FC236}">
                <a16:creationId xmlns:a16="http://schemas.microsoft.com/office/drawing/2014/main" id="{11A8A7AF-91D5-3E1D-90DA-6B2B7F74801F}"/>
              </a:ext>
            </a:extLst>
          </p:cNvPr>
          <p:cNvSpPr/>
          <p:nvPr/>
        </p:nvSpPr>
        <p:spPr>
          <a:xfrm>
            <a:off x="7318176" y="2457754"/>
            <a:ext cx="3374705"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3P</a:t>
            </a:r>
          </a:p>
        </p:txBody>
      </p:sp>
      <p:sp>
        <p:nvSpPr>
          <p:cNvPr id="13" name="Rectángulo 12">
            <a:extLst>
              <a:ext uri="{FF2B5EF4-FFF2-40B4-BE49-F238E27FC236}">
                <a16:creationId xmlns:a16="http://schemas.microsoft.com/office/drawing/2014/main" id="{B26BD219-AD72-BB43-9A98-A3600EFE9CB4}"/>
              </a:ext>
            </a:extLst>
          </p:cNvPr>
          <p:cNvSpPr/>
          <p:nvPr/>
        </p:nvSpPr>
        <p:spPr>
          <a:xfrm>
            <a:off x="2824370" y="2455610"/>
            <a:ext cx="4428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1P</a:t>
            </a:r>
          </a:p>
        </p:txBody>
      </p:sp>
      <p:sp>
        <p:nvSpPr>
          <p:cNvPr id="18" name="Rectángulo 17">
            <a:extLst>
              <a:ext uri="{FF2B5EF4-FFF2-40B4-BE49-F238E27FC236}">
                <a16:creationId xmlns:a16="http://schemas.microsoft.com/office/drawing/2014/main" id="{4105CE1A-2CEE-6BBD-AFCC-EA14B5B57BCC}"/>
              </a:ext>
            </a:extLst>
          </p:cNvPr>
          <p:cNvSpPr/>
          <p:nvPr/>
        </p:nvSpPr>
        <p:spPr>
          <a:xfrm>
            <a:off x="1534564" y="2455610"/>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RELATION</a:t>
            </a:r>
          </a:p>
        </p:txBody>
      </p:sp>
      <p:sp>
        <p:nvSpPr>
          <p:cNvPr id="19" name="Rectángulo 18">
            <a:extLst>
              <a:ext uri="{FF2B5EF4-FFF2-40B4-BE49-F238E27FC236}">
                <a16:creationId xmlns:a16="http://schemas.microsoft.com/office/drawing/2014/main" id="{0B005750-5DE3-96AF-162F-32DBF446BC65}"/>
              </a:ext>
            </a:extLst>
          </p:cNvPr>
          <p:cNvSpPr/>
          <p:nvPr/>
        </p:nvSpPr>
        <p:spPr>
          <a:xfrm>
            <a:off x="1534564" y="2699955"/>
            <a:ext cx="1224000" cy="260653"/>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BUSINESS</a:t>
            </a:r>
          </a:p>
        </p:txBody>
      </p:sp>
      <p:sp>
        <p:nvSpPr>
          <p:cNvPr id="21" name="Rectángulo 20">
            <a:extLst>
              <a:ext uri="{FF2B5EF4-FFF2-40B4-BE49-F238E27FC236}">
                <a16:creationId xmlns:a16="http://schemas.microsoft.com/office/drawing/2014/main" id="{0A3B8874-3FD6-328E-F547-4BF6F89AF05C}"/>
              </a:ext>
            </a:extLst>
          </p:cNvPr>
          <p:cNvSpPr/>
          <p:nvPr/>
        </p:nvSpPr>
        <p:spPr>
          <a:xfrm>
            <a:off x="1534564" y="3057336"/>
            <a:ext cx="1224000" cy="520449"/>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PROCESS</a:t>
            </a:r>
          </a:p>
        </p:txBody>
      </p:sp>
      <p:sp>
        <p:nvSpPr>
          <p:cNvPr id="22" name="Rectángulo 21">
            <a:extLst>
              <a:ext uri="{FF2B5EF4-FFF2-40B4-BE49-F238E27FC236}">
                <a16:creationId xmlns:a16="http://schemas.microsoft.com/office/drawing/2014/main" id="{12675E6D-F681-B069-F8AF-7B355DADCF6F}"/>
              </a:ext>
            </a:extLst>
          </p:cNvPr>
          <p:cNvSpPr/>
          <p:nvPr/>
        </p:nvSpPr>
        <p:spPr>
          <a:xfrm>
            <a:off x="2824370" y="3628304"/>
            <a:ext cx="1620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VENDORS</a:t>
            </a:r>
          </a:p>
        </p:txBody>
      </p:sp>
      <p:sp>
        <p:nvSpPr>
          <p:cNvPr id="24" name="Rectángulo 23">
            <a:extLst>
              <a:ext uri="{FF2B5EF4-FFF2-40B4-BE49-F238E27FC236}">
                <a16:creationId xmlns:a16="http://schemas.microsoft.com/office/drawing/2014/main" id="{9B44602C-D00C-68EB-8999-33AA9685DB70}"/>
              </a:ext>
            </a:extLst>
          </p:cNvPr>
          <p:cNvSpPr/>
          <p:nvPr/>
        </p:nvSpPr>
        <p:spPr>
          <a:xfrm>
            <a:off x="7760667" y="3628304"/>
            <a:ext cx="2932214" cy="181203"/>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SELLERS</a:t>
            </a:r>
          </a:p>
        </p:txBody>
      </p:sp>
      <p:sp>
        <p:nvSpPr>
          <p:cNvPr id="25" name="Rectángulo 24">
            <a:extLst>
              <a:ext uri="{FF2B5EF4-FFF2-40B4-BE49-F238E27FC236}">
                <a16:creationId xmlns:a16="http://schemas.microsoft.com/office/drawing/2014/main" id="{4FF1FEBC-F65F-E93A-4581-AA64F5E7F141}"/>
              </a:ext>
            </a:extLst>
          </p:cNvPr>
          <p:cNvSpPr/>
          <p:nvPr/>
        </p:nvSpPr>
        <p:spPr>
          <a:xfrm>
            <a:off x="4502543" y="3628304"/>
            <a:ext cx="230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FALABELLA</a:t>
            </a:r>
          </a:p>
        </p:txBody>
      </p:sp>
      <p:sp>
        <p:nvSpPr>
          <p:cNvPr id="26" name="Rectángulo 25">
            <a:extLst>
              <a:ext uri="{FF2B5EF4-FFF2-40B4-BE49-F238E27FC236}">
                <a16:creationId xmlns:a16="http://schemas.microsoft.com/office/drawing/2014/main" id="{85AE5505-3391-F94F-F9DB-2CC47824F1BD}"/>
              </a:ext>
            </a:extLst>
          </p:cNvPr>
          <p:cNvSpPr/>
          <p:nvPr/>
        </p:nvSpPr>
        <p:spPr>
          <a:xfrm>
            <a:off x="1529646" y="3628304"/>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black"/>
                </a:solidFill>
                <a:effectLst/>
                <a:uLnTx/>
                <a:uFillTx/>
                <a:latin typeface="Calibri" panose="020F0502020204030204"/>
                <a:ea typeface="+mn-ea"/>
                <a:cs typeface="+mn-cs"/>
              </a:rPr>
              <a:t>GOODS OWNERSHIP</a:t>
            </a:r>
          </a:p>
        </p:txBody>
      </p:sp>
      <p:sp>
        <p:nvSpPr>
          <p:cNvPr id="27" name="Rectángulo 26">
            <a:extLst>
              <a:ext uri="{FF2B5EF4-FFF2-40B4-BE49-F238E27FC236}">
                <a16:creationId xmlns:a16="http://schemas.microsoft.com/office/drawing/2014/main" id="{CBD4D84A-33EC-D713-F90F-027C575CC6BC}"/>
              </a:ext>
            </a:extLst>
          </p:cNvPr>
          <p:cNvSpPr/>
          <p:nvPr/>
        </p:nvSpPr>
        <p:spPr>
          <a:xfrm>
            <a:off x="6854416" y="3628304"/>
            <a:ext cx="864000" cy="182524"/>
          </a:xfrm>
          <a:prstGeom prst="rect">
            <a:avLst/>
          </a:prstGeom>
          <a:solidFill>
            <a:srgbClr val="4454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prstClr val="white"/>
                </a:solidFill>
                <a:effectLst/>
                <a:uLnTx/>
                <a:uFillTx/>
                <a:latin typeface="Calibri" panose="020F0502020204030204"/>
                <a:ea typeface="+mn-ea"/>
                <a:cs typeface="+mn-cs"/>
              </a:rPr>
              <a:t>CUSTOMER</a:t>
            </a:r>
          </a:p>
        </p:txBody>
      </p:sp>
      <p:sp>
        <p:nvSpPr>
          <p:cNvPr id="29" name="Rectángulo 28">
            <a:extLst>
              <a:ext uri="{FF2B5EF4-FFF2-40B4-BE49-F238E27FC236}">
                <a16:creationId xmlns:a16="http://schemas.microsoft.com/office/drawing/2014/main" id="{30FF0C70-3F81-7A4A-AD98-51003B15C0B9}"/>
              </a:ext>
            </a:extLst>
          </p:cNvPr>
          <p:cNvSpPr/>
          <p:nvPr/>
        </p:nvSpPr>
        <p:spPr>
          <a:xfrm>
            <a:off x="2824368" y="2988113"/>
            <a:ext cx="7992000" cy="45719"/>
          </a:xfrm>
          <a:prstGeom prst="rect">
            <a:avLst/>
          </a:prstGeom>
          <a:solidFill>
            <a:schemeClr val="accent6">
              <a:lumMod val="60000"/>
              <a:lumOff val="40000"/>
            </a:schemeClr>
          </a:solidFill>
          <a:ln w="12700" cap="flat" cmpd="sng" algn="ctr">
            <a:noFill/>
            <a:prstDash val="solid"/>
            <a:miter lim="800000"/>
          </a:ln>
          <a:effectLst/>
        </p:spPr>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0" name="Rectángulo redondeado 19">
            <a:extLst>
              <a:ext uri="{FF2B5EF4-FFF2-40B4-BE49-F238E27FC236}">
                <a16:creationId xmlns:a16="http://schemas.microsoft.com/office/drawing/2014/main" id="{4771BA9C-C49E-1ACF-E681-409E597437BF}"/>
              </a:ext>
            </a:extLst>
          </p:cNvPr>
          <p:cNvSpPr/>
          <p:nvPr/>
        </p:nvSpPr>
        <p:spPr>
          <a:xfrm>
            <a:off x="10788278" y="2723355"/>
            <a:ext cx="1112269" cy="575234"/>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srgbClr val="FFFFFF"/>
                </a:solidFill>
                <a:latin typeface="Calibri" panose="020F0502020204030204"/>
              </a:rPr>
              <a:t>FINANCES &amp; PEOPLE</a:t>
            </a: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3" name="CuadroTexto 22">
            <a:extLst>
              <a:ext uri="{FF2B5EF4-FFF2-40B4-BE49-F238E27FC236}">
                <a16:creationId xmlns:a16="http://schemas.microsoft.com/office/drawing/2014/main" id="{CFCE7ABD-8579-8905-B706-168E56F3D76B}"/>
              </a:ext>
            </a:extLst>
          </p:cNvPr>
          <p:cNvSpPr txBox="1"/>
          <p:nvPr/>
        </p:nvSpPr>
        <p:spPr>
          <a:xfrm>
            <a:off x="7420228" y="4097468"/>
            <a:ext cx="4501691" cy="1109963"/>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importante destacar que durante todos los pasos de estos procesos se ejecutan diversos procesos financieros/contables. Dichos procesos aseguran el control y transparencia tanto de la operación del </a:t>
            </a:r>
            <a:r>
              <a:rPr lang="es-CL" sz="1000" err="1"/>
              <a:t>Retail</a:t>
            </a:r>
            <a:r>
              <a:rPr lang="es-CL" sz="1000"/>
              <a:t>, como del cumplimiento de los compromisos adquiridos con todos los participantes como proveedores (Pagos), Sellers (Comisiones), clientes (Documentos Tributarios) y colaboradores internos (Remuneraciones).</a:t>
            </a:r>
          </a:p>
        </p:txBody>
      </p:sp>
      <p:sp>
        <p:nvSpPr>
          <p:cNvPr id="34" name="Rectángulo 33">
            <a:extLst>
              <a:ext uri="{FF2B5EF4-FFF2-40B4-BE49-F238E27FC236}">
                <a16:creationId xmlns:a16="http://schemas.microsoft.com/office/drawing/2014/main" id="{D09871F0-3949-629B-1D50-F88C9A8D0E67}"/>
              </a:ext>
            </a:extLst>
          </p:cNvPr>
          <p:cNvSpPr/>
          <p:nvPr/>
        </p:nvSpPr>
        <p:spPr>
          <a:xfrm>
            <a:off x="2824370" y="1981661"/>
            <a:ext cx="7869600" cy="182524"/>
          </a:xfrm>
          <a:prstGeom prst="rect">
            <a:avLst/>
          </a:prstGeom>
          <a:solidFill>
            <a:srgbClr val="E25D6B"/>
          </a:solidFill>
          <a:ln w="12700" cap="flat" cmpd="sng" algn="ctr">
            <a:noFill/>
            <a:prstDash val="solid"/>
            <a:miter lim="800000"/>
          </a:ln>
          <a:effectLst/>
        </p:spPr>
        <p:txBody>
          <a:bodyPr rtlCol="0" anchor="ctr"/>
          <a:lstStyle/>
          <a:p>
            <a:pPr algn="ctr"/>
            <a:r>
              <a:rPr lang="es-CL" sz="1100" b="1" kern="0">
                <a:solidFill>
                  <a:prstClr val="white"/>
                </a:solidFill>
                <a:latin typeface="Calibri" panose="020F0502020204030204"/>
              </a:rPr>
              <a:t>STORE</a:t>
            </a:r>
          </a:p>
        </p:txBody>
      </p:sp>
      <p:sp>
        <p:nvSpPr>
          <p:cNvPr id="35" name="Rectángulo 34">
            <a:extLst>
              <a:ext uri="{FF2B5EF4-FFF2-40B4-BE49-F238E27FC236}">
                <a16:creationId xmlns:a16="http://schemas.microsoft.com/office/drawing/2014/main" id="{A6348DDE-B20A-24FF-2E9D-98212C88659D}"/>
              </a:ext>
            </a:extLst>
          </p:cNvPr>
          <p:cNvSpPr/>
          <p:nvPr/>
        </p:nvSpPr>
        <p:spPr>
          <a:xfrm>
            <a:off x="2824370" y="2216929"/>
            <a:ext cx="7869600"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E-COMMERCE</a:t>
            </a:r>
          </a:p>
        </p:txBody>
      </p:sp>
      <p:sp>
        <p:nvSpPr>
          <p:cNvPr id="36" name="Rectángulo 35">
            <a:extLst>
              <a:ext uri="{FF2B5EF4-FFF2-40B4-BE49-F238E27FC236}">
                <a16:creationId xmlns:a16="http://schemas.microsoft.com/office/drawing/2014/main" id="{2C5617D1-24E7-17B1-260C-5B19EAF205CD}"/>
              </a:ext>
            </a:extLst>
          </p:cNvPr>
          <p:cNvSpPr/>
          <p:nvPr/>
        </p:nvSpPr>
        <p:spPr>
          <a:xfrm>
            <a:off x="1534564" y="1984003"/>
            <a:ext cx="1219082" cy="415450"/>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CHANNELS</a:t>
            </a:r>
          </a:p>
        </p:txBody>
      </p:sp>
    </p:spTree>
    <p:extLst>
      <p:ext uri="{BB962C8B-B14F-4D97-AF65-F5344CB8AC3E}">
        <p14:creationId xmlns:p14="http://schemas.microsoft.com/office/powerpoint/2010/main" val="1092665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xit" presetSubtype="0" fill="hold" grpId="1" nodeType="clickEffect">
                                  <p:stCondLst>
                                    <p:cond delay="0"/>
                                  </p:stCondLst>
                                  <p:childTnLst>
                                    <p:animEffect transition="out" filter="fade">
                                      <p:cBhvr>
                                        <p:cTn id="17" dur="500"/>
                                        <p:tgtEl>
                                          <p:spTgt spid="23"/>
                                        </p:tgtEl>
                                      </p:cBhvr>
                                    </p:animEffect>
                                    <p:set>
                                      <p:cBhvr>
                                        <p:cTn id="18"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0" grpId="0" animBg="1"/>
      <p:bldP spid="23" grpId="0" animBg="1"/>
      <p:bldP spid="23" grpId="1"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Ecosystem</a:t>
            </a:r>
            <a:r>
              <a:rPr lang="es-CL" b="1"/>
              <a:t> / Business </a:t>
            </a:r>
            <a:r>
              <a:rPr lang="es-CL" b="1" err="1"/>
              <a:t>Overview</a:t>
            </a:r>
            <a:endParaRPr lang="es-CL"/>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69600" y="1469308"/>
            <a:ext cx="11802222" cy="167393"/>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2" name="Rectángulo 1">
            <a:extLst>
              <a:ext uri="{FF2B5EF4-FFF2-40B4-BE49-F238E27FC236}">
                <a16:creationId xmlns:a16="http://schemas.microsoft.com/office/drawing/2014/main" id="{0D3B0A6A-3DA2-2C18-CE74-F6F412AC6A5B}"/>
              </a:ext>
            </a:extLst>
          </p:cNvPr>
          <p:cNvSpPr/>
          <p:nvPr/>
        </p:nvSpPr>
        <p:spPr>
          <a:xfrm>
            <a:off x="69600" y="1773305"/>
            <a:ext cx="12636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CATALOG MANAGEMENT</a:t>
            </a:r>
          </a:p>
        </p:txBody>
      </p:sp>
      <p:sp>
        <p:nvSpPr>
          <p:cNvPr id="3" name="Rectángulo 2">
            <a:extLst>
              <a:ext uri="{FF2B5EF4-FFF2-40B4-BE49-F238E27FC236}">
                <a16:creationId xmlns:a16="http://schemas.microsoft.com/office/drawing/2014/main" id="{D29312D8-7764-0DF0-FA10-66EE9D346308}"/>
              </a:ext>
            </a:extLst>
          </p:cNvPr>
          <p:cNvSpPr/>
          <p:nvPr/>
        </p:nvSpPr>
        <p:spPr>
          <a:xfrm>
            <a:off x="1387472"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NETWORK MANAGEMENT</a:t>
            </a:r>
          </a:p>
        </p:txBody>
      </p:sp>
      <p:sp>
        <p:nvSpPr>
          <p:cNvPr id="4" name="Rectángulo 3">
            <a:extLst>
              <a:ext uri="{FF2B5EF4-FFF2-40B4-BE49-F238E27FC236}">
                <a16:creationId xmlns:a16="http://schemas.microsoft.com/office/drawing/2014/main" id="{444C8ED9-0B54-F0FB-92F2-3CFE565CBF56}"/>
              </a:ext>
            </a:extLst>
          </p:cNvPr>
          <p:cNvSpPr/>
          <p:nvPr/>
        </p:nvSpPr>
        <p:spPr>
          <a:xfrm>
            <a:off x="270534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TRANSPORT MANAGEMENT</a:t>
            </a:r>
          </a:p>
        </p:txBody>
      </p:sp>
      <p:sp>
        <p:nvSpPr>
          <p:cNvPr id="5" name="Rectángulo 4">
            <a:extLst>
              <a:ext uri="{FF2B5EF4-FFF2-40B4-BE49-F238E27FC236}">
                <a16:creationId xmlns:a16="http://schemas.microsoft.com/office/drawing/2014/main" id="{731677AB-03D6-0C26-56DE-E088A93B5BBA}"/>
              </a:ext>
            </a:extLst>
          </p:cNvPr>
          <p:cNvSpPr/>
          <p:nvPr/>
        </p:nvSpPr>
        <p:spPr>
          <a:xfrm>
            <a:off x="4023216"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INVENTORY MANAGEMENT</a:t>
            </a:r>
          </a:p>
        </p:txBody>
      </p:sp>
      <p:sp>
        <p:nvSpPr>
          <p:cNvPr id="6" name="Rectángulo 5">
            <a:extLst>
              <a:ext uri="{FF2B5EF4-FFF2-40B4-BE49-F238E27FC236}">
                <a16:creationId xmlns:a16="http://schemas.microsoft.com/office/drawing/2014/main" id="{DC24C37E-8EB6-6E53-D9FE-985B16B055D3}"/>
              </a:ext>
            </a:extLst>
          </p:cNvPr>
          <p:cNvSpPr/>
          <p:nvPr/>
        </p:nvSpPr>
        <p:spPr>
          <a:xfrm>
            <a:off x="5341088"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PROMISE, RESERVATION &amp; ITINERARIES</a:t>
            </a:r>
          </a:p>
        </p:txBody>
      </p:sp>
      <p:sp>
        <p:nvSpPr>
          <p:cNvPr id="7" name="Rectángulo 6">
            <a:extLst>
              <a:ext uri="{FF2B5EF4-FFF2-40B4-BE49-F238E27FC236}">
                <a16:creationId xmlns:a16="http://schemas.microsoft.com/office/drawing/2014/main" id="{5A5241ED-7AA0-31A4-26A8-8B2A607F7967}"/>
              </a:ext>
            </a:extLst>
          </p:cNvPr>
          <p:cNvSpPr/>
          <p:nvPr/>
        </p:nvSpPr>
        <p:spPr>
          <a:xfrm>
            <a:off x="6658960"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ORDER MANAGEMENT</a:t>
            </a:r>
          </a:p>
        </p:txBody>
      </p:sp>
      <p:sp>
        <p:nvSpPr>
          <p:cNvPr id="8" name="Rectángulo 7">
            <a:extLst>
              <a:ext uri="{FF2B5EF4-FFF2-40B4-BE49-F238E27FC236}">
                <a16:creationId xmlns:a16="http://schemas.microsoft.com/office/drawing/2014/main" id="{76C235E1-83D8-5192-D259-EE0FCE1B7EA7}"/>
              </a:ext>
            </a:extLst>
          </p:cNvPr>
          <p:cNvSpPr/>
          <p:nvPr/>
        </p:nvSpPr>
        <p:spPr>
          <a:xfrm>
            <a:off x="797161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WAREHOUSE MANAGEMENT</a:t>
            </a:r>
          </a:p>
        </p:txBody>
      </p:sp>
      <p:sp>
        <p:nvSpPr>
          <p:cNvPr id="9" name="Rectángulo 8">
            <a:extLst>
              <a:ext uri="{FF2B5EF4-FFF2-40B4-BE49-F238E27FC236}">
                <a16:creationId xmlns:a16="http://schemas.microsoft.com/office/drawing/2014/main" id="{9C005753-6AC9-8C1C-28AB-17B327545116}"/>
              </a:ext>
            </a:extLst>
          </p:cNvPr>
          <p:cNvSpPr/>
          <p:nvPr/>
        </p:nvSpPr>
        <p:spPr>
          <a:xfrm>
            <a:off x="929470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BACKSTORE MANAGEMENT</a:t>
            </a:r>
          </a:p>
        </p:txBody>
      </p:sp>
      <p:sp>
        <p:nvSpPr>
          <p:cNvPr id="10" name="Rectángulo 9">
            <a:extLst>
              <a:ext uri="{FF2B5EF4-FFF2-40B4-BE49-F238E27FC236}">
                <a16:creationId xmlns:a16="http://schemas.microsoft.com/office/drawing/2014/main" id="{8361C4EA-E629-91CA-90BF-489F69A17F5F}"/>
              </a:ext>
            </a:extLst>
          </p:cNvPr>
          <p:cNvSpPr/>
          <p:nvPr/>
        </p:nvSpPr>
        <p:spPr>
          <a:xfrm>
            <a:off x="10612572"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CONTROL TOWER</a:t>
            </a:r>
          </a:p>
        </p:txBody>
      </p:sp>
      <p:sp>
        <p:nvSpPr>
          <p:cNvPr id="11" name="Rectángulo redondeado 10">
            <a:extLst>
              <a:ext uri="{FF2B5EF4-FFF2-40B4-BE49-F238E27FC236}">
                <a16:creationId xmlns:a16="http://schemas.microsoft.com/office/drawing/2014/main" id="{01373F91-4A24-22CF-AD08-8164B705DBE7}"/>
              </a:ext>
            </a:extLst>
          </p:cNvPr>
          <p:cNvSpPr/>
          <p:nvPr/>
        </p:nvSpPr>
        <p:spPr>
          <a:xfrm>
            <a:off x="64134" y="2357335"/>
            <a:ext cx="2592000" cy="150568"/>
          </a:xfrm>
          <a:prstGeom prst="roundRect">
            <a:avLst/>
          </a:prstGeom>
          <a:solidFill>
            <a:srgbClr val="307129"/>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CORPORATE INVENTORY &amp; PROMISE ENGINE</a:t>
            </a:r>
          </a:p>
        </p:txBody>
      </p:sp>
      <p:sp>
        <p:nvSpPr>
          <p:cNvPr id="12" name="Rectángulo redondeado 11">
            <a:extLst>
              <a:ext uri="{FF2B5EF4-FFF2-40B4-BE49-F238E27FC236}">
                <a16:creationId xmlns:a16="http://schemas.microsoft.com/office/drawing/2014/main" id="{4661841F-8165-036F-ED63-5FD6258F225A}"/>
              </a:ext>
            </a:extLst>
          </p:cNvPr>
          <p:cNvSpPr/>
          <p:nvPr/>
        </p:nvSpPr>
        <p:spPr>
          <a:xfrm>
            <a:off x="2701744" y="2357335"/>
            <a:ext cx="1263600" cy="150568"/>
          </a:xfrm>
          <a:prstGeom prst="roundRect">
            <a:avLst/>
          </a:prstGeom>
          <a:solidFill>
            <a:srgbClr val="307129"/>
          </a:solidFill>
          <a:ln w="12700" cap="flat" cmpd="sng" algn="ctr">
            <a:noFill/>
            <a:prstDash val="solid"/>
            <a:miter lim="800000"/>
          </a:ln>
          <a:effectLst/>
        </p:spPr>
        <p:txBody>
          <a:bodyPr rtlCol="0" anchor="ctr"/>
          <a:lstStyle/>
          <a:p>
            <a:pPr algn="ctr"/>
            <a:r>
              <a:rPr lang="es-CL" sz="800" b="1" kern="0">
                <a:solidFill>
                  <a:prstClr val="white"/>
                </a:solidFill>
                <a:latin typeface="Calibri" panose="020F0502020204030204"/>
              </a:rPr>
              <a:t>TRANSPORT</a:t>
            </a:r>
          </a:p>
        </p:txBody>
      </p:sp>
      <p:sp>
        <p:nvSpPr>
          <p:cNvPr id="13" name="Rectángulo redondeado 12">
            <a:extLst>
              <a:ext uri="{FF2B5EF4-FFF2-40B4-BE49-F238E27FC236}">
                <a16:creationId xmlns:a16="http://schemas.microsoft.com/office/drawing/2014/main" id="{D8C78392-AAF3-232B-6361-4FD958CD568F}"/>
              </a:ext>
            </a:extLst>
          </p:cNvPr>
          <p:cNvSpPr/>
          <p:nvPr/>
        </p:nvSpPr>
        <p:spPr>
          <a:xfrm>
            <a:off x="4019611" y="2357335"/>
            <a:ext cx="2592000" cy="150568"/>
          </a:xfrm>
          <a:prstGeom prst="roundRect">
            <a:avLst/>
          </a:prstGeom>
          <a:solidFill>
            <a:srgbClr val="30712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CORPORATE</a:t>
            </a:r>
            <a:r>
              <a:rPr kumimoji="0" lang="es-CL" sz="800" b="1" i="0" u="none" strike="noStrike" kern="0" cap="none" spc="0" normalizeH="0" noProof="0">
                <a:ln>
                  <a:noFill/>
                </a:ln>
                <a:solidFill>
                  <a:prstClr val="white"/>
                </a:solidFill>
                <a:effectLst/>
                <a:uLnTx/>
                <a:uFillTx/>
                <a:latin typeface="Calibri" panose="020F0502020204030204"/>
                <a:ea typeface="+mn-ea"/>
                <a:cs typeface="+mn-cs"/>
              </a:rPr>
              <a:t> INVENTORY &amp; PROMISE ENGINE</a:t>
            </a:r>
            <a:endParaRPr kumimoji="0" lang="es-CL" sz="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Rectángulo redondeado 13">
            <a:extLst>
              <a:ext uri="{FF2B5EF4-FFF2-40B4-BE49-F238E27FC236}">
                <a16:creationId xmlns:a16="http://schemas.microsoft.com/office/drawing/2014/main" id="{36069A91-8558-3F5D-E471-54451E47D94E}"/>
              </a:ext>
            </a:extLst>
          </p:cNvPr>
          <p:cNvSpPr/>
          <p:nvPr/>
        </p:nvSpPr>
        <p:spPr>
          <a:xfrm>
            <a:off x="6655360" y="2357335"/>
            <a:ext cx="1263600" cy="150568"/>
          </a:xfrm>
          <a:prstGeom prst="roundRect">
            <a:avLst/>
          </a:prstGeom>
          <a:solidFill>
            <a:srgbClr val="30712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ORDER ORCHESTRATION</a:t>
            </a:r>
          </a:p>
        </p:txBody>
      </p:sp>
      <p:sp>
        <p:nvSpPr>
          <p:cNvPr id="18" name="CuadroTexto 17">
            <a:extLst>
              <a:ext uri="{FF2B5EF4-FFF2-40B4-BE49-F238E27FC236}">
                <a16:creationId xmlns:a16="http://schemas.microsoft.com/office/drawing/2014/main" id="{5D94F23D-52C0-DEA1-0B3F-FFD9E2F3F987}"/>
              </a:ext>
            </a:extLst>
          </p:cNvPr>
          <p:cNvSpPr txBox="1"/>
          <p:nvPr/>
        </p:nvSpPr>
        <p:spPr>
          <a:xfrm>
            <a:off x="57548" y="2804280"/>
            <a:ext cx="9286824" cy="30815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Desde el punto de vista Organizacional, estos serían los portfolios de tecnología responsables de las soluciones de acuerdo con las etapas de los procesos de </a:t>
            </a:r>
            <a:r>
              <a:rPr lang="es-CL" sz="1000" err="1"/>
              <a:t>Supply</a:t>
            </a:r>
            <a:r>
              <a:rPr lang="es-CL" sz="1000"/>
              <a:t> </a:t>
            </a:r>
            <a:r>
              <a:rPr lang="es-CL" sz="1000" err="1"/>
              <a:t>Chain</a:t>
            </a:r>
            <a:r>
              <a:rPr lang="es-CL" sz="1000"/>
              <a:t>.</a:t>
            </a:r>
          </a:p>
        </p:txBody>
      </p:sp>
      <p:sp>
        <p:nvSpPr>
          <p:cNvPr id="20" name="Rectángulo redondeado 19">
            <a:extLst>
              <a:ext uri="{FF2B5EF4-FFF2-40B4-BE49-F238E27FC236}">
                <a16:creationId xmlns:a16="http://schemas.microsoft.com/office/drawing/2014/main" id="{F06D22E5-E4DB-C73F-4485-F7C404E87B2E}"/>
              </a:ext>
            </a:extLst>
          </p:cNvPr>
          <p:cNvSpPr/>
          <p:nvPr/>
        </p:nvSpPr>
        <p:spPr>
          <a:xfrm>
            <a:off x="7972478" y="2357335"/>
            <a:ext cx="1263600" cy="150568"/>
          </a:xfrm>
          <a:prstGeom prst="roundRect">
            <a:avLst/>
          </a:prstGeom>
          <a:solidFill>
            <a:srgbClr val="30712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800" b="1" kern="0">
                <a:solidFill>
                  <a:prstClr val="white"/>
                </a:solidFill>
                <a:latin typeface="Calibri" panose="020F0502020204030204"/>
              </a:rPr>
              <a:t>WAREHOUSE MGMT</a:t>
            </a:r>
            <a:endParaRPr kumimoji="0" lang="es-CL" sz="800" b="1" i="0" u="none" strike="noStrike" kern="0" cap="none" spc="0" normalizeH="0" baseline="0" noProof="0">
              <a:ln>
                <a:noFill/>
              </a:ln>
              <a:solidFill>
                <a:prstClr val="white"/>
              </a:solidFill>
              <a:effectLst/>
              <a:uLnTx/>
              <a:uFillTx/>
              <a:latin typeface="Calibri" panose="020F0502020204030204"/>
            </a:endParaRPr>
          </a:p>
        </p:txBody>
      </p:sp>
      <p:sp>
        <p:nvSpPr>
          <p:cNvPr id="21" name="Rectángulo redondeado 20">
            <a:extLst>
              <a:ext uri="{FF2B5EF4-FFF2-40B4-BE49-F238E27FC236}">
                <a16:creationId xmlns:a16="http://schemas.microsoft.com/office/drawing/2014/main" id="{984A638E-2F15-F2C3-1683-1135E3A42C8F}"/>
              </a:ext>
            </a:extLst>
          </p:cNvPr>
          <p:cNvSpPr/>
          <p:nvPr/>
        </p:nvSpPr>
        <p:spPr>
          <a:xfrm>
            <a:off x="10608222" y="2357335"/>
            <a:ext cx="1263600" cy="150568"/>
          </a:xfrm>
          <a:prstGeom prst="roundRect">
            <a:avLst/>
          </a:prstGeom>
          <a:solidFill>
            <a:srgbClr val="30712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800" b="1" kern="0">
                <a:solidFill>
                  <a:prstClr val="white"/>
                </a:solidFill>
                <a:latin typeface="Calibri" panose="020F0502020204030204"/>
              </a:rPr>
              <a:t>EXPRESS DELIVERY</a:t>
            </a:r>
            <a:endParaRPr kumimoji="0" lang="es-CL" sz="8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 name="Rectángulo redondeado 21">
            <a:extLst>
              <a:ext uri="{FF2B5EF4-FFF2-40B4-BE49-F238E27FC236}">
                <a16:creationId xmlns:a16="http://schemas.microsoft.com/office/drawing/2014/main" id="{A7320106-9368-9BCF-75CB-28588847893D}"/>
              </a:ext>
            </a:extLst>
          </p:cNvPr>
          <p:cNvSpPr/>
          <p:nvPr/>
        </p:nvSpPr>
        <p:spPr>
          <a:xfrm>
            <a:off x="9293950" y="2357335"/>
            <a:ext cx="1263600" cy="150568"/>
          </a:xfrm>
          <a:prstGeom prst="roundRect">
            <a:avLst/>
          </a:prstGeom>
          <a:solidFill>
            <a:srgbClr val="30712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LOGISTIC NODES</a:t>
            </a:r>
          </a:p>
        </p:txBody>
      </p:sp>
      <p:sp>
        <p:nvSpPr>
          <p:cNvPr id="15" name="Rectángulo redondeado 14">
            <a:extLst>
              <a:ext uri="{FF2B5EF4-FFF2-40B4-BE49-F238E27FC236}">
                <a16:creationId xmlns:a16="http://schemas.microsoft.com/office/drawing/2014/main" id="{4AB91B64-B7B2-92B3-ED9E-C71B227D6C9E}"/>
              </a:ext>
            </a:extLst>
          </p:cNvPr>
          <p:cNvSpPr/>
          <p:nvPr/>
        </p:nvSpPr>
        <p:spPr>
          <a:xfrm>
            <a:off x="9293052" y="762862"/>
            <a:ext cx="2582016" cy="246161"/>
          </a:xfrm>
          <a:prstGeom prst="roundRect">
            <a:avLst>
              <a:gd name="adj" fmla="val 6757"/>
            </a:avLst>
          </a:prstGeom>
          <a:solidFill>
            <a:srgbClr val="73C96A"/>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Tree>
    <p:extLst>
      <p:ext uri="{BB962C8B-B14F-4D97-AF65-F5344CB8AC3E}">
        <p14:creationId xmlns:p14="http://schemas.microsoft.com/office/powerpoint/2010/main" val="697816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par>
                          <p:cTn id="24" fill="hold">
                            <p:stCondLst>
                              <p:cond delay="3000"/>
                            </p:stCondLst>
                            <p:childTnLst>
                              <p:par>
                                <p:cTn id="25" presetID="10" presetClass="entr" presetSubtype="0" fill="hold" grpId="0" nodeType="after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childTnLst>
                          </p:cTn>
                        </p:par>
                        <p:par>
                          <p:cTn id="28" fill="hold">
                            <p:stCondLst>
                              <p:cond delay="3500"/>
                            </p:stCondLst>
                            <p:childTnLst>
                              <p:par>
                                <p:cTn id="29" presetID="10" presetClass="entr" presetSubtype="0" fill="hold" grpId="0" nodeType="after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par>
                          <p:cTn id="32" fill="hold">
                            <p:stCondLst>
                              <p:cond delay="4000"/>
                            </p:stCondLst>
                            <p:childTnLst>
                              <p:par>
                                <p:cTn id="33" presetID="10" presetClass="entr" presetSubtype="0" fill="hold" grpId="0"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grpId="1" nodeType="clickEffect">
                                  <p:stCondLst>
                                    <p:cond delay="0"/>
                                  </p:stCondLst>
                                  <p:childTnLst>
                                    <p:animEffect transition="out" filter="fade">
                                      <p:cBhvr>
                                        <p:cTn id="39" dur="500"/>
                                        <p:tgtEl>
                                          <p:spTgt spid="18"/>
                                        </p:tgtEl>
                                      </p:cBhvr>
                                    </p:animEffect>
                                    <p:set>
                                      <p:cBhvr>
                                        <p:cTn id="40"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8" grpId="0" animBg="1"/>
      <p:bldP spid="18" grpId="1" animBg="1"/>
      <p:bldP spid="20" grpId="0" animBg="1"/>
      <p:bldP spid="21" grpId="0" animBg="1"/>
      <p:bldP spid="22"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Ecosystem</a:t>
            </a:r>
            <a:r>
              <a:rPr lang="es-CL" b="1"/>
              <a:t> / Business </a:t>
            </a:r>
            <a:r>
              <a:rPr lang="es-CL" b="1" err="1"/>
              <a:t>Overview</a:t>
            </a:r>
            <a:endParaRPr lang="es-CL"/>
          </a:p>
        </p:txBody>
      </p:sp>
      <p:sp>
        <p:nvSpPr>
          <p:cNvPr id="204" name="Rectángulo 203">
            <a:extLst>
              <a:ext uri="{FF2B5EF4-FFF2-40B4-BE49-F238E27FC236}">
                <a16:creationId xmlns:a16="http://schemas.microsoft.com/office/drawing/2014/main" id="{CE9DAA18-B983-1E15-4928-0979AC36BECD}"/>
              </a:ext>
            </a:extLst>
          </p:cNvPr>
          <p:cNvSpPr/>
          <p:nvPr/>
        </p:nvSpPr>
        <p:spPr>
          <a:xfrm>
            <a:off x="4020172" y="2618285"/>
            <a:ext cx="7851650" cy="182985"/>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ODBMS</a:t>
            </a:r>
          </a:p>
        </p:txBody>
      </p:sp>
      <p:sp>
        <p:nvSpPr>
          <p:cNvPr id="206" name="Rectángulo 205">
            <a:extLst>
              <a:ext uri="{FF2B5EF4-FFF2-40B4-BE49-F238E27FC236}">
                <a16:creationId xmlns:a16="http://schemas.microsoft.com/office/drawing/2014/main" id="{ACF1B91E-9F35-1A19-C373-C2C1010A773B}"/>
              </a:ext>
            </a:extLst>
          </p:cNvPr>
          <p:cNvSpPr/>
          <p:nvPr/>
        </p:nvSpPr>
        <p:spPr>
          <a:xfrm>
            <a:off x="4020180" y="2865388"/>
            <a:ext cx="3888000" cy="182987"/>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SRX</a:t>
            </a:r>
          </a:p>
        </p:txBody>
      </p:sp>
      <p:sp>
        <p:nvSpPr>
          <p:cNvPr id="208" name="Rectángulo 207">
            <a:extLst>
              <a:ext uri="{FF2B5EF4-FFF2-40B4-BE49-F238E27FC236}">
                <a16:creationId xmlns:a16="http://schemas.microsoft.com/office/drawing/2014/main" id="{03D1D4F7-6B69-E38B-4865-EBB134D5DFDE}"/>
              </a:ext>
            </a:extLst>
          </p:cNvPr>
          <p:cNvSpPr/>
          <p:nvPr/>
        </p:nvSpPr>
        <p:spPr>
          <a:xfrm>
            <a:off x="4020180" y="3112492"/>
            <a:ext cx="3888000" cy="176124"/>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PMM</a:t>
            </a:r>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69600" y="1469308"/>
            <a:ext cx="11802222" cy="167393"/>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2" name="Rectángulo 1">
            <a:extLst>
              <a:ext uri="{FF2B5EF4-FFF2-40B4-BE49-F238E27FC236}">
                <a16:creationId xmlns:a16="http://schemas.microsoft.com/office/drawing/2014/main" id="{0D3B0A6A-3DA2-2C18-CE74-F6F412AC6A5B}"/>
              </a:ext>
            </a:extLst>
          </p:cNvPr>
          <p:cNvSpPr/>
          <p:nvPr/>
        </p:nvSpPr>
        <p:spPr>
          <a:xfrm>
            <a:off x="69600" y="1773305"/>
            <a:ext cx="12636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CATALOG MANAGEMENT</a:t>
            </a:r>
          </a:p>
        </p:txBody>
      </p:sp>
      <p:sp>
        <p:nvSpPr>
          <p:cNvPr id="3" name="Rectángulo 2">
            <a:extLst>
              <a:ext uri="{FF2B5EF4-FFF2-40B4-BE49-F238E27FC236}">
                <a16:creationId xmlns:a16="http://schemas.microsoft.com/office/drawing/2014/main" id="{D29312D8-7764-0DF0-FA10-66EE9D346308}"/>
              </a:ext>
            </a:extLst>
          </p:cNvPr>
          <p:cNvSpPr/>
          <p:nvPr/>
        </p:nvSpPr>
        <p:spPr>
          <a:xfrm>
            <a:off x="1387472"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NETWORK MANAGEMENT</a:t>
            </a:r>
          </a:p>
        </p:txBody>
      </p:sp>
      <p:sp>
        <p:nvSpPr>
          <p:cNvPr id="4" name="Rectángulo 3">
            <a:extLst>
              <a:ext uri="{FF2B5EF4-FFF2-40B4-BE49-F238E27FC236}">
                <a16:creationId xmlns:a16="http://schemas.microsoft.com/office/drawing/2014/main" id="{444C8ED9-0B54-F0FB-92F2-3CFE565CBF56}"/>
              </a:ext>
            </a:extLst>
          </p:cNvPr>
          <p:cNvSpPr/>
          <p:nvPr/>
        </p:nvSpPr>
        <p:spPr>
          <a:xfrm>
            <a:off x="270534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TRANSPORT MANAGEMENT</a:t>
            </a:r>
          </a:p>
        </p:txBody>
      </p:sp>
      <p:sp>
        <p:nvSpPr>
          <p:cNvPr id="5" name="Rectángulo 4">
            <a:extLst>
              <a:ext uri="{FF2B5EF4-FFF2-40B4-BE49-F238E27FC236}">
                <a16:creationId xmlns:a16="http://schemas.microsoft.com/office/drawing/2014/main" id="{731677AB-03D6-0C26-56DE-E088A93B5BBA}"/>
              </a:ext>
            </a:extLst>
          </p:cNvPr>
          <p:cNvSpPr/>
          <p:nvPr/>
        </p:nvSpPr>
        <p:spPr>
          <a:xfrm>
            <a:off x="4023216"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INVENTORY MANAGEMENT</a:t>
            </a:r>
          </a:p>
        </p:txBody>
      </p:sp>
      <p:sp>
        <p:nvSpPr>
          <p:cNvPr id="6" name="Rectángulo 5">
            <a:extLst>
              <a:ext uri="{FF2B5EF4-FFF2-40B4-BE49-F238E27FC236}">
                <a16:creationId xmlns:a16="http://schemas.microsoft.com/office/drawing/2014/main" id="{DC24C37E-8EB6-6E53-D9FE-985B16B055D3}"/>
              </a:ext>
            </a:extLst>
          </p:cNvPr>
          <p:cNvSpPr/>
          <p:nvPr/>
        </p:nvSpPr>
        <p:spPr>
          <a:xfrm>
            <a:off x="5341088"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PROMISE, RESERVATION &amp; ITINERARIES</a:t>
            </a:r>
          </a:p>
        </p:txBody>
      </p:sp>
      <p:sp>
        <p:nvSpPr>
          <p:cNvPr id="7" name="Rectángulo 6">
            <a:extLst>
              <a:ext uri="{FF2B5EF4-FFF2-40B4-BE49-F238E27FC236}">
                <a16:creationId xmlns:a16="http://schemas.microsoft.com/office/drawing/2014/main" id="{5A5241ED-7AA0-31A4-26A8-8B2A607F7967}"/>
              </a:ext>
            </a:extLst>
          </p:cNvPr>
          <p:cNvSpPr/>
          <p:nvPr/>
        </p:nvSpPr>
        <p:spPr>
          <a:xfrm>
            <a:off x="6658960"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ORDER MANAGEMENT</a:t>
            </a:r>
          </a:p>
        </p:txBody>
      </p:sp>
      <p:sp>
        <p:nvSpPr>
          <p:cNvPr id="8" name="Rectángulo 7">
            <a:extLst>
              <a:ext uri="{FF2B5EF4-FFF2-40B4-BE49-F238E27FC236}">
                <a16:creationId xmlns:a16="http://schemas.microsoft.com/office/drawing/2014/main" id="{76C235E1-83D8-5192-D259-EE0FCE1B7EA7}"/>
              </a:ext>
            </a:extLst>
          </p:cNvPr>
          <p:cNvSpPr/>
          <p:nvPr/>
        </p:nvSpPr>
        <p:spPr>
          <a:xfrm>
            <a:off x="797161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WAREHOUSE MANAGEMENT</a:t>
            </a:r>
          </a:p>
        </p:txBody>
      </p:sp>
      <p:sp>
        <p:nvSpPr>
          <p:cNvPr id="9" name="Rectángulo 8">
            <a:extLst>
              <a:ext uri="{FF2B5EF4-FFF2-40B4-BE49-F238E27FC236}">
                <a16:creationId xmlns:a16="http://schemas.microsoft.com/office/drawing/2014/main" id="{9C005753-6AC9-8C1C-28AB-17B327545116}"/>
              </a:ext>
            </a:extLst>
          </p:cNvPr>
          <p:cNvSpPr/>
          <p:nvPr/>
        </p:nvSpPr>
        <p:spPr>
          <a:xfrm>
            <a:off x="929470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BACKSTORE MANAGEMENT</a:t>
            </a:r>
          </a:p>
        </p:txBody>
      </p:sp>
      <p:sp>
        <p:nvSpPr>
          <p:cNvPr id="10" name="Rectángulo 9">
            <a:extLst>
              <a:ext uri="{FF2B5EF4-FFF2-40B4-BE49-F238E27FC236}">
                <a16:creationId xmlns:a16="http://schemas.microsoft.com/office/drawing/2014/main" id="{8361C4EA-E629-91CA-90BF-489F69A17F5F}"/>
              </a:ext>
            </a:extLst>
          </p:cNvPr>
          <p:cNvSpPr/>
          <p:nvPr/>
        </p:nvSpPr>
        <p:spPr>
          <a:xfrm>
            <a:off x="10612572"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CONTROL TOWER</a:t>
            </a:r>
          </a:p>
        </p:txBody>
      </p:sp>
      <p:sp>
        <p:nvSpPr>
          <p:cNvPr id="34" name="Rectángulo 33">
            <a:extLst>
              <a:ext uri="{FF2B5EF4-FFF2-40B4-BE49-F238E27FC236}">
                <a16:creationId xmlns:a16="http://schemas.microsoft.com/office/drawing/2014/main" id="{63FC2D6D-E713-56E8-B5D4-2F851854E091}"/>
              </a:ext>
            </a:extLst>
          </p:cNvPr>
          <p:cNvSpPr/>
          <p:nvPr/>
        </p:nvSpPr>
        <p:spPr>
          <a:xfrm>
            <a:off x="10612572" y="3352733"/>
            <a:ext cx="12636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OMS</a:t>
            </a:r>
          </a:p>
        </p:txBody>
      </p:sp>
      <p:sp>
        <p:nvSpPr>
          <p:cNvPr id="35" name="Rectángulo 34">
            <a:extLst>
              <a:ext uri="{FF2B5EF4-FFF2-40B4-BE49-F238E27FC236}">
                <a16:creationId xmlns:a16="http://schemas.microsoft.com/office/drawing/2014/main" id="{F84FB312-7BC8-06F6-A035-47337DB1F13C}"/>
              </a:ext>
            </a:extLst>
          </p:cNvPr>
          <p:cNvSpPr/>
          <p:nvPr/>
        </p:nvSpPr>
        <p:spPr>
          <a:xfrm>
            <a:off x="10612572" y="3599836"/>
            <a:ext cx="12636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NSR / DAD</a:t>
            </a:r>
          </a:p>
        </p:txBody>
      </p:sp>
      <p:sp>
        <p:nvSpPr>
          <p:cNvPr id="36" name="Rectángulo 35">
            <a:extLst>
              <a:ext uri="{FF2B5EF4-FFF2-40B4-BE49-F238E27FC236}">
                <a16:creationId xmlns:a16="http://schemas.microsoft.com/office/drawing/2014/main" id="{0C17B1DB-2425-E092-3773-15D807125199}"/>
              </a:ext>
            </a:extLst>
          </p:cNvPr>
          <p:cNvSpPr/>
          <p:nvPr/>
        </p:nvSpPr>
        <p:spPr>
          <a:xfrm>
            <a:off x="10612572" y="3844395"/>
            <a:ext cx="12636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DS</a:t>
            </a:r>
          </a:p>
        </p:txBody>
      </p:sp>
      <p:sp>
        <p:nvSpPr>
          <p:cNvPr id="39" name="Rectángulo 38">
            <a:extLst>
              <a:ext uri="{FF2B5EF4-FFF2-40B4-BE49-F238E27FC236}">
                <a16:creationId xmlns:a16="http://schemas.microsoft.com/office/drawing/2014/main" id="{95E91FF5-1935-3EE3-AC7C-A02635061041}"/>
              </a:ext>
            </a:extLst>
          </p:cNvPr>
          <p:cNvSpPr/>
          <p:nvPr/>
        </p:nvSpPr>
        <p:spPr>
          <a:xfrm>
            <a:off x="69600" y="3352733"/>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OMS</a:t>
            </a:r>
          </a:p>
        </p:txBody>
      </p:sp>
      <p:sp>
        <p:nvSpPr>
          <p:cNvPr id="40" name="Rectángulo 39">
            <a:extLst>
              <a:ext uri="{FF2B5EF4-FFF2-40B4-BE49-F238E27FC236}">
                <a16:creationId xmlns:a16="http://schemas.microsoft.com/office/drawing/2014/main" id="{3AC9B5C1-D60B-FB6F-B367-2C81F52C0B14}"/>
              </a:ext>
            </a:extLst>
          </p:cNvPr>
          <p:cNvSpPr/>
          <p:nvPr/>
        </p:nvSpPr>
        <p:spPr>
          <a:xfrm>
            <a:off x="69600" y="3599836"/>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NSR / DAD</a:t>
            </a:r>
          </a:p>
        </p:txBody>
      </p:sp>
      <p:sp>
        <p:nvSpPr>
          <p:cNvPr id="41" name="Rectángulo 40">
            <a:extLst>
              <a:ext uri="{FF2B5EF4-FFF2-40B4-BE49-F238E27FC236}">
                <a16:creationId xmlns:a16="http://schemas.microsoft.com/office/drawing/2014/main" id="{EA0518E1-0A08-CE6F-0C1A-053BC05D626C}"/>
              </a:ext>
            </a:extLst>
          </p:cNvPr>
          <p:cNvSpPr/>
          <p:nvPr/>
        </p:nvSpPr>
        <p:spPr>
          <a:xfrm>
            <a:off x="69600" y="3844395"/>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DS</a:t>
            </a:r>
          </a:p>
        </p:txBody>
      </p:sp>
      <p:sp>
        <p:nvSpPr>
          <p:cNvPr id="44" name="Rectángulo 43">
            <a:extLst>
              <a:ext uri="{FF2B5EF4-FFF2-40B4-BE49-F238E27FC236}">
                <a16:creationId xmlns:a16="http://schemas.microsoft.com/office/drawing/2014/main" id="{DD6E0EC8-9709-1324-8CBB-78624A484C08}"/>
              </a:ext>
            </a:extLst>
          </p:cNvPr>
          <p:cNvSpPr/>
          <p:nvPr/>
        </p:nvSpPr>
        <p:spPr>
          <a:xfrm>
            <a:off x="4023216" y="3352733"/>
            <a:ext cx="3888000" cy="1836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OMS</a:t>
            </a:r>
          </a:p>
        </p:txBody>
      </p:sp>
      <p:sp>
        <p:nvSpPr>
          <p:cNvPr id="45" name="Rectángulo 44">
            <a:extLst>
              <a:ext uri="{FF2B5EF4-FFF2-40B4-BE49-F238E27FC236}">
                <a16:creationId xmlns:a16="http://schemas.microsoft.com/office/drawing/2014/main" id="{DA7CD196-3EA6-A295-D277-605401A46545}"/>
              </a:ext>
            </a:extLst>
          </p:cNvPr>
          <p:cNvSpPr/>
          <p:nvPr/>
        </p:nvSpPr>
        <p:spPr>
          <a:xfrm>
            <a:off x="4023216" y="3599836"/>
            <a:ext cx="38880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NSR / DAD</a:t>
            </a:r>
          </a:p>
        </p:txBody>
      </p:sp>
      <p:sp>
        <p:nvSpPr>
          <p:cNvPr id="46" name="Rectángulo 45">
            <a:extLst>
              <a:ext uri="{FF2B5EF4-FFF2-40B4-BE49-F238E27FC236}">
                <a16:creationId xmlns:a16="http://schemas.microsoft.com/office/drawing/2014/main" id="{A532C8AE-AC37-5234-AE01-7DC0BFD877CE}"/>
              </a:ext>
            </a:extLst>
          </p:cNvPr>
          <p:cNvSpPr/>
          <p:nvPr/>
        </p:nvSpPr>
        <p:spPr>
          <a:xfrm>
            <a:off x="5319216" y="3844395"/>
            <a:ext cx="25920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DS</a:t>
            </a:r>
          </a:p>
        </p:txBody>
      </p:sp>
      <p:sp>
        <p:nvSpPr>
          <p:cNvPr id="60" name="Rectángulo 59">
            <a:extLst>
              <a:ext uri="{FF2B5EF4-FFF2-40B4-BE49-F238E27FC236}">
                <a16:creationId xmlns:a16="http://schemas.microsoft.com/office/drawing/2014/main" id="{32BBC97C-21D0-FE50-E8FE-9F0D134ACAA3}"/>
              </a:ext>
            </a:extLst>
          </p:cNvPr>
          <p:cNvSpPr/>
          <p:nvPr/>
        </p:nvSpPr>
        <p:spPr>
          <a:xfrm>
            <a:off x="2704938" y="2621248"/>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TRL</a:t>
            </a:r>
          </a:p>
        </p:txBody>
      </p:sp>
      <p:sp>
        <p:nvSpPr>
          <p:cNvPr id="61" name="Rectángulo 60">
            <a:extLst>
              <a:ext uri="{FF2B5EF4-FFF2-40B4-BE49-F238E27FC236}">
                <a16:creationId xmlns:a16="http://schemas.microsoft.com/office/drawing/2014/main" id="{60D66122-4E7E-5A3D-B0F0-4C7643CBBB3C}"/>
              </a:ext>
            </a:extLst>
          </p:cNvPr>
          <p:cNvSpPr/>
          <p:nvPr/>
        </p:nvSpPr>
        <p:spPr>
          <a:xfrm>
            <a:off x="2704938" y="2865388"/>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TRANSNET</a:t>
            </a:r>
          </a:p>
        </p:txBody>
      </p:sp>
      <p:sp>
        <p:nvSpPr>
          <p:cNvPr id="62" name="Rectángulo 61">
            <a:extLst>
              <a:ext uri="{FF2B5EF4-FFF2-40B4-BE49-F238E27FC236}">
                <a16:creationId xmlns:a16="http://schemas.microsoft.com/office/drawing/2014/main" id="{DDD0C045-57DD-A840-9FB6-C77D20BC875D}"/>
              </a:ext>
            </a:extLst>
          </p:cNvPr>
          <p:cNvSpPr/>
          <p:nvPr/>
        </p:nvSpPr>
        <p:spPr>
          <a:xfrm>
            <a:off x="2704938" y="3112492"/>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SIR</a:t>
            </a:r>
          </a:p>
        </p:txBody>
      </p:sp>
      <p:sp>
        <p:nvSpPr>
          <p:cNvPr id="63" name="Rectángulo 62">
            <a:extLst>
              <a:ext uri="{FF2B5EF4-FFF2-40B4-BE49-F238E27FC236}">
                <a16:creationId xmlns:a16="http://schemas.microsoft.com/office/drawing/2014/main" id="{FEB8613C-2E5C-47EA-F74A-4D20CB3FBEC6}"/>
              </a:ext>
            </a:extLst>
          </p:cNvPr>
          <p:cNvSpPr/>
          <p:nvPr/>
        </p:nvSpPr>
        <p:spPr>
          <a:xfrm>
            <a:off x="2704938" y="335273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QANALYTICS</a:t>
            </a:r>
          </a:p>
        </p:txBody>
      </p:sp>
      <p:sp>
        <p:nvSpPr>
          <p:cNvPr id="192" name="Rectángulo 191">
            <a:extLst>
              <a:ext uri="{FF2B5EF4-FFF2-40B4-BE49-F238E27FC236}">
                <a16:creationId xmlns:a16="http://schemas.microsoft.com/office/drawing/2014/main" id="{52B75992-D61E-713E-6184-07899A3EB441}"/>
              </a:ext>
            </a:extLst>
          </p:cNvPr>
          <p:cNvSpPr/>
          <p:nvPr/>
        </p:nvSpPr>
        <p:spPr>
          <a:xfrm>
            <a:off x="2704938" y="3599836"/>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DS</a:t>
            </a:r>
          </a:p>
        </p:txBody>
      </p:sp>
      <p:sp>
        <p:nvSpPr>
          <p:cNvPr id="193" name="Rectángulo 192">
            <a:extLst>
              <a:ext uri="{FF2B5EF4-FFF2-40B4-BE49-F238E27FC236}">
                <a16:creationId xmlns:a16="http://schemas.microsoft.com/office/drawing/2014/main" id="{FF96E0C0-421A-6C86-761B-BD5665278EF9}"/>
              </a:ext>
            </a:extLst>
          </p:cNvPr>
          <p:cNvSpPr/>
          <p:nvPr/>
        </p:nvSpPr>
        <p:spPr>
          <a:xfrm>
            <a:off x="69600" y="2620630"/>
            <a:ext cx="2563200" cy="181498"/>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ODBMS</a:t>
            </a:r>
          </a:p>
        </p:txBody>
      </p:sp>
      <p:sp>
        <p:nvSpPr>
          <p:cNvPr id="194" name="Rectángulo 193">
            <a:extLst>
              <a:ext uri="{FF2B5EF4-FFF2-40B4-BE49-F238E27FC236}">
                <a16:creationId xmlns:a16="http://schemas.microsoft.com/office/drawing/2014/main" id="{1281181E-C9B6-C1EE-8811-8D5F07824ADD}"/>
              </a:ext>
            </a:extLst>
          </p:cNvPr>
          <p:cNvSpPr/>
          <p:nvPr/>
        </p:nvSpPr>
        <p:spPr>
          <a:xfrm>
            <a:off x="69600" y="2865388"/>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SRX</a:t>
            </a:r>
          </a:p>
        </p:txBody>
      </p:sp>
      <p:sp>
        <p:nvSpPr>
          <p:cNvPr id="195" name="Rectángulo 194">
            <a:extLst>
              <a:ext uri="{FF2B5EF4-FFF2-40B4-BE49-F238E27FC236}">
                <a16:creationId xmlns:a16="http://schemas.microsoft.com/office/drawing/2014/main" id="{5A6A2E95-165D-0C64-E0C9-B4DABE9F678B}"/>
              </a:ext>
            </a:extLst>
          </p:cNvPr>
          <p:cNvSpPr/>
          <p:nvPr/>
        </p:nvSpPr>
        <p:spPr>
          <a:xfrm>
            <a:off x="69600" y="3112492"/>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PMM</a:t>
            </a:r>
          </a:p>
        </p:txBody>
      </p:sp>
      <p:sp>
        <p:nvSpPr>
          <p:cNvPr id="196" name="Rectángulo 195">
            <a:extLst>
              <a:ext uri="{FF2B5EF4-FFF2-40B4-BE49-F238E27FC236}">
                <a16:creationId xmlns:a16="http://schemas.microsoft.com/office/drawing/2014/main" id="{69139DCC-4D73-688B-14FD-0AEE9AAAF0DA}"/>
              </a:ext>
            </a:extLst>
          </p:cNvPr>
          <p:cNvSpPr/>
          <p:nvPr/>
        </p:nvSpPr>
        <p:spPr>
          <a:xfrm>
            <a:off x="2705158" y="3844395"/>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GEOSORT</a:t>
            </a:r>
          </a:p>
        </p:txBody>
      </p:sp>
      <p:sp>
        <p:nvSpPr>
          <p:cNvPr id="197" name="Rectángulo 196">
            <a:extLst>
              <a:ext uri="{FF2B5EF4-FFF2-40B4-BE49-F238E27FC236}">
                <a16:creationId xmlns:a16="http://schemas.microsoft.com/office/drawing/2014/main" id="{61BF248F-2733-346B-3B2B-2AB05041A11E}"/>
              </a:ext>
            </a:extLst>
          </p:cNvPr>
          <p:cNvSpPr/>
          <p:nvPr/>
        </p:nvSpPr>
        <p:spPr>
          <a:xfrm>
            <a:off x="2705158" y="408955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SIMPLIROUTE</a:t>
            </a:r>
          </a:p>
        </p:txBody>
      </p:sp>
      <p:sp>
        <p:nvSpPr>
          <p:cNvPr id="235" name="Rectángulo 234">
            <a:extLst>
              <a:ext uri="{FF2B5EF4-FFF2-40B4-BE49-F238E27FC236}">
                <a16:creationId xmlns:a16="http://schemas.microsoft.com/office/drawing/2014/main" id="{AA2CF56C-6D25-69C0-1988-2F980E90677B}"/>
              </a:ext>
            </a:extLst>
          </p:cNvPr>
          <p:cNvSpPr/>
          <p:nvPr/>
        </p:nvSpPr>
        <p:spPr>
          <a:xfrm>
            <a:off x="9301904" y="335273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CLICK &amp; COLLECT</a:t>
            </a:r>
          </a:p>
        </p:txBody>
      </p:sp>
      <p:sp>
        <p:nvSpPr>
          <p:cNvPr id="236" name="Rectángulo 235">
            <a:extLst>
              <a:ext uri="{FF2B5EF4-FFF2-40B4-BE49-F238E27FC236}">
                <a16:creationId xmlns:a16="http://schemas.microsoft.com/office/drawing/2014/main" id="{01571916-D784-CE49-5309-7BA419825BAD}"/>
              </a:ext>
            </a:extLst>
          </p:cNvPr>
          <p:cNvSpPr/>
          <p:nvPr/>
        </p:nvSpPr>
        <p:spPr>
          <a:xfrm>
            <a:off x="9301904" y="3599836"/>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LIA</a:t>
            </a:r>
          </a:p>
        </p:txBody>
      </p:sp>
      <p:sp>
        <p:nvSpPr>
          <p:cNvPr id="237" name="Rectángulo 236">
            <a:extLst>
              <a:ext uri="{FF2B5EF4-FFF2-40B4-BE49-F238E27FC236}">
                <a16:creationId xmlns:a16="http://schemas.microsoft.com/office/drawing/2014/main" id="{FADF51A3-8C55-440B-4284-A17D51C20B33}"/>
              </a:ext>
            </a:extLst>
          </p:cNvPr>
          <p:cNvSpPr/>
          <p:nvPr/>
        </p:nvSpPr>
        <p:spPr>
          <a:xfrm>
            <a:off x="9301904" y="3844395"/>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0" i="0" u="none" strike="noStrike" kern="0" cap="none" spc="0" normalizeH="0" baseline="0" noProof="0">
                <a:ln>
                  <a:noFill/>
                </a:ln>
                <a:solidFill>
                  <a:srgbClr val="000000"/>
                </a:solidFill>
                <a:effectLst/>
                <a:uLnTx/>
                <a:uFillTx/>
                <a:latin typeface="Calibri" panose="020F0502020204030204" pitchFamily="34" charset="0"/>
                <a:ea typeface="+mn-ea"/>
                <a:cs typeface="+mn-cs"/>
              </a:rPr>
              <a:t>NODE AUTOMATION SERVICES</a:t>
            </a:r>
          </a:p>
        </p:txBody>
      </p:sp>
      <p:sp>
        <p:nvSpPr>
          <p:cNvPr id="242" name="Rectángulo 241">
            <a:extLst>
              <a:ext uri="{FF2B5EF4-FFF2-40B4-BE49-F238E27FC236}">
                <a16:creationId xmlns:a16="http://schemas.microsoft.com/office/drawing/2014/main" id="{0B69D068-4F6D-E69D-5DE0-337CD10525B4}"/>
              </a:ext>
            </a:extLst>
          </p:cNvPr>
          <p:cNvSpPr/>
          <p:nvPr/>
        </p:nvSpPr>
        <p:spPr>
          <a:xfrm>
            <a:off x="6655360" y="408955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SAP OMS</a:t>
            </a:r>
          </a:p>
        </p:txBody>
      </p:sp>
      <p:sp>
        <p:nvSpPr>
          <p:cNvPr id="243" name="Rectángulo 242">
            <a:extLst>
              <a:ext uri="{FF2B5EF4-FFF2-40B4-BE49-F238E27FC236}">
                <a16:creationId xmlns:a16="http://schemas.microsoft.com/office/drawing/2014/main" id="{9CF2CA90-9213-E159-5C05-75FF9C930367}"/>
              </a:ext>
            </a:extLst>
          </p:cNvPr>
          <p:cNvSpPr/>
          <p:nvPr/>
        </p:nvSpPr>
        <p:spPr>
          <a:xfrm>
            <a:off x="6657706" y="4338508"/>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SGL</a:t>
            </a:r>
          </a:p>
        </p:txBody>
      </p:sp>
      <p:sp>
        <p:nvSpPr>
          <p:cNvPr id="245" name="Rectángulo 244">
            <a:extLst>
              <a:ext uri="{FF2B5EF4-FFF2-40B4-BE49-F238E27FC236}">
                <a16:creationId xmlns:a16="http://schemas.microsoft.com/office/drawing/2014/main" id="{2726B4C6-CE7C-E65C-BDB1-5CA460F29E35}"/>
              </a:ext>
            </a:extLst>
          </p:cNvPr>
          <p:cNvSpPr/>
          <p:nvPr/>
        </p:nvSpPr>
        <p:spPr>
          <a:xfrm>
            <a:off x="7971614" y="2865388"/>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WMOS 2006</a:t>
            </a:r>
          </a:p>
        </p:txBody>
      </p:sp>
      <p:sp>
        <p:nvSpPr>
          <p:cNvPr id="246" name="Rectángulo 245">
            <a:extLst>
              <a:ext uri="{FF2B5EF4-FFF2-40B4-BE49-F238E27FC236}">
                <a16:creationId xmlns:a16="http://schemas.microsoft.com/office/drawing/2014/main" id="{55006D6E-BFA9-7009-C8BC-C55AC89F2EEF}"/>
              </a:ext>
            </a:extLst>
          </p:cNvPr>
          <p:cNvSpPr/>
          <p:nvPr/>
        </p:nvSpPr>
        <p:spPr>
          <a:xfrm>
            <a:off x="7971614" y="2996199"/>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WMOS 2013</a:t>
            </a:r>
          </a:p>
        </p:txBody>
      </p:sp>
      <p:sp>
        <p:nvSpPr>
          <p:cNvPr id="247" name="Rectángulo 246">
            <a:extLst>
              <a:ext uri="{FF2B5EF4-FFF2-40B4-BE49-F238E27FC236}">
                <a16:creationId xmlns:a16="http://schemas.microsoft.com/office/drawing/2014/main" id="{87A319C7-8DE5-5E07-BCA9-60F00A820AA8}"/>
              </a:ext>
            </a:extLst>
          </p:cNvPr>
          <p:cNvSpPr/>
          <p:nvPr/>
        </p:nvSpPr>
        <p:spPr>
          <a:xfrm>
            <a:off x="7971614" y="3253131"/>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SAB</a:t>
            </a:r>
          </a:p>
        </p:txBody>
      </p:sp>
      <p:sp>
        <p:nvSpPr>
          <p:cNvPr id="248" name="Rectángulo 247">
            <a:extLst>
              <a:ext uri="{FF2B5EF4-FFF2-40B4-BE49-F238E27FC236}">
                <a16:creationId xmlns:a16="http://schemas.microsoft.com/office/drawing/2014/main" id="{D2FBAE59-0379-9388-9C5A-70F1817F1CF8}"/>
              </a:ext>
            </a:extLst>
          </p:cNvPr>
          <p:cNvSpPr/>
          <p:nvPr/>
        </p:nvSpPr>
        <p:spPr>
          <a:xfrm>
            <a:off x="7971614" y="3510063"/>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MAEMED</a:t>
            </a:r>
          </a:p>
        </p:txBody>
      </p:sp>
      <p:sp>
        <p:nvSpPr>
          <p:cNvPr id="249" name="Rectángulo 248">
            <a:extLst>
              <a:ext uri="{FF2B5EF4-FFF2-40B4-BE49-F238E27FC236}">
                <a16:creationId xmlns:a16="http://schemas.microsoft.com/office/drawing/2014/main" id="{48A8E1FE-E07C-B19A-D74F-CD3157BD8920}"/>
              </a:ext>
            </a:extLst>
          </p:cNvPr>
          <p:cNvSpPr/>
          <p:nvPr/>
        </p:nvSpPr>
        <p:spPr>
          <a:xfrm>
            <a:off x="7971614" y="3766995"/>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MDA</a:t>
            </a:r>
          </a:p>
        </p:txBody>
      </p:sp>
      <p:sp>
        <p:nvSpPr>
          <p:cNvPr id="250" name="Rectángulo 249">
            <a:extLst>
              <a:ext uri="{FF2B5EF4-FFF2-40B4-BE49-F238E27FC236}">
                <a16:creationId xmlns:a16="http://schemas.microsoft.com/office/drawing/2014/main" id="{3FF498B7-106B-29D7-5A9F-C4B80D54D121}"/>
              </a:ext>
            </a:extLst>
          </p:cNvPr>
          <p:cNvSpPr/>
          <p:nvPr/>
        </p:nvSpPr>
        <p:spPr>
          <a:xfrm>
            <a:off x="7971614" y="4023927"/>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AUTOSTORE</a:t>
            </a:r>
          </a:p>
        </p:txBody>
      </p:sp>
      <p:sp>
        <p:nvSpPr>
          <p:cNvPr id="252" name="Rectángulo 251">
            <a:extLst>
              <a:ext uri="{FF2B5EF4-FFF2-40B4-BE49-F238E27FC236}">
                <a16:creationId xmlns:a16="http://schemas.microsoft.com/office/drawing/2014/main" id="{D2F20DD7-FD7E-C705-107A-B2DF5E5AB1C8}"/>
              </a:ext>
            </a:extLst>
          </p:cNvPr>
          <p:cNvSpPr/>
          <p:nvPr/>
        </p:nvSpPr>
        <p:spPr>
          <a:xfrm>
            <a:off x="69600" y="408955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MAEMED</a:t>
            </a:r>
          </a:p>
        </p:txBody>
      </p:sp>
      <p:sp>
        <p:nvSpPr>
          <p:cNvPr id="254" name="Rectángulo 253">
            <a:extLst>
              <a:ext uri="{FF2B5EF4-FFF2-40B4-BE49-F238E27FC236}">
                <a16:creationId xmlns:a16="http://schemas.microsoft.com/office/drawing/2014/main" id="{BD2AF468-F671-7FD5-7611-19AFC599B707}"/>
              </a:ext>
            </a:extLst>
          </p:cNvPr>
          <p:cNvSpPr/>
          <p:nvPr/>
        </p:nvSpPr>
        <p:spPr>
          <a:xfrm>
            <a:off x="7971614" y="4280859"/>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HIGHBAY</a:t>
            </a:r>
          </a:p>
        </p:txBody>
      </p:sp>
      <p:sp>
        <p:nvSpPr>
          <p:cNvPr id="255" name="Rectángulo 254">
            <a:extLst>
              <a:ext uri="{FF2B5EF4-FFF2-40B4-BE49-F238E27FC236}">
                <a16:creationId xmlns:a16="http://schemas.microsoft.com/office/drawing/2014/main" id="{DE9231D4-02A2-6781-C0DD-6D0139615EA3}"/>
              </a:ext>
            </a:extLst>
          </p:cNvPr>
          <p:cNvSpPr/>
          <p:nvPr/>
        </p:nvSpPr>
        <p:spPr>
          <a:xfrm>
            <a:off x="7971614" y="3124665"/>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WMOS 2017</a:t>
            </a:r>
          </a:p>
        </p:txBody>
      </p:sp>
      <p:sp>
        <p:nvSpPr>
          <p:cNvPr id="384" name="Rectángulo 383">
            <a:extLst>
              <a:ext uri="{FF2B5EF4-FFF2-40B4-BE49-F238E27FC236}">
                <a16:creationId xmlns:a16="http://schemas.microsoft.com/office/drawing/2014/main" id="{E67D7697-C608-D504-6CCD-EDADD6067CF4}"/>
              </a:ext>
            </a:extLst>
          </p:cNvPr>
          <p:cNvSpPr/>
          <p:nvPr/>
        </p:nvSpPr>
        <p:spPr>
          <a:xfrm>
            <a:off x="7971614" y="3381597"/>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API WH</a:t>
            </a:r>
          </a:p>
        </p:txBody>
      </p:sp>
      <p:sp>
        <p:nvSpPr>
          <p:cNvPr id="385" name="Rectángulo 384">
            <a:extLst>
              <a:ext uri="{FF2B5EF4-FFF2-40B4-BE49-F238E27FC236}">
                <a16:creationId xmlns:a16="http://schemas.microsoft.com/office/drawing/2014/main" id="{81B52E8E-C162-A765-564A-4FA86B927FD5}"/>
              </a:ext>
            </a:extLst>
          </p:cNvPr>
          <p:cNvSpPr/>
          <p:nvPr/>
        </p:nvSpPr>
        <p:spPr>
          <a:xfrm>
            <a:off x="7971614" y="3638529"/>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PREOLA</a:t>
            </a:r>
          </a:p>
        </p:txBody>
      </p:sp>
      <p:sp>
        <p:nvSpPr>
          <p:cNvPr id="386" name="Rectángulo 385">
            <a:extLst>
              <a:ext uri="{FF2B5EF4-FFF2-40B4-BE49-F238E27FC236}">
                <a16:creationId xmlns:a16="http://schemas.microsoft.com/office/drawing/2014/main" id="{E868CC6E-A197-A097-6319-226D628AF07C}"/>
              </a:ext>
            </a:extLst>
          </p:cNvPr>
          <p:cNvSpPr/>
          <p:nvPr/>
        </p:nvSpPr>
        <p:spPr>
          <a:xfrm>
            <a:off x="7971614" y="3895461"/>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SCALE</a:t>
            </a:r>
          </a:p>
        </p:txBody>
      </p:sp>
      <p:sp>
        <p:nvSpPr>
          <p:cNvPr id="387" name="Rectángulo 386">
            <a:extLst>
              <a:ext uri="{FF2B5EF4-FFF2-40B4-BE49-F238E27FC236}">
                <a16:creationId xmlns:a16="http://schemas.microsoft.com/office/drawing/2014/main" id="{FBF31D9E-6FA4-4D6A-3D35-B87D69C2AEC1}"/>
              </a:ext>
            </a:extLst>
          </p:cNvPr>
          <p:cNvSpPr/>
          <p:nvPr/>
        </p:nvSpPr>
        <p:spPr>
          <a:xfrm>
            <a:off x="7971614" y="4152393"/>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KNAPP</a:t>
            </a:r>
          </a:p>
        </p:txBody>
      </p:sp>
      <p:sp>
        <p:nvSpPr>
          <p:cNvPr id="388" name="Rectángulo 387">
            <a:extLst>
              <a:ext uri="{FF2B5EF4-FFF2-40B4-BE49-F238E27FC236}">
                <a16:creationId xmlns:a16="http://schemas.microsoft.com/office/drawing/2014/main" id="{312A832D-DF96-FCA1-618F-F84E8017B42C}"/>
              </a:ext>
            </a:extLst>
          </p:cNvPr>
          <p:cNvSpPr/>
          <p:nvPr/>
        </p:nvSpPr>
        <p:spPr>
          <a:xfrm>
            <a:off x="7971614" y="4409321"/>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MEDIDAS4</a:t>
            </a:r>
          </a:p>
        </p:txBody>
      </p:sp>
      <p:sp>
        <p:nvSpPr>
          <p:cNvPr id="11" name="CuadroTexto 10">
            <a:extLst>
              <a:ext uri="{FF2B5EF4-FFF2-40B4-BE49-F238E27FC236}">
                <a16:creationId xmlns:a16="http://schemas.microsoft.com/office/drawing/2014/main" id="{2C448172-4D03-2CB6-F2F9-765EF1EB9736}"/>
              </a:ext>
            </a:extLst>
          </p:cNvPr>
          <p:cNvSpPr txBox="1"/>
          <p:nvPr/>
        </p:nvSpPr>
        <p:spPr>
          <a:xfrm>
            <a:off x="57548" y="2755119"/>
            <a:ext cx="6387468" cy="30815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parte del ecosistema tecnológico que soporta el </a:t>
            </a:r>
            <a:r>
              <a:rPr lang="es-CL" sz="1000" err="1"/>
              <a:t>scope</a:t>
            </a:r>
            <a:r>
              <a:rPr lang="es-CL" sz="1000"/>
              <a:t> de </a:t>
            </a:r>
            <a:r>
              <a:rPr lang="es-CL" sz="1000" err="1"/>
              <a:t>Supply</a:t>
            </a:r>
            <a:r>
              <a:rPr lang="es-CL" sz="1000"/>
              <a:t> </a:t>
            </a:r>
            <a:r>
              <a:rPr lang="es-CL" sz="1000" err="1"/>
              <a:t>Chain</a:t>
            </a:r>
            <a:r>
              <a:rPr lang="es-CL" sz="1000"/>
              <a:t> por tipo de proceso</a:t>
            </a:r>
          </a:p>
        </p:txBody>
      </p:sp>
      <p:sp>
        <p:nvSpPr>
          <p:cNvPr id="12" name="Rectángulo redondeado 11">
            <a:extLst>
              <a:ext uri="{FF2B5EF4-FFF2-40B4-BE49-F238E27FC236}">
                <a16:creationId xmlns:a16="http://schemas.microsoft.com/office/drawing/2014/main" id="{7522F3EC-BDAD-1889-7F2F-ADF0455F4F00}"/>
              </a:ext>
            </a:extLst>
          </p:cNvPr>
          <p:cNvSpPr/>
          <p:nvPr/>
        </p:nvSpPr>
        <p:spPr>
          <a:xfrm>
            <a:off x="9293052" y="762862"/>
            <a:ext cx="2582016" cy="246161"/>
          </a:xfrm>
          <a:prstGeom prst="roundRect">
            <a:avLst>
              <a:gd name="adj" fmla="val 6757"/>
            </a:avLst>
          </a:prstGeom>
          <a:solidFill>
            <a:srgbClr val="73C96A"/>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Tree>
    <p:extLst>
      <p:ext uri="{BB962C8B-B14F-4D97-AF65-F5344CB8AC3E}">
        <p14:creationId xmlns:p14="http://schemas.microsoft.com/office/powerpoint/2010/main" val="1964247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11"/>
                                        </p:tgtEl>
                                      </p:cBhvr>
                                    </p:animEffect>
                                    <p:set>
                                      <p:cBhvr>
                                        <p:cTn id="12" dur="1" fill="hold">
                                          <p:stCondLst>
                                            <p:cond delay="499"/>
                                          </p:stCondLst>
                                        </p:cTn>
                                        <p:tgtEl>
                                          <p:spTgt spid="11"/>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08"/>
                                        </p:tgtEl>
                                        <p:attrNameLst>
                                          <p:attrName>style.visibility</p:attrName>
                                        </p:attrNameLst>
                                      </p:cBhvr>
                                      <p:to>
                                        <p:strVal val="visible"/>
                                      </p:to>
                                    </p:set>
                                    <p:animEffect transition="in" filter="fade">
                                      <p:cBhvr>
                                        <p:cTn id="17" dur="500"/>
                                        <p:tgtEl>
                                          <p:spTgt spid="208"/>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500"/>
                                        <p:tgtEl>
                                          <p:spTgt spid="3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fade">
                                      <p:cBhvr>
                                        <p:cTn id="23" dur="500"/>
                                        <p:tgtEl>
                                          <p:spTgt spid="3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6"/>
                                        </p:tgtEl>
                                        <p:attrNameLst>
                                          <p:attrName>style.visibility</p:attrName>
                                        </p:attrNameLst>
                                      </p:cBhvr>
                                      <p:to>
                                        <p:strVal val="visible"/>
                                      </p:to>
                                    </p:set>
                                    <p:animEffect transition="in" filter="fade">
                                      <p:cBhvr>
                                        <p:cTn id="26" dur="500"/>
                                        <p:tgtEl>
                                          <p:spTgt spid="36"/>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500"/>
                                        <p:tgtEl>
                                          <p:spTgt spid="40"/>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1"/>
                                        </p:tgtEl>
                                        <p:attrNameLst>
                                          <p:attrName>style.visibility</p:attrName>
                                        </p:attrNameLst>
                                      </p:cBhvr>
                                      <p:to>
                                        <p:strVal val="visible"/>
                                      </p:to>
                                    </p:set>
                                    <p:animEffect transition="in" filter="fade">
                                      <p:cBhvr>
                                        <p:cTn id="35" dur="500"/>
                                        <p:tgtEl>
                                          <p:spTgt spid="41"/>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4"/>
                                        </p:tgtEl>
                                        <p:attrNameLst>
                                          <p:attrName>style.visibility</p:attrName>
                                        </p:attrNameLst>
                                      </p:cBhvr>
                                      <p:to>
                                        <p:strVal val="visible"/>
                                      </p:to>
                                    </p:set>
                                    <p:animEffect transition="in" filter="fade">
                                      <p:cBhvr>
                                        <p:cTn id="38" dur="500"/>
                                        <p:tgtEl>
                                          <p:spTgt spid="4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45"/>
                                        </p:tgtEl>
                                        <p:attrNameLst>
                                          <p:attrName>style.visibility</p:attrName>
                                        </p:attrNameLst>
                                      </p:cBhvr>
                                      <p:to>
                                        <p:strVal val="visible"/>
                                      </p:to>
                                    </p:set>
                                    <p:animEffect transition="in" filter="fade">
                                      <p:cBhvr>
                                        <p:cTn id="41" dur="500"/>
                                        <p:tgtEl>
                                          <p:spTgt spid="45"/>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fade">
                                      <p:cBhvr>
                                        <p:cTn id="44" dur="500"/>
                                        <p:tgtEl>
                                          <p:spTgt spid="4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0"/>
                                        </p:tgtEl>
                                        <p:attrNameLst>
                                          <p:attrName>style.visibility</p:attrName>
                                        </p:attrNameLst>
                                      </p:cBhvr>
                                      <p:to>
                                        <p:strVal val="visible"/>
                                      </p:to>
                                    </p:set>
                                    <p:animEffect transition="in" filter="fade">
                                      <p:cBhvr>
                                        <p:cTn id="47" dur="500"/>
                                        <p:tgtEl>
                                          <p:spTgt spid="6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1"/>
                                        </p:tgtEl>
                                        <p:attrNameLst>
                                          <p:attrName>style.visibility</p:attrName>
                                        </p:attrNameLst>
                                      </p:cBhvr>
                                      <p:to>
                                        <p:strVal val="visible"/>
                                      </p:to>
                                    </p:set>
                                    <p:animEffect transition="in" filter="fade">
                                      <p:cBhvr>
                                        <p:cTn id="50" dur="500"/>
                                        <p:tgtEl>
                                          <p:spTgt spid="6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62"/>
                                        </p:tgtEl>
                                        <p:attrNameLst>
                                          <p:attrName>style.visibility</p:attrName>
                                        </p:attrNameLst>
                                      </p:cBhvr>
                                      <p:to>
                                        <p:strVal val="visible"/>
                                      </p:to>
                                    </p:set>
                                    <p:animEffect transition="in" filter="fade">
                                      <p:cBhvr>
                                        <p:cTn id="53" dur="500"/>
                                        <p:tgtEl>
                                          <p:spTgt spid="6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63"/>
                                        </p:tgtEl>
                                        <p:attrNameLst>
                                          <p:attrName>style.visibility</p:attrName>
                                        </p:attrNameLst>
                                      </p:cBhvr>
                                      <p:to>
                                        <p:strVal val="visible"/>
                                      </p:to>
                                    </p:set>
                                    <p:animEffect transition="in" filter="fade">
                                      <p:cBhvr>
                                        <p:cTn id="56" dur="500"/>
                                        <p:tgtEl>
                                          <p:spTgt spid="6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92"/>
                                        </p:tgtEl>
                                        <p:attrNameLst>
                                          <p:attrName>style.visibility</p:attrName>
                                        </p:attrNameLst>
                                      </p:cBhvr>
                                      <p:to>
                                        <p:strVal val="visible"/>
                                      </p:to>
                                    </p:set>
                                    <p:animEffect transition="in" filter="fade">
                                      <p:cBhvr>
                                        <p:cTn id="59" dur="500"/>
                                        <p:tgtEl>
                                          <p:spTgt spid="192"/>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93"/>
                                        </p:tgtEl>
                                        <p:attrNameLst>
                                          <p:attrName>style.visibility</p:attrName>
                                        </p:attrNameLst>
                                      </p:cBhvr>
                                      <p:to>
                                        <p:strVal val="visible"/>
                                      </p:to>
                                    </p:set>
                                    <p:animEffect transition="in" filter="fade">
                                      <p:cBhvr>
                                        <p:cTn id="62" dur="500"/>
                                        <p:tgtEl>
                                          <p:spTgt spid="19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94"/>
                                        </p:tgtEl>
                                        <p:attrNameLst>
                                          <p:attrName>style.visibility</p:attrName>
                                        </p:attrNameLst>
                                      </p:cBhvr>
                                      <p:to>
                                        <p:strVal val="visible"/>
                                      </p:to>
                                    </p:set>
                                    <p:animEffect transition="in" filter="fade">
                                      <p:cBhvr>
                                        <p:cTn id="65" dur="500"/>
                                        <p:tgtEl>
                                          <p:spTgt spid="194"/>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95"/>
                                        </p:tgtEl>
                                        <p:attrNameLst>
                                          <p:attrName>style.visibility</p:attrName>
                                        </p:attrNameLst>
                                      </p:cBhvr>
                                      <p:to>
                                        <p:strVal val="visible"/>
                                      </p:to>
                                    </p:set>
                                    <p:animEffect transition="in" filter="fade">
                                      <p:cBhvr>
                                        <p:cTn id="68" dur="500"/>
                                        <p:tgtEl>
                                          <p:spTgt spid="195"/>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96"/>
                                        </p:tgtEl>
                                        <p:attrNameLst>
                                          <p:attrName>style.visibility</p:attrName>
                                        </p:attrNameLst>
                                      </p:cBhvr>
                                      <p:to>
                                        <p:strVal val="visible"/>
                                      </p:to>
                                    </p:set>
                                    <p:animEffect transition="in" filter="fade">
                                      <p:cBhvr>
                                        <p:cTn id="71" dur="500"/>
                                        <p:tgtEl>
                                          <p:spTgt spid="196"/>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97"/>
                                        </p:tgtEl>
                                        <p:attrNameLst>
                                          <p:attrName>style.visibility</p:attrName>
                                        </p:attrNameLst>
                                      </p:cBhvr>
                                      <p:to>
                                        <p:strVal val="visible"/>
                                      </p:to>
                                    </p:set>
                                    <p:animEffect transition="in" filter="fade">
                                      <p:cBhvr>
                                        <p:cTn id="74" dur="500"/>
                                        <p:tgtEl>
                                          <p:spTgt spid="197"/>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35"/>
                                        </p:tgtEl>
                                        <p:attrNameLst>
                                          <p:attrName>style.visibility</p:attrName>
                                        </p:attrNameLst>
                                      </p:cBhvr>
                                      <p:to>
                                        <p:strVal val="visible"/>
                                      </p:to>
                                    </p:set>
                                    <p:animEffect transition="in" filter="fade">
                                      <p:cBhvr>
                                        <p:cTn id="77" dur="500"/>
                                        <p:tgtEl>
                                          <p:spTgt spid="23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36"/>
                                        </p:tgtEl>
                                        <p:attrNameLst>
                                          <p:attrName>style.visibility</p:attrName>
                                        </p:attrNameLst>
                                      </p:cBhvr>
                                      <p:to>
                                        <p:strVal val="visible"/>
                                      </p:to>
                                    </p:set>
                                    <p:animEffect transition="in" filter="fade">
                                      <p:cBhvr>
                                        <p:cTn id="80" dur="500"/>
                                        <p:tgtEl>
                                          <p:spTgt spid="23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37"/>
                                        </p:tgtEl>
                                        <p:attrNameLst>
                                          <p:attrName>style.visibility</p:attrName>
                                        </p:attrNameLst>
                                      </p:cBhvr>
                                      <p:to>
                                        <p:strVal val="visible"/>
                                      </p:to>
                                    </p:set>
                                    <p:animEffect transition="in" filter="fade">
                                      <p:cBhvr>
                                        <p:cTn id="83" dur="500"/>
                                        <p:tgtEl>
                                          <p:spTgt spid="237"/>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42"/>
                                        </p:tgtEl>
                                        <p:attrNameLst>
                                          <p:attrName>style.visibility</p:attrName>
                                        </p:attrNameLst>
                                      </p:cBhvr>
                                      <p:to>
                                        <p:strVal val="visible"/>
                                      </p:to>
                                    </p:set>
                                    <p:animEffect transition="in" filter="fade">
                                      <p:cBhvr>
                                        <p:cTn id="86" dur="500"/>
                                        <p:tgtEl>
                                          <p:spTgt spid="242"/>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43"/>
                                        </p:tgtEl>
                                        <p:attrNameLst>
                                          <p:attrName>style.visibility</p:attrName>
                                        </p:attrNameLst>
                                      </p:cBhvr>
                                      <p:to>
                                        <p:strVal val="visible"/>
                                      </p:to>
                                    </p:set>
                                    <p:animEffect transition="in" filter="fade">
                                      <p:cBhvr>
                                        <p:cTn id="89" dur="500"/>
                                        <p:tgtEl>
                                          <p:spTgt spid="243"/>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245"/>
                                        </p:tgtEl>
                                        <p:attrNameLst>
                                          <p:attrName>style.visibility</p:attrName>
                                        </p:attrNameLst>
                                      </p:cBhvr>
                                      <p:to>
                                        <p:strVal val="visible"/>
                                      </p:to>
                                    </p:set>
                                    <p:animEffect transition="in" filter="fade">
                                      <p:cBhvr>
                                        <p:cTn id="92" dur="500"/>
                                        <p:tgtEl>
                                          <p:spTgt spid="245"/>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246"/>
                                        </p:tgtEl>
                                        <p:attrNameLst>
                                          <p:attrName>style.visibility</p:attrName>
                                        </p:attrNameLst>
                                      </p:cBhvr>
                                      <p:to>
                                        <p:strVal val="visible"/>
                                      </p:to>
                                    </p:set>
                                    <p:animEffect transition="in" filter="fade">
                                      <p:cBhvr>
                                        <p:cTn id="95" dur="500"/>
                                        <p:tgtEl>
                                          <p:spTgt spid="246"/>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247"/>
                                        </p:tgtEl>
                                        <p:attrNameLst>
                                          <p:attrName>style.visibility</p:attrName>
                                        </p:attrNameLst>
                                      </p:cBhvr>
                                      <p:to>
                                        <p:strVal val="visible"/>
                                      </p:to>
                                    </p:set>
                                    <p:animEffect transition="in" filter="fade">
                                      <p:cBhvr>
                                        <p:cTn id="98" dur="500"/>
                                        <p:tgtEl>
                                          <p:spTgt spid="247"/>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48"/>
                                        </p:tgtEl>
                                        <p:attrNameLst>
                                          <p:attrName>style.visibility</p:attrName>
                                        </p:attrNameLst>
                                      </p:cBhvr>
                                      <p:to>
                                        <p:strVal val="visible"/>
                                      </p:to>
                                    </p:set>
                                    <p:animEffect transition="in" filter="fade">
                                      <p:cBhvr>
                                        <p:cTn id="101" dur="500"/>
                                        <p:tgtEl>
                                          <p:spTgt spid="24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249"/>
                                        </p:tgtEl>
                                        <p:attrNameLst>
                                          <p:attrName>style.visibility</p:attrName>
                                        </p:attrNameLst>
                                      </p:cBhvr>
                                      <p:to>
                                        <p:strVal val="visible"/>
                                      </p:to>
                                    </p:set>
                                    <p:animEffect transition="in" filter="fade">
                                      <p:cBhvr>
                                        <p:cTn id="104" dur="500"/>
                                        <p:tgtEl>
                                          <p:spTgt spid="249"/>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250"/>
                                        </p:tgtEl>
                                        <p:attrNameLst>
                                          <p:attrName>style.visibility</p:attrName>
                                        </p:attrNameLst>
                                      </p:cBhvr>
                                      <p:to>
                                        <p:strVal val="visible"/>
                                      </p:to>
                                    </p:set>
                                    <p:animEffect transition="in" filter="fade">
                                      <p:cBhvr>
                                        <p:cTn id="107" dur="500"/>
                                        <p:tgtEl>
                                          <p:spTgt spid="250"/>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252"/>
                                        </p:tgtEl>
                                        <p:attrNameLst>
                                          <p:attrName>style.visibility</p:attrName>
                                        </p:attrNameLst>
                                      </p:cBhvr>
                                      <p:to>
                                        <p:strVal val="visible"/>
                                      </p:to>
                                    </p:set>
                                    <p:animEffect transition="in" filter="fade">
                                      <p:cBhvr>
                                        <p:cTn id="110" dur="500"/>
                                        <p:tgtEl>
                                          <p:spTgt spid="252"/>
                                        </p:tgtEl>
                                      </p:cBhvr>
                                    </p:animEffect>
                                  </p:childTnLst>
                                </p:cTn>
                              </p:par>
                              <p:par>
                                <p:cTn id="111" presetID="10" presetClass="entr" presetSubtype="0" fill="hold" grpId="0" nodeType="withEffect">
                                  <p:stCondLst>
                                    <p:cond delay="0"/>
                                  </p:stCondLst>
                                  <p:childTnLst>
                                    <p:set>
                                      <p:cBhvr>
                                        <p:cTn id="112" dur="1" fill="hold">
                                          <p:stCondLst>
                                            <p:cond delay="0"/>
                                          </p:stCondLst>
                                        </p:cTn>
                                        <p:tgtEl>
                                          <p:spTgt spid="254"/>
                                        </p:tgtEl>
                                        <p:attrNameLst>
                                          <p:attrName>style.visibility</p:attrName>
                                        </p:attrNameLst>
                                      </p:cBhvr>
                                      <p:to>
                                        <p:strVal val="visible"/>
                                      </p:to>
                                    </p:set>
                                    <p:animEffect transition="in" filter="fade">
                                      <p:cBhvr>
                                        <p:cTn id="113" dur="500"/>
                                        <p:tgtEl>
                                          <p:spTgt spid="254"/>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255"/>
                                        </p:tgtEl>
                                        <p:attrNameLst>
                                          <p:attrName>style.visibility</p:attrName>
                                        </p:attrNameLst>
                                      </p:cBhvr>
                                      <p:to>
                                        <p:strVal val="visible"/>
                                      </p:to>
                                    </p:set>
                                    <p:animEffect transition="in" filter="fade">
                                      <p:cBhvr>
                                        <p:cTn id="116" dur="500"/>
                                        <p:tgtEl>
                                          <p:spTgt spid="255"/>
                                        </p:tgtEl>
                                      </p:cBhvr>
                                    </p:animEffect>
                                  </p:childTnLst>
                                </p:cTn>
                              </p:par>
                              <p:par>
                                <p:cTn id="117" presetID="10" presetClass="entr" presetSubtype="0" fill="hold" grpId="0" nodeType="withEffect">
                                  <p:stCondLst>
                                    <p:cond delay="0"/>
                                  </p:stCondLst>
                                  <p:childTnLst>
                                    <p:set>
                                      <p:cBhvr>
                                        <p:cTn id="118" dur="1" fill="hold">
                                          <p:stCondLst>
                                            <p:cond delay="0"/>
                                          </p:stCondLst>
                                        </p:cTn>
                                        <p:tgtEl>
                                          <p:spTgt spid="384"/>
                                        </p:tgtEl>
                                        <p:attrNameLst>
                                          <p:attrName>style.visibility</p:attrName>
                                        </p:attrNameLst>
                                      </p:cBhvr>
                                      <p:to>
                                        <p:strVal val="visible"/>
                                      </p:to>
                                    </p:set>
                                    <p:animEffect transition="in" filter="fade">
                                      <p:cBhvr>
                                        <p:cTn id="119" dur="500"/>
                                        <p:tgtEl>
                                          <p:spTgt spid="384"/>
                                        </p:tgtEl>
                                      </p:cBhvr>
                                    </p:animEffect>
                                  </p:childTnLst>
                                </p:cTn>
                              </p:par>
                              <p:par>
                                <p:cTn id="120" presetID="10" presetClass="entr" presetSubtype="0" fill="hold" grpId="0" nodeType="withEffect">
                                  <p:stCondLst>
                                    <p:cond delay="0"/>
                                  </p:stCondLst>
                                  <p:childTnLst>
                                    <p:set>
                                      <p:cBhvr>
                                        <p:cTn id="121" dur="1" fill="hold">
                                          <p:stCondLst>
                                            <p:cond delay="0"/>
                                          </p:stCondLst>
                                        </p:cTn>
                                        <p:tgtEl>
                                          <p:spTgt spid="385"/>
                                        </p:tgtEl>
                                        <p:attrNameLst>
                                          <p:attrName>style.visibility</p:attrName>
                                        </p:attrNameLst>
                                      </p:cBhvr>
                                      <p:to>
                                        <p:strVal val="visible"/>
                                      </p:to>
                                    </p:set>
                                    <p:animEffect transition="in" filter="fade">
                                      <p:cBhvr>
                                        <p:cTn id="122" dur="500"/>
                                        <p:tgtEl>
                                          <p:spTgt spid="385"/>
                                        </p:tgtEl>
                                      </p:cBhvr>
                                    </p:animEffect>
                                  </p:childTnLst>
                                </p:cTn>
                              </p:par>
                              <p:par>
                                <p:cTn id="123" presetID="10" presetClass="entr" presetSubtype="0" fill="hold" grpId="0" nodeType="withEffect">
                                  <p:stCondLst>
                                    <p:cond delay="0"/>
                                  </p:stCondLst>
                                  <p:childTnLst>
                                    <p:set>
                                      <p:cBhvr>
                                        <p:cTn id="124" dur="1" fill="hold">
                                          <p:stCondLst>
                                            <p:cond delay="0"/>
                                          </p:stCondLst>
                                        </p:cTn>
                                        <p:tgtEl>
                                          <p:spTgt spid="386"/>
                                        </p:tgtEl>
                                        <p:attrNameLst>
                                          <p:attrName>style.visibility</p:attrName>
                                        </p:attrNameLst>
                                      </p:cBhvr>
                                      <p:to>
                                        <p:strVal val="visible"/>
                                      </p:to>
                                    </p:set>
                                    <p:animEffect transition="in" filter="fade">
                                      <p:cBhvr>
                                        <p:cTn id="125" dur="500"/>
                                        <p:tgtEl>
                                          <p:spTgt spid="386"/>
                                        </p:tgtEl>
                                      </p:cBhvr>
                                    </p:animEffect>
                                  </p:childTnLst>
                                </p:cTn>
                              </p:par>
                              <p:par>
                                <p:cTn id="126" presetID="10" presetClass="entr" presetSubtype="0" fill="hold" grpId="0" nodeType="withEffect">
                                  <p:stCondLst>
                                    <p:cond delay="0"/>
                                  </p:stCondLst>
                                  <p:childTnLst>
                                    <p:set>
                                      <p:cBhvr>
                                        <p:cTn id="127" dur="1" fill="hold">
                                          <p:stCondLst>
                                            <p:cond delay="0"/>
                                          </p:stCondLst>
                                        </p:cTn>
                                        <p:tgtEl>
                                          <p:spTgt spid="387"/>
                                        </p:tgtEl>
                                        <p:attrNameLst>
                                          <p:attrName>style.visibility</p:attrName>
                                        </p:attrNameLst>
                                      </p:cBhvr>
                                      <p:to>
                                        <p:strVal val="visible"/>
                                      </p:to>
                                    </p:set>
                                    <p:animEffect transition="in" filter="fade">
                                      <p:cBhvr>
                                        <p:cTn id="128" dur="500"/>
                                        <p:tgtEl>
                                          <p:spTgt spid="387"/>
                                        </p:tgtEl>
                                      </p:cBhvr>
                                    </p:animEffect>
                                  </p:childTnLst>
                                </p:cTn>
                              </p:par>
                              <p:par>
                                <p:cTn id="129" presetID="10" presetClass="entr" presetSubtype="0" fill="hold" grpId="0" nodeType="withEffect">
                                  <p:stCondLst>
                                    <p:cond delay="0"/>
                                  </p:stCondLst>
                                  <p:childTnLst>
                                    <p:set>
                                      <p:cBhvr>
                                        <p:cTn id="130" dur="1" fill="hold">
                                          <p:stCondLst>
                                            <p:cond delay="0"/>
                                          </p:stCondLst>
                                        </p:cTn>
                                        <p:tgtEl>
                                          <p:spTgt spid="388"/>
                                        </p:tgtEl>
                                        <p:attrNameLst>
                                          <p:attrName>style.visibility</p:attrName>
                                        </p:attrNameLst>
                                      </p:cBhvr>
                                      <p:to>
                                        <p:strVal val="visible"/>
                                      </p:to>
                                    </p:set>
                                    <p:animEffect transition="in" filter="fade">
                                      <p:cBhvr>
                                        <p:cTn id="131" dur="500"/>
                                        <p:tgtEl>
                                          <p:spTgt spid="388"/>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204"/>
                                        </p:tgtEl>
                                        <p:attrNameLst>
                                          <p:attrName>style.visibility</p:attrName>
                                        </p:attrNameLst>
                                      </p:cBhvr>
                                      <p:to>
                                        <p:strVal val="visible"/>
                                      </p:to>
                                    </p:set>
                                    <p:animEffect transition="in" filter="fade">
                                      <p:cBhvr>
                                        <p:cTn id="134" dur="500"/>
                                        <p:tgtEl>
                                          <p:spTgt spid="204"/>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206"/>
                                        </p:tgtEl>
                                        <p:attrNameLst>
                                          <p:attrName>style.visibility</p:attrName>
                                        </p:attrNameLst>
                                      </p:cBhvr>
                                      <p:to>
                                        <p:strVal val="visible"/>
                                      </p:to>
                                    </p:set>
                                    <p:animEffect transition="in" filter="fade">
                                      <p:cBhvr>
                                        <p:cTn id="137" dur="500"/>
                                        <p:tgtEl>
                                          <p:spTgt spid="20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 grpId="0" animBg="1"/>
      <p:bldP spid="206" grpId="0" animBg="1"/>
      <p:bldP spid="208" grpId="0" animBg="1"/>
      <p:bldP spid="34" grpId="0" animBg="1"/>
      <p:bldP spid="35" grpId="0" animBg="1"/>
      <p:bldP spid="36" grpId="0" animBg="1"/>
      <p:bldP spid="39" grpId="0" animBg="1"/>
      <p:bldP spid="40" grpId="0" animBg="1"/>
      <p:bldP spid="41" grpId="0" animBg="1"/>
      <p:bldP spid="44" grpId="0" animBg="1"/>
      <p:bldP spid="45" grpId="0" animBg="1"/>
      <p:bldP spid="46" grpId="0" animBg="1"/>
      <p:bldP spid="60" grpId="0" animBg="1"/>
      <p:bldP spid="61" grpId="0" animBg="1"/>
      <p:bldP spid="62" grpId="0" animBg="1"/>
      <p:bldP spid="63" grpId="0" animBg="1"/>
      <p:bldP spid="192" grpId="0" animBg="1"/>
      <p:bldP spid="193" grpId="0" animBg="1"/>
      <p:bldP spid="194" grpId="0" animBg="1"/>
      <p:bldP spid="195" grpId="0" animBg="1"/>
      <p:bldP spid="196" grpId="0" animBg="1"/>
      <p:bldP spid="197" grpId="0" animBg="1"/>
      <p:bldP spid="235" grpId="0" animBg="1"/>
      <p:bldP spid="236" grpId="0" animBg="1"/>
      <p:bldP spid="237" grpId="0" animBg="1"/>
      <p:bldP spid="242" grpId="0" animBg="1"/>
      <p:bldP spid="243" grpId="0" animBg="1"/>
      <p:bldP spid="245" grpId="0" animBg="1"/>
      <p:bldP spid="246" grpId="0" animBg="1"/>
      <p:bldP spid="247" grpId="0" animBg="1"/>
      <p:bldP spid="248" grpId="0" animBg="1"/>
      <p:bldP spid="249" grpId="0" animBg="1"/>
      <p:bldP spid="250" grpId="0" animBg="1"/>
      <p:bldP spid="252" grpId="0" animBg="1"/>
      <p:bldP spid="254" grpId="0" animBg="1"/>
      <p:bldP spid="255" grpId="0" animBg="1"/>
      <p:bldP spid="384" grpId="0" animBg="1"/>
      <p:bldP spid="385" grpId="0" animBg="1"/>
      <p:bldP spid="386" grpId="0" animBg="1"/>
      <p:bldP spid="387" grpId="0" animBg="1"/>
      <p:bldP spid="388" grpId="0" animBg="1"/>
      <p:bldP spid="11" grpId="0" animBg="1"/>
      <p:bldP spid="11" grpId="1"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Ecosystem</a:t>
            </a:r>
            <a:r>
              <a:rPr lang="es-CL" b="1"/>
              <a:t> / Business </a:t>
            </a:r>
            <a:r>
              <a:rPr lang="es-CL" b="1" err="1"/>
              <a:t>Overview</a:t>
            </a:r>
            <a:endParaRPr lang="es-CL"/>
          </a:p>
        </p:txBody>
      </p:sp>
      <p:sp>
        <p:nvSpPr>
          <p:cNvPr id="204" name="Rectángulo 203">
            <a:extLst>
              <a:ext uri="{FF2B5EF4-FFF2-40B4-BE49-F238E27FC236}">
                <a16:creationId xmlns:a16="http://schemas.microsoft.com/office/drawing/2014/main" id="{CE9DAA18-B983-1E15-4928-0979AC36BECD}"/>
              </a:ext>
            </a:extLst>
          </p:cNvPr>
          <p:cNvSpPr/>
          <p:nvPr/>
        </p:nvSpPr>
        <p:spPr>
          <a:xfrm>
            <a:off x="4020172" y="2618285"/>
            <a:ext cx="7851650" cy="182985"/>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ODBMS</a:t>
            </a:r>
          </a:p>
        </p:txBody>
      </p:sp>
      <p:sp>
        <p:nvSpPr>
          <p:cNvPr id="206" name="Rectángulo 205">
            <a:extLst>
              <a:ext uri="{FF2B5EF4-FFF2-40B4-BE49-F238E27FC236}">
                <a16:creationId xmlns:a16="http://schemas.microsoft.com/office/drawing/2014/main" id="{ACF1B91E-9F35-1A19-C373-C2C1010A773B}"/>
              </a:ext>
            </a:extLst>
          </p:cNvPr>
          <p:cNvSpPr/>
          <p:nvPr/>
        </p:nvSpPr>
        <p:spPr>
          <a:xfrm>
            <a:off x="4020180" y="2865388"/>
            <a:ext cx="3888000" cy="182987"/>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SRX</a:t>
            </a:r>
          </a:p>
        </p:txBody>
      </p:sp>
      <p:sp>
        <p:nvSpPr>
          <p:cNvPr id="208" name="Rectángulo 207">
            <a:extLst>
              <a:ext uri="{FF2B5EF4-FFF2-40B4-BE49-F238E27FC236}">
                <a16:creationId xmlns:a16="http://schemas.microsoft.com/office/drawing/2014/main" id="{03D1D4F7-6B69-E38B-4865-EBB134D5DFDE}"/>
              </a:ext>
            </a:extLst>
          </p:cNvPr>
          <p:cNvSpPr/>
          <p:nvPr/>
        </p:nvSpPr>
        <p:spPr>
          <a:xfrm>
            <a:off x="4020180" y="3112492"/>
            <a:ext cx="3888000" cy="176124"/>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PMM</a:t>
            </a:r>
          </a:p>
        </p:txBody>
      </p:sp>
      <p:sp>
        <p:nvSpPr>
          <p:cNvPr id="227" name="Rectángulo 226">
            <a:extLst>
              <a:ext uri="{FF2B5EF4-FFF2-40B4-BE49-F238E27FC236}">
                <a16:creationId xmlns:a16="http://schemas.microsoft.com/office/drawing/2014/main" id="{ACA491A5-8F8C-06CE-AACE-26A47F008161}"/>
              </a:ext>
            </a:extLst>
          </p:cNvPr>
          <p:cNvSpPr/>
          <p:nvPr/>
        </p:nvSpPr>
        <p:spPr>
          <a:xfrm>
            <a:off x="5339288" y="4595100"/>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PROMISE ENG CORP</a:t>
            </a:r>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69600" y="1469308"/>
            <a:ext cx="11802222" cy="167393"/>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2" name="Rectángulo 1">
            <a:extLst>
              <a:ext uri="{FF2B5EF4-FFF2-40B4-BE49-F238E27FC236}">
                <a16:creationId xmlns:a16="http://schemas.microsoft.com/office/drawing/2014/main" id="{0D3B0A6A-3DA2-2C18-CE74-F6F412AC6A5B}"/>
              </a:ext>
            </a:extLst>
          </p:cNvPr>
          <p:cNvSpPr/>
          <p:nvPr/>
        </p:nvSpPr>
        <p:spPr>
          <a:xfrm>
            <a:off x="69600" y="1773305"/>
            <a:ext cx="12636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CATALOG MANAGEMENT</a:t>
            </a:r>
          </a:p>
        </p:txBody>
      </p:sp>
      <p:sp>
        <p:nvSpPr>
          <p:cNvPr id="3" name="Rectángulo 2">
            <a:extLst>
              <a:ext uri="{FF2B5EF4-FFF2-40B4-BE49-F238E27FC236}">
                <a16:creationId xmlns:a16="http://schemas.microsoft.com/office/drawing/2014/main" id="{D29312D8-7764-0DF0-FA10-66EE9D346308}"/>
              </a:ext>
            </a:extLst>
          </p:cNvPr>
          <p:cNvSpPr/>
          <p:nvPr/>
        </p:nvSpPr>
        <p:spPr>
          <a:xfrm>
            <a:off x="1387472"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NETWORK MANAGEMENT</a:t>
            </a:r>
          </a:p>
        </p:txBody>
      </p:sp>
      <p:sp>
        <p:nvSpPr>
          <p:cNvPr id="4" name="Rectángulo 3">
            <a:extLst>
              <a:ext uri="{FF2B5EF4-FFF2-40B4-BE49-F238E27FC236}">
                <a16:creationId xmlns:a16="http://schemas.microsoft.com/office/drawing/2014/main" id="{444C8ED9-0B54-F0FB-92F2-3CFE565CBF56}"/>
              </a:ext>
            </a:extLst>
          </p:cNvPr>
          <p:cNvSpPr/>
          <p:nvPr/>
        </p:nvSpPr>
        <p:spPr>
          <a:xfrm>
            <a:off x="270534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TRANSPORT MANAGEMENT</a:t>
            </a:r>
          </a:p>
        </p:txBody>
      </p:sp>
      <p:sp>
        <p:nvSpPr>
          <p:cNvPr id="5" name="Rectángulo 4">
            <a:extLst>
              <a:ext uri="{FF2B5EF4-FFF2-40B4-BE49-F238E27FC236}">
                <a16:creationId xmlns:a16="http://schemas.microsoft.com/office/drawing/2014/main" id="{731677AB-03D6-0C26-56DE-E088A93B5BBA}"/>
              </a:ext>
            </a:extLst>
          </p:cNvPr>
          <p:cNvSpPr/>
          <p:nvPr/>
        </p:nvSpPr>
        <p:spPr>
          <a:xfrm>
            <a:off x="4023216"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INVENTORY MANAGEMENT</a:t>
            </a:r>
          </a:p>
        </p:txBody>
      </p:sp>
      <p:sp>
        <p:nvSpPr>
          <p:cNvPr id="6" name="Rectángulo 5">
            <a:extLst>
              <a:ext uri="{FF2B5EF4-FFF2-40B4-BE49-F238E27FC236}">
                <a16:creationId xmlns:a16="http://schemas.microsoft.com/office/drawing/2014/main" id="{DC24C37E-8EB6-6E53-D9FE-985B16B055D3}"/>
              </a:ext>
            </a:extLst>
          </p:cNvPr>
          <p:cNvSpPr/>
          <p:nvPr/>
        </p:nvSpPr>
        <p:spPr>
          <a:xfrm>
            <a:off x="5341088"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PROMISE, RESERVATION &amp; ITINERARIES</a:t>
            </a:r>
          </a:p>
        </p:txBody>
      </p:sp>
      <p:sp>
        <p:nvSpPr>
          <p:cNvPr id="7" name="Rectángulo 6">
            <a:extLst>
              <a:ext uri="{FF2B5EF4-FFF2-40B4-BE49-F238E27FC236}">
                <a16:creationId xmlns:a16="http://schemas.microsoft.com/office/drawing/2014/main" id="{5A5241ED-7AA0-31A4-26A8-8B2A607F7967}"/>
              </a:ext>
            </a:extLst>
          </p:cNvPr>
          <p:cNvSpPr/>
          <p:nvPr/>
        </p:nvSpPr>
        <p:spPr>
          <a:xfrm>
            <a:off x="6658960"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ORDER MANAGEMENT</a:t>
            </a:r>
          </a:p>
        </p:txBody>
      </p:sp>
      <p:sp>
        <p:nvSpPr>
          <p:cNvPr id="8" name="Rectángulo 7">
            <a:extLst>
              <a:ext uri="{FF2B5EF4-FFF2-40B4-BE49-F238E27FC236}">
                <a16:creationId xmlns:a16="http://schemas.microsoft.com/office/drawing/2014/main" id="{76C235E1-83D8-5192-D259-EE0FCE1B7EA7}"/>
              </a:ext>
            </a:extLst>
          </p:cNvPr>
          <p:cNvSpPr/>
          <p:nvPr/>
        </p:nvSpPr>
        <p:spPr>
          <a:xfrm>
            <a:off x="797161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WAREHOUSE MANAGEMENT</a:t>
            </a:r>
          </a:p>
        </p:txBody>
      </p:sp>
      <p:sp>
        <p:nvSpPr>
          <p:cNvPr id="9" name="Rectángulo 8">
            <a:extLst>
              <a:ext uri="{FF2B5EF4-FFF2-40B4-BE49-F238E27FC236}">
                <a16:creationId xmlns:a16="http://schemas.microsoft.com/office/drawing/2014/main" id="{9C005753-6AC9-8C1C-28AB-17B327545116}"/>
              </a:ext>
            </a:extLst>
          </p:cNvPr>
          <p:cNvSpPr/>
          <p:nvPr/>
        </p:nvSpPr>
        <p:spPr>
          <a:xfrm>
            <a:off x="9294704"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BACKSTORE MANAGEMENT</a:t>
            </a:r>
          </a:p>
        </p:txBody>
      </p:sp>
      <p:sp>
        <p:nvSpPr>
          <p:cNvPr id="10" name="Rectángulo 9">
            <a:extLst>
              <a:ext uri="{FF2B5EF4-FFF2-40B4-BE49-F238E27FC236}">
                <a16:creationId xmlns:a16="http://schemas.microsoft.com/office/drawing/2014/main" id="{8361C4EA-E629-91CA-90BF-489F69A17F5F}"/>
              </a:ext>
            </a:extLst>
          </p:cNvPr>
          <p:cNvSpPr/>
          <p:nvPr/>
        </p:nvSpPr>
        <p:spPr>
          <a:xfrm>
            <a:off x="10612572" y="1773305"/>
            <a:ext cx="1260000" cy="52044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CONTROL TOWER</a:t>
            </a:r>
          </a:p>
        </p:txBody>
      </p:sp>
      <p:sp>
        <p:nvSpPr>
          <p:cNvPr id="34" name="Rectángulo 33">
            <a:extLst>
              <a:ext uri="{FF2B5EF4-FFF2-40B4-BE49-F238E27FC236}">
                <a16:creationId xmlns:a16="http://schemas.microsoft.com/office/drawing/2014/main" id="{63FC2D6D-E713-56E8-B5D4-2F851854E091}"/>
              </a:ext>
            </a:extLst>
          </p:cNvPr>
          <p:cNvSpPr/>
          <p:nvPr/>
        </p:nvSpPr>
        <p:spPr>
          <a:xfrm>
            <a:off x="10612572" y="3352733"/>
            <a:ext cx="12636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OMS</a:t>
            </a:r>
          </a:p>
        </p:txBody>
      </p:sp>
      <p:sp>
        <p:nvSpPr>
          <p:cNvPr id="35" name="Rectángulo 34">
            <a:extLst>
              <a:ext uri="{FF2B5EF4-FFF2-40B4-BE49-F238E27FC236}">
                <a16:creationId xmlns:a16="http://schemas.microsoft.com/office/drawing/2014/main" id="{F84FB312-7BC8-06F6-A035-47337DB1F13C}"/>
              </a:ext>
            </a:extLst>
          </p:cNvPr>
          <p:cNvSpPr/>
          <p:nvPr/>
        </p:nvSpPr>
        <p:spPr>
          <a:xfrm>
            <a:off x="10612572" y="3599836"/>
            <a:ext cx="12636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NSR / DAD</a:t>
            </a:r>
          </a:p>
        </p:txBody>
      </p:sp>
      <p:sp>
        <p:nvSpPr>
          <p:cNvPr id="36" name="Rectángulo 35">
            <a:extLst>
              <a:ext uri="{FF2B5EF4-FFF2-40B4-BE49-F238E27FC236}">
                <a16:creationId xmlns:a16="http://schemas.microsoft.com/office/drawing/2014/main" id="{0C17B1DB-2425-E092-3773-15D807125199}"/>
              </a:ext>
            </a:extLst>
          </p:cNvPr>
          <p:cNvSpPr/>
          <p:nvPr/>
        </p:nvSpPr>
        <p:spPr>
          <a:xfrm>
            <a:off x="10612572" y="3844395"/>
            <a:ext cx="12636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DS</a:t>
            </a:r>
          </a:p>
        </p:txBody>
      </p:sp>
      <p:sp>
        <p:nvSpPr>
          <p:cNvPr id="39" name="Rectángulo 38">
            <a:extLst>
              <a:ext uri="{FF2B5EF4-FFF2-40B4-BE49-F238E27FC236}">
                <a16:creationId xmlns:a16="http://schemas.microsoft.com/office/drawing/2014/main" id="{95E91FF5-1935-3EE3-AC7C-A02635061041}"/>
              </a:ext>
            </a:extLst>
          </p:cNvPr>
          <p:cNvSpPr/>
          <p:nvPr/>
        </p:nvSpPr>
        <p:spPr>
          <a:xfrm>
            <a:off x="69600" y="3352733"/>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OMS</a:t>
            </a:r>
          </a:p>
        </p:txBody>
      </p:sp>
      <p:sp>
        <p:nvSpPr>
          <p:cNvPr id="40" name="Rectángulo 39">
            <a:extLst>
              <a:ext uri="{FF2B5EF4-FFF2-40B4-BE49-F238E27FC236}">
                <a16:creationId xmlns:a16="http://schemas.microsoft.com/office/drawing/2014/main" id="{3AC9B5C1-D60B-FB6F-B367-2C81F52C0B14}"/>
              </a:ext>
            </a:extLst>
          </p:cNvPr>
          <p:cNvSpPr/>
          <p:nvPr/>
        </p:nvSpPr>
        <p:spPr>
          <a:xfrm>
            <a:off x="69600" y="3599836"/>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NSR / DAD</a:t>
            </a:r>
          </a:p>
        </p:txBody>
      </p:sp>
      <p:sp>
        <p:nvSpPr>
          <p:cNvPr id="41" name="Rectángulo 40">
            <a:extLst>
              <a:ext uri="{FF2B5EF4-FFF2-40B4-BE49-F238E27FC236}">
                <a16:creationId xmlns:a16="http://schemas.microsoft.com/office/drawing/2014/main" id="{EA0518E1-0A08-CE6F-0C1A-053BC05D626C}"/>
              </a:ext>
            </a:extLst>
          </p:cNvPr>
          <p:cNvSpPr/>
          <p:nvPr/>
        </p:nvSpPr>
        <p:spPr>
          <a:xfrm>
            <a:off x="69600" y="3844395"/>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DS</a:t>
            </a:r>
          </a:p>
        </p:txBody>
      </p:sp>
      <p:sp>
        <p:nvSpPr>
          <p:cNvPr id="44" name="Rectángulo 43">
            <a:extLst>
              <a:ext uri="{FF2B5EF4-FFF2-40B4-BE49-F238E27FC236}">
                <a16:creationId xmlns:a16="http://schemas.microsoft.com/office/drawing/2014/main" id="{DD6E0EC8-9709-1324-8CBB-78624A484C08}"/>
              </a:ext>
            </a:extLst>
          </p:cNvPr>
          <p:cNvSpPr/>
          <p:nvPr/>
        </p:nvSpPr>
        <p:spPr>
          <a:xfrm>
            <a:off x="4023216" y="3352733"/>
            <a:ext cx="3888000" cy="1836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OMS</a:t>
            </a:r>
          </a:p>
        </p:txBody>
      </p:sp>
      <p:sp>
        <p:nvSpPr>
          <p:cNvPr id="45" name="Rectángulo 44">
            <a:extLst>
              <a:ext uri="{FF2B5EF4-FFF2-40B4-BE49-F238E27FC236}">
                <a16:creationId xmlns:a16="http://schemas.microsoft.com/office/drawing/2014/main" id="{DA7CD196-3EA6-A295-D277-605401A46545}"/>
              </a:ext>
            </a:extLst>
          </p:cNvPr>
          <p:cNvSpPr/>
          <p:nvPr/>
        </p:nvSpPr>
        <p:spPr>
          <a:xfrm>
            <a:off x="4023216" y="3599836"/>
            <a:ext cx="38880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NSR / DAD</a:t>
            </a:r>
          </a:p>
        </p:txBody>
      </p:sp>
      <p:sp>
        <p:nvSpPr>
          <p:cNvPr id="46" name="Rectángulo 45">
            <a:extLst>
              <a:ext uri="{FF2B5EF4-FFF2-40B4-BE49-F238E27FC236}">
                <a16:creationId xmlns:a16="http://schemas.microsoft.com/office/drawing/2014/main" id="{A532C8AE-AC37-5234-AE01-7DC0BFD877CE}"/>
              </a:ext>
            </a:extLst>
          </p:cNvPr>
          <p:cNvSpPr/>
          <p:nvPr/>
        </p:nvSpPr>
        <p:spPr>
          <a:xfrm>
            <a:off x="5319216" y="3844395"/>
            <a:ext cx="25920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DS</a:t>
            </a:r>
          </a:p>
        </p:txBody>
      </p:sp>
      <p:sp>
        <p:nvSpPr>
          <p:cNvPr id="47" name="Rectángulo 46">
            <a:extLst>
              <a:ext uri="{FF2B5EF4-FFF2-40B4-BE49-F238E27FC236}">
                <a16:creationId xmlns:a16="http://schemas.microsoft.com/office/drawing/2014/main" id="{FDE7BF31-0D73-DE4E-DB7B-39326ED7CAA2}"/>
              </a:ext>
            </a:extLst>
          </p:cNvPr>
          <p:cNvSpPr/>
          <p:nvPr/>
        </p:nvSpPr>
        <p:spPr>
          <a:xfrm>
            <a:off x="4018266" y="4595100"/>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IMS</a:t>
            </a:r>
          </a:p>
        </p:txBody>
      </p:sp>
      <p:sp>
        <p:nvSpPr>
          <p:cNvPr id="48" name="Rectángulo 47">
            <a:extLst>
              <a:ext uri="{FF2B5EF4-FFF2-40B4-BE49-F238E27FC236}">
                <a16:creationId xmlns:a16="http://schemas.microsoft.com/office/drawing/2014/main" id="{32E2B74F-7AB1-6CDC-F955-B641F508E701}"/>
              </a:ext>
            </a:extLst>
          </p:cNvPr>
          <p:cNvSpPr/>
          <p:nvPr/>
        </p:nvSpPr>
        <p:spPr>
          <a:xfrm>
            <a:off x="2697244" y="4595100"/>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TMS</a:t>
            </a:r>
          </a:p>
        </p:txBody>
      </p:sp>
      <p:sp>
        <p:nvSpPr>
          <p:cNvPr id="49" name="Rectángulo 48">
            <a:extLst>
              <a:ext uri="{FF2B5EF4-FFF2-40B4-BE49-F238E27FC236}">
                <a16:creationId xmlns:a16="http://schemas.microsoft.com/office/drawing/2014/main" id="{1B8F1B70-B645-FC8B-60D8-B35B6DB5F779}"/>
              </a:ext>
            </a:extLst>
          </p:cNvPr>
          <p:cNvSpPr/>
          <p:nvPr/>
        </p:nvSpPr>
        <p:spPr>
          <a:xfrm>
            <a:off x="1376222" y="4595100"/>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NETWORK</a:t>
            </a:r>
          </a:p>
        </p:txBody>
      </p:sp>
      <p:sp>
        <p:nvSpPr>
          <p:cNvPr id="50" name="Rectángulo 49">
            <a:extLst>
              <a:ext uri="{FF2B5EF4-FFF2-40B4-BE49-F238E27FC236}">
                <a16:creationId xmlns:a16="http://schemas.microsoft.com/office/drawing/2014/main" id="{A7088230-E927-4BB7-C921-0BB70686CB0C}"/>
              </a:ext>
            </a:extLst>
          </p:cNvPr>
          <p:cNvSpPr/>
          <p:nvPr/>
        </p:nvSpPr>
        <p:spPr>
          <a:xfrm>
            <a:off x="10623376" y="4595100"/>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LCT</a:t>
            </a:r>
          </a:p>
        </p:txBody>
      </p:sp>
      <p:sp>
        <p:nvSpPr>
          <p:cNvPr id="51" name="Rectángulo 50">
            <a:extLst>
              <a:ext uri="{FF2B5EF4-FFF2-40B4-BE49-F238E27FC236}">
                <a16:creationId xmlns:a16="http://schemas.microsoft.com/office/drawing/2014/main" id="{DDCCE4B3-F29F-6857-463B-9937697F5E00}"/>
              </a:ext>
            </a:extLst>
          </p:cNvPr>
          <p:cNvSpPr/>
          <p:nvPr/>
        </p:nvSpPr>
        <p:spPr>
          <a:xfrm>
            <a:off x="9302354" y="4595100"/>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BACKSTORE</a:t>
            </a:r>
          </a:p>
        </p:txBody>
      </p:sp>
      <p:sp>
        <p:nvSpPr>
          <p:cNvPr id="52" name="Rectángulo 51">
            <a:extLst>
              <a:ext uri="{FF2B5EF4-FFF2-40B4-BE49-F238E27FC236}">
                <a16:creationId xmlns:a16="http://schemas.microsoft.com/office/drawing/2014/main" id="{B5F7BDD8-B23F-07DB-FE13-DA425227D6C6}"/>
              </a:ext>
            </a:extLst>
          </p:cNvPr>
          <p:cNvSpPr/>
          <p:nvPr/>
        </p:nvSpPr>
        <p:spPr>
          <a:xfrm>
            <a:off x="7981332" y="4595100"/>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WMOS 2019</a:t>
            </a:r>
          </a:p>
        </p:txBody>
      </p:sp>
      <p:sp>
        <p:nvSpPr>
          <p:cNvPr id="53" name="Rectángulo 52">
            <a:extLst>
              <a:ext uri="{FF2B5EF4-FFF2-40B4-BE49-F238E27FC236}">
                <a16:creationId xmlns:a16="http://schemas.microsoft.com/office/drawing/2014/main" id="{1D039CA6-7CB4-C973-D726-D0603FC55222}"/>
              </a:ext>
            </a:extLst>
          </p:cNvPr>
          <p:cNvSpPr/>
          <p:nvPr/>
        </p:nvSpPr>
        <p:spPr>
          <a:xfrm>
            <a:off x="6660310" y="4595100"/>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FO</a:t>
            </a:r>
          </a:p>
        </p:txBody>
      </p:sp>
      <p:sp>
        <p:nvSpPr>
          <p:cNvPr id="54" name="Rectángulo 53">
            <a:extLst>
              <a:ext uri="{FF2B5EF4-FFF2-40B4-BE49-F238E27FC236}">
                <a16:creationId xmlns:a16="http://schemas.microsoft.com/office/drawing/2014/main" id="{33F93892-383A-3DB1-D46E-CB19716BB02A}"/>
              </a:ext>
            </a:extLst>
          </p:cNvPr>
          <p:cNvSpPr/>
          <p:nvPr/>
        </p:nvSpPr>
        <p:spPr>
          <a:xfrm>
            <a:off x="55200" y="4595100"/>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LOGISTIC CATALOG</a:t>
            </a:r>
          </a:p>
        </p:txBody>
      </p:sp>
      <p:sp>
        <p:nvSpPr>
          <p:cNvPr id="55" name="Rectángulo 54">
            <a:extLst>
              <a:ext uri="{FF2B5EF4-FFF2-40B4-BE49-F238E27FC236}">
                <a16:creationId xmlns:a16="http://schemas.microsoft.com/office/drawing/2014/main" id="{81B03A8A-C199-386A-C1B5-57E3FD5B7E4C}"/>
              </a:ext>
            </a:extLst>
          </p:cNvPr>
          <p:cNvSpPr/>
          <p:nvPr/>
        </p:nvSpPr>
        <p:spPr>
          <a:xfrm>
            <a:off x="5346366" y="4813098"/>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ITINERARIES</a:t>
            </a:r>
          </a:p>
        </p:txBody>
      </p:sp>
      <p:sp>
        <p:nvSpPr>
          <p:cNvPr id="56" name="Rectángulo 55">
            <a:extLst>
              <a:ext uri="{FF2B5EF4-FFF2-40B4-BE49-F238E27FC236}">
                <a16:creationId xmlns:a16="http://schemas.microsoft.com/office/drawing/2014/main" id="{CB3A27B3-2F90-3239-2138-6C71E7ADE9C4}"/>
              </a:ext>
            </a:extLst>
          </p:cNvPr>
          <p:cNvSpPr/>
          <p:nvPr/>
        </p:nvSpPr>
        <p:spPr>
          <a:xfrm>
            <a:off x="5338911" y="5028305"/>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AVAILABILITY CORP</a:t>
            </a:r>
          </a:p>
        </p:txBody>
      </p:sp>
      <p:sp>
        <p:nvSpPr>
          <p:cNvPr id="57" name="Rectángulo 56">
            <a:extLst>
              <a:ext uri="{FF2B5EF4-FFF2-40B4-BE49-F238E27FC236}">
                <a16:creationId xmlns:a16="http://schemas.microsoft.com/office/drawing/2014/main" id="{7772805D-BEB3-3036-2F5A-502E7A4577C5}"/>
              </a:ext>
            </a:extLst>
          </p:cNvPr>
          <p:cNvSpPr/>
          <p:nvPr/>
        </p:nvSpPr>
        <p:spPr>
          <a:xfrm>
            <a:off x="5337488" y="5242815"/>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RESERVATION</a:t>
            </a:r>
          </a:p>
        </p:txBody>
      </p:sp>
      <p:sp>
        <p:nvSpPr>
          <p:cNvPr id="59" name="Rectángulo 58">
            <a:extLst>
              <a:ext uri="{FF2B5EF4-FFF2-40B4-BE49-F238E27FC236}">
                <a16:creationId xmlns:a16="http://schemas.microsoft.com/office/drawing/2014/main" id="{1D2D3A97-8D00-D5E9-FAAC-BEEA1EE539F5}"/>
              </a:ext>
            </a:extLst>
          </p:cNvPr>
          <p:cNvSpPr/>
          <p:nvPr/>
        </p:nvSpPr>
        <p:spPr>
          <a:xfrm>
            <a:off x="5337488" y="5458721"/>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GEOGRAPHIC</a:t>
            </a:r>
          </a:p>
        </p:txBody>
      </p:sp>
      <p:sp>
        <p:nvSpPr>
          <p:cNvPr id="60" name="Rectángulo 59">
            <a:extLst>
              <a:ext uri="{FF2B5EF4-FFF2-40B4-BE49-F238E27FC236}">
                <a16:creationId xmlns:a16="http://schemas.microsoft.com/office/drawing/2014/main" id="{32BBC97C-21D0-FE50-E8FE-9F0D134ACAA3}"/>
              </a:ext>
            </a:extLst>
          </p:cNvPr>
          <p:cNvSpPr/>
          <p:nvPr/>
        </p:nvSpPr>
        <p:spPr>
          <a:xfrm>
            <a:off x="2704938" y="2621248"/>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TRL</a:t>
            </a:r>
          </a:p>
        </p:txBody>
      </p:sp>
      <p:sp>
        <p:nvSpPr>
          <p:cNvPr id="61" name="Rectángulo 60">
            <a:extLst>
              <a:ext uri="{FF2B5EF4-FFF2-40B4-BE49-F238E27FC236}">
                <a16:creationId xmlns:a16="http://schemas.microsoft.com/office/drawing/2014/main" id="{60D66122-4E7E-5A3D-B0F0-4C7643CBBB3C}"/>
              </a:ext>
            </a:extLst>
          </p:cNvPr>
          <p:cNvSpPr/>
          <p:nvPr/>
        </p:nvSpPr>
        <p:spPr>
          <a:xfrm>
            <a:off x="2704938" y="2865388"/>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TRANSNET</a:t>
            </a:r>
          </a:p>
        </p:txBody>
      </p:sp>
      <p:sp>
        <p:nvSpPr>
          <p:cNvPr id="62" name="Rectángulo 61">
            <a:extLst>
              <a:ext uri="{FF2B5EF4-FFF2-40B4-BE49-F238E27FC236}">
                <a16:creationId xmlns:a16="http://schemas.microsoft.com/office/drawing/2014/main" id="{DDD0C045-57DD-A840-9FB6-C77D20BC875D}"/>
              </a:ext>
            </a:extLst>
          </p:cNvPr>
          <p:cNvSpPr/>
          <p:nvPr/>
        </p:nvSpPr>
        <p:spPr>
          <a:xfrm>
            <a:off x="2704938" y="3112492"/>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SIR</a:t>
            </a:r>
          </a:p>
        </p:txBody>
      </p:sp>
      <p:sp>
        <p:nvSpPr>
          <p:cNvPr id="63" name="Rectángulo 62">
            <a:extLst>
              <a:ext uri="{FF2B5EF4-FFF2-40B4-BE49-F238E27FC236}">
                <a16:creationId xmlns:a16="http://schemas.microsoft.com/office/drawing/2014/main" id="{FEB8613C-2E5C-47EA-F74A-4D20CB3FBEC6}"/>
              </a:ext>
            </a:extLst>
          </p:cNvPr>
          <p:cNvSpPr/>
          <p:nvPr/>
        </p:nvSpPr>
        <p:spPr>
          <a:xfrm>
            <a:off x="2704938" y="335273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QANALYTICS</a:t>
            </a:r>
          </a:p>
        </p:txBody>
      </p:sp>
      <p:sp>
        <p:nvSpPr>
          <p:cNvPr id="192" name="Rectángulo 191">
            <a:extLst>
              <a:ext uri="{FF2B5EF4-FFF2-40B4-BE49-F238E27FC236}">
                <a16:creationId xmlns:a16="http://schemas.microsoft.com/office/drawing/2014/main" id="{52B75992-D61E-713E-6184-07899A3EB441}"/>
              </a:ext>
            </a:extLst>
          </p:cNvPr>
          <p:cNvSpPr/>
          <p:nvPr/>
        </p:nvSpPr>
        <p:spPr>
          <a:xfrm>
            <a:off x="2704938" y="3599836"/>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DS</a:t>
            </a:r>
          </a:p>
        </p:txBody>
      </p:sp>
      <p:sp>
        <p:nvSpPr>
          <p:cNvPr id="193" name="Rectángulo 192">
            <a:extLst>
              <a:ext uri="{FF2B5EF4-FFF2-40B4-BE49-F238E27FC236}">
                <a16:creationId xmlns:a16="http://schemas.microsoft.com/office/drawing/2014/main" id="{FF96E0C0-421A-6C86-761B-BD5665278EF9}"/>
              </a:ext>
            </a:extLst>
          </p:cNvPr>
          <p:cNvSpPr/>
          <p:nvPr/>
        </p:nvSpPr>
        <p:spPr>
          <a:xfrm>
            <a:off x="69600" y="2620630"/>
            <a:ext cx="2563200" cy="181498"/>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ODBMS</a:t>
            </a:r>
          </a:p>
        </p:txBody>
      </p:sp>
      <p:sp>
        <p:nvSpPr>
          <p:cNvPr id="194" name="Rectángulo 193">
            <a:extLst>
              <a:ext uri="{FF2B5EF4-FFF2-40B4-BE49-F238E27FC236}">
                <a16:creationId xmlns:a16="http://schemas.microsoft.com/office/drawing/2014/main" id="{1281181E-C9B6-C1EE-8811-8D5F07824ADD}"/>
              </a:ext>
            </a:extLst>
          </p:cNvPr>
          <p:cNvSpPr/>
          <p:nvPr/>
        </p:nvSpPr>
        <p:spPr>
          <a:xfrm>
            <a:off x="69600" y="2865388"/>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SRX</a:t>
            </a:r>
          </a:p>
        </p:txBody>
      </p:sp>
      <p:sp>
        <p:nvSpPr>
          <p:cNvPr id="195" name="Rectángulo 194">
            <a:extLst>
              <a:ext uri="{FF2B5EF4-FFF2-40B4-BE49-F238E27FC236}">
                <a16:creationId xmlns:a16="http://schemas.microsoft.com/office/drawing/2014/main" id="{5A6A2E95-165D-0C64-E0C9-B4DABE9F678B}"/>
              </a:ext>
            </a:extLst>
          </p:cNvPr>
          <p:cNvSpPr/>
          <p:nvPr/>
        </p:nvSpPr>
        <p:spPr>
          <a:xfrm>
            <a:off x="69600" y="3112492"/>
            <a:ext cx="2563200" cy="180000"/>
          </a:xfrm>
          <a:prstGeom prst="rect">
            <a:avLst/>
          </a:prstGeom>
          <a:solidFill>
            <a:srgbClr val="E8E6E6"/>
          </a:solidFill>
          <a:ln w="12700" cap="flat" cmpd="sng" algn="ctr">
            <a:solidFill>
              <a:schemeClr val="bg2"/>
            </a:solidFill>
            <a:prstDash val="sysDot"/>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0" i="0" u="none" strike="noStrike" kern="0" cap="none" spc="0" normalizeH="0" baseline="0" noProof="0">
                <a:ln>
                  <a:noFill/>
                </a:ln>
                <a:solidFill>
                  <a:srgbClr val="000000"/>
                </a:solidFill>
                <a:effectLst/>
                <a:uLnTx/>
                <a:uFillTx/>
                <a:latin typeface="Calibri" panose="020F0502020204030204"/>
                <a:ea typeface="+mn-ea"/>
                <a:cs typeface="+mn-cs"/>
              </a:rPr>
              <a:t>PMM</a:t>
            </a:r>
          </a:p>
        </p:txBody>
      </p:sp>
      <p:sp>
        <p:nvSpPr>
          <p:cNvPr id="196" name="Rectángulo 195">
            <a:extLst>
              <a:ext uri="{FF2B5EF4-FFF2-40B4-BE49-F238E27FC236}">
                <a16:creationId xmlns:a16="http://schemas.microsoft.com/office/drawing/2014/main" id="{69139DCC-4D73-688B-14FD-0AEE9AAAF0DA}"/>
              </a:ext>
            </a:extLst>
          </p:cNvPr>
          <p:cNvSpPr/>
          <p:nvPr/>
        </p:nvSpPr>
        <p:spPr>
          <a:xfrm>
            <a:off x="2705158" y="3844395"/>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GEOSORT</a:t>
            </a:r>
          </a:p>
        </p:txBody>
      </p:sp>
      <p:sp>
        <p:nvSpPr>
          <p:cNvPr id="197" name="Rectángulo 196">
            <a:extLst>
              <a:ext uri="{FF2B5EF4-FFF2-40B4-BE49-F238E27FC236}">
                <a16:creationId xmlns:a16="http://schemas.microsoft.com/office/drawing/2014/main" id="{61BF248F-2733-346B-3B2B-2AB05041A11E}"/>
              </a:ext>
            </a:extLst>
          </p:cNvPr>
          <p:cNvSpPr/>
          <p:nvPr/>
        </p:nvSpPr>
        <p:spPr>
          <a:xfrm>
            <a:off x="2705158" y="408955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SIMPLIROUTE</a:t>
            </a:r>
          </a:p>
        </p:txBody>
      </p:sp>
      <p:sp>
        <p:nvSpPr>
          <p:cNvPr id="199" name="Rectángulo 198">
            <a:extLst>
              <a:ext uri="{FF2B5EF4-FFF2-40B4-BE49-F238E27FC236}">
                <a16:creationId xmlns:a16="http://schemas.microsoft.com/office/drawing/2014/main" id="{27472AD0-772C-030E-EA43-A3C074A97631}"/>
              </a:ext>
            </a:extLst>
          </p:cNvPr>
          <p:cNvSpPr/>
          <p:nvPr/>
        </p:nvSpPr>
        <p:spPr>
          <a:xfrm>
            <a:off x="2704938" y="4813098"/>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3PL AGGREGATOR</a:t>
            </a:r>
          </a:p>
        </p:txBody>
      </p:sp>
      <p:sp>
        <p:nvSpPr>
          <p:cNvPr id="200" name="Rectángulo 199">
            <a:extLst>
              <a:ext uri="{FF2B5EF4-FFF2-40B4-BE49-F238E27FC236}">
                <a16:creationId xmlns:a16="http://schemas.microsoft.com/office/drawing/2014/main" id="{AECD9DC7-1CC9-F664-CDDE-0A2C5D982E87}"/>
              </a:ext>
            </a:extLst>
          </p:cNvPr>
          <p:cNvSpPr/>
          <p:nvPr/>
        </p:nvSpPr>
        <p:spPr>
          <a:xfrm>
            <a:off x="2697483" y="5028305"/>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white"/>
                </a:solidFill>
                <a:effectLst/>
                <a:uLnTx/>
                <a:uFillTx/>
                <a:latin typeface="Calibri" panose="020F0502020204030204"/>
                <a:ea typeface="+mn-ea"/>
                <a:cs typeface="+mn-cs"/>
              </a:rPr>
              <a:t>CARRIER HOME DELIVERY</a:t>
            </a:r>
          </a:p>
        </p:txBody>
      </p:sp>
      <p:sp>
        <p:nvSpPr>
          <p:cNvPr id="235" name="Rectángulo 234">
            <a:extLst>
              <a:ext uri="{FF2B5EF4-FFF2-40B4-BE49-F238E27FC236}">
                <a16:creationId xmlns:a16="http://schemas.microsoft.com/office/drawing/2014/main" id="{AA2CF56C-6D25-69C0-1988-2F980E90677B}"/>
              </a:ext>
            </a:extLst>
          </p:cNvPr>
          <p:cNvSpPr/>
          <p:nvPr/>
        </p:nvSpPr>
        <p:spPr>
          <a:xfrm>
            <a:off x="9301904" y="335273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CLICK &amp; COLLECT</a:t>
            </a:r>
          </a:p>
        </p:txBody>
      </p:sp>
      <p:sp>
        <p:nvSpPr>
          <p:cNvPr id="236" name="Rectángulo 235">
            <a:extLst>
              <a:ext uri="{FF2B5EF4-FFF2-40B4-BE49-F238E27FC236}">
                <a16:creationId xmlns:a16="http://schemas.microsoft.com/office/drawing/2014/main" id="{01571916-D784-CE49-5309-7BA419825BAD}"/>
              </a:ext>
            </a:extLst>
          </p:cNvPr>
          <p:cNvSpPr/>
          <p:nvPr/>
        </p:nvSpPr>
        <p:spPr>
          <a:xfrm>
            <a:off x="9301904" y="3599836"/>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LIA</a:t>
            </a:r>
          </a:p>
        </p:txBody>
      </p:sp>
      <p:sp>
        <p:nvSpPr>
          <p:cNvPr id="237" name="Rectángulo 236">
            <a:extLst>
              <a:ext uri="{FF2B5EF4-FFF2-40B4-BE49-F238E27FC236}">
                <a16:creationId xmlns:a16="http://schemas.microsoft.com/office/drawing/2014/main" id="{FADF51A3-8C55-440B-4284-A17D51C20B33}"/>
              </a:ext>
            </a:extLst>
          </p:cNvPr>
          <p:cNvSpPr/>
          <p:nvPr/>
        </p:nvSpPr>
        <p:spPr>
          <a:xfrm>
            <a:off x="9301904" y="3844395"/>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600" b="0" i="0" u="none" strike="noStrike" kern="0" cap="none" spc="0" normalizeH="0" baseline="0" noProof="0">
                <a:ln>
                  <a:noFill/>
                </a:ln>
                <a:solidFill>
                  <a:srgbClr val="000000"/>
                </a:solidFill>
                <a:effectLst/>
                <a:uLnTx/>
                <a:uFillTx/>
                <a:latin typeface="Calibri" panose="020F0502020204030204" pitchFamily="34" charset="0"/>
                <a:ea typeface="+mn-ea"/>
                <a:cs typeface="+mn-cs"/>
              </a:rPr>
              <a:t>NODE AUTOMATION SERVICES</a:t>
            </a:r>
          </a:p>
        </p:txBody>
      </p:sp>
      <p:sp>
        <p:nvSpPr>
          <p:cNvPr id="240" name="Rectángulo 239">
            <a:extLst>
              <a:ext uri="{FF2B5EF4-FFF2-40B4-BE49-F238E27FC236}">
                <a16:creationId xmlns:a16="http://schemas.microsoft.com/office/drawing/2014/main" id="{60801087-EBBB-4FB1-BFB5-0C5CB8F73F25}"/>
              </a:ext>
            </a:extLst>
          </p:cNvPr>
          <p:cNvSpPr/>
          <p:nvPr/>
        </p:nvSpPr>
        <p:spPr>
          <a:xfrm>
            <a:off x="6666415" y="4813098"/>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STO</a:t>
            </a:r>
          </a:p>
        </p:txBody>
      </p:sp>
      <p:sp>
        <p:nvSpPr>
          <p:cNvPr id="241" name="Rectángulo 240">
            <a:extLst>
              <a:ext uri="{FF2B5EF4-FFF2-40B4-BE49-F238E27FC236}">
                <a16:creationId xmlns:a16="http://schemas.microsoft.com/office/drawing/2014/main" id="{E994C876-9A1A-B0F9-D38F-15F47B9FC8F8}"/>
              </a:ext>
            </a:extLst>
          </p:cNvPr>
          <p:cNvSpPr/>
          <p:nvPr/>
        </p:nvSpPr>
        <p:spPr>
          <a:xfrm>
            <a:off x="6666415" y="5028305"/>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RLO</a:t>
            </a:r>
          </a:p>
        </p:txBody>
      </p:sp>
      <p:sp>
        <p:nvSpPr>
          <p:cNvPr id="242" name="Rectángulo 241">
            <a:extLst>
              <a:ext uri="{FF2B5EF4-FFF2-40B4-BE49-F238E27FC236}">
                <a16:creationId xmlns:a16="http://schemas.microsoft.com/office/drawing/2014/main" id="{0B69D068-4F6D-E69D-5DE0-337CD10525B4}"/>
              </a:ext>
            </a:extLst>
          </p:cNvPr>
          <p:cNvSpPr/>
          <p:nvPr/>
        </p:nvSpPr>
        <p:spPr>
          <a:xfrm>
            <a:off x="6655360" y="408955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SAP OMS</a:t>
            </a:r>
          </a:p>
        </p:txBody>
      </p:sp>
      <p:sp>
        <p:nvSpPr>
          <p:cNvPr id="243" name="Rectángulo 242">
            <a:extLst>
              <a:ext uri="{FF2B5EF4-FFF2-40B4-BE49-F238E27FC236}">
                <a16:creationId xmlns:a16="http://schemas.microsoft.com/office/drawing/2014/main" id="{9CF2CA90-9213-E159-5C05-75FF9C930367}"/>
              </a:ext>
            </a:extLst>
          </p:cNvPr>
          <p:cNvSpPr/>
          <p:nvPr/>
        </p:nvSpPr>
        <p:spPr>
          <a:xfrm>
            <a:off x="6657706" y="4338508"/>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SGL</a:t>
            </a:r>
          </a:p>
        </p:txBody>
      </p:sp>
      <p:sp>
        <p:nvSpPr>
          <p:cNvPr id="244" name="Rectángulo 243">
            <a:extLst>
              <a:ext uri="{FF2B5EF4-FFF2-40B4-BE49-F238E27FC236}">
                <a16:creationId xmlns:a16="http://schemas.microsoft.com/office/drawing/2014/main" id="{6648C33B-28CB-FF35-0920-C8BA555BFAC0}"/>
              </a:ext>
            </a:extLst>
          </p:cNvPr>
          <p:cNvSpPr/>
          <p:nvPr/>
        </p:nvSpPr>
        <p:spPr>
          <a:xfrm>
            <a:off x="6666415" y="5244211"/>
            <a:ext cx="1263600" cy="183600"/>
          </a:xfrm>
          <a:prstGeom prst="rect">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0" i="0" u="none" strike="noStrike" kern="0" cap="none" spc="0" normalizeH="0" baseline="0" noProof="0">
                <a:ln>
                  <a:noFill/>
                </a:ln>
                <a:solidFill>
                  <a:prstClr val="white"/>
                </a:solidFill>
                <a:effectLst/>
                <a:uLnTx/>
                <a:uFillTx/>
                <a:latin typeface="Calibri" panose="020F0502020204030204"/>
                <a:ea typeface="+mn-ea"/>
                <a:cs typeface="+mn-cs"/>
              </a:rPr>
              <a:t>SHO*</a:t>
            </a:r>
          </a:p>
        </p:txBody>
      </p:sp>
      <p:sp>
        <p:nvSpPr>
          <p:cNvPr id="245" name="Rectángulo 244">
            <a:extLst>
              <a:ext uri="{FF2B5EF4-FFF2-40B4-BE49-F238E27FC236}">
                <a16:creationId xmlns:a16="http://schemas.microsoft.com/office/drawing/2014/main" id="{2726B4C6-CE7C-E65C-BDB1-5CA460F29E35}"/>
              </a:ext>
            </a:extLst>
          </p:cNvPr>
          <p:cNvSpPr/>
          <p:nvPr/>
        </p:nvSpPr>
        <p:spPr>
          <a:xfrm>
            <a:off x="7971614" y="2865388"/>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WMOS 2006</a:t>
            </a:r>
          </a:p>
        </p:txBody>
      </p:sp>
      <p:sp>
        <p:nvSpPr>
          <p:cNvPr id="246" name="Rectángulo 245">
            <a:extLst>
              <a:ext uri="{FF2B5EF4-FFF2-40B4-BE49-F238E27FC236}">
                <a16:creationId xmlns:a16="http://schemas.microsoft.com/office/drawing/2014/main" id="{55006D6E-BFA9-7009-C8BC-C55AC89F2EEF}"/>
              </a:ext>
            </a:extLst>
          </p:cNvPr>
          <p:cNvSpPr/>
          <p:nvPr/>
        </p:nvSpPr>
        <p:spPr>
          <a:xfrm>
            <a:off x="7971614" y="2996199"/>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WMOS 2013</a:t>
            </a:r>
          </a:p>
        </p:txBody>
      </p:sp>
      <p:sp>
        <p:nvSpPr>
          <p:cNvPr id="247" name="Rectángulo 246">
            <a:extLst>
              <a:ext uri="{FF2B5EF4-FFF2-40B4-BE49-F238E27FC236}">
                <a16:creationId xmlns:a16="http://schemas.microsoft.com/office/drawing/2014/main" id="{87A319C7-8DE5-5E07-BCA9-60F00A820AA8}"/>
              </a:ext>
            </a:extLst>
          </p:cNvPr>
          <p:cNvSpPr/>
          <p:nvPr/>
        </p:nvSpPr>
        <p:spPr>
          <a:xfrm>
            <a:off x="7971614" y="3253131"/>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SAB</a:t>
            </a:r>
          </a:p>
        </p:txBody>
      </p:sp>
      <p:sp>
        <p:nvSpPr>
          <p:cNvPr id="248" name="Rectángulo 247">
            <a:extLst>
              <a:ext uri="{FF2B5EF4-FFF2-40B4-BE49-F238E27FC236}">
                <a16:creationId xmlns:a16="http://schemas.microsoft.com/office/drawing/2014/main" id="{D2FBAE59-0379-9388-9C5A-70F1817F1CF8}"/>
              </a:ext>
            </a:extLst>
          </p:cNvPr>
          <p:cNvSpPr/>
          <p:nvPr/>
        </p:nvSpPr>
        <p:spPr>
          <a:xfrm>
            <a:off x="7971614" y="3510063"/>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MAEMED</a:t>
            </a:r>
          </a:p>
        </p:txBody>
      </p:sp>
      <p:sp>
        <p:nvSpPr>
          <p:cNvPr id="249" name="Rectángulo 248">
            <a:extLst>
              <a:ext uri="{FF2B5EF4-FFF2-40B4-BE49-F238E27FC236}">
                <a16:creationId xmlns:a16="http://schemas.microsoft.com/office/drawing/2014/main" id="{48A8E1FE-E07C-B19A-D74F-CD3157BD8920}"/>
              </a:ext>
            </a:extLst>
          </p:cNvPr>
          <p:cNvSpPr/>
          <p:nvPr/>
        </p:nvSpPr>
        <p:spPr>
          <a:xfrm>
            <a:off x="7971614" y="3766995"/>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MDA</a:t>
            </a:r>
          </a:p>
        </p:txBody>
      </p:sp>
      <p:sp>
        <p:nvSpPr>
          <p:cNvPr id="250" name="Rectángulo 249">
            <a:extLst>
              <a:ext uri="{FF2B5EF4-FFF2-40B4-BE49-F238E27FC236}">
                <a16:creationId xmlns:a16="http://schemas.microsoft.com/office/drawing/2014/main" id="{3FF498B7-106B-29D7-5A9F-C4B80D54D121}"/>
              </a:ext>
            </a:extLst>
          </p:cNvPr>
          <p:cNvSpPr/>
          <p:nvPr/>
        </p:nvSpPr>
        <p:spPr>
          <a:xfrm>
            <a:off x="7971614" y="4023927"/>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AUTOSTORE</a:t>
            </a:r>
          </a:p>
        </p:txBody>
      </p:sp>
      <p:sp>
        <p:nvSpPr>
          <p:cNvPr id="252" name="Rectángulo 251">
            <a:extLst>
              <a:ext uri="{FF2B5EF4-FFF2-40B4-BE49-F238E27FC236}">
                <a16:creationId xmlns:a16="http://schemas.microsoft.com/office/drawing/2014/main" id="{D2F20DD7-FD7E-C705-107A-B2DF5E5AB1C8}"/>
              </a:ext>
            </a:extLst>
          </p:cNvPr>
          <p:cNvSpPr/>
          <p:nvPr/>
        </p:nvSpPr>
        <p:spPr>
          <a:xfrm>
            <a:off x="69600" y="4089553"/>
            <a:ext cx="1263600" cy="180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pitchFamily="34" charset="0"/>
                <a:ea typeface="+mn-ea"/>
                <a:cs typeface="+mn-cs"/>
              </a:rPr>
              <a:t>MAEMED</a:t>
            </a:r>
          </a:p>
        </p:txBody>
      </p:sp>
      <p:sp>
        <p:nvSpPr>
          <p:cNvPr id="254" name="Rectángulo 253">
            <a:extLst>
              <a:ext uri="{FF2B5EF4-FFF2-40B4-BE49-F238E27FC236}">
                <a16:creationId xmlns:a16="http://schemas.microsoft.com/office/drawing/2014/main" id="{BD2AF468-F671-7FD5-7611-19AFC599B707}"/>
              </a:ext>
            </a:extLst>
          </p:cNvPr>
          <p:cNvSpPr/>
          <p:nvPr/>
        </p:nvSpPr>
        <p:spPr>
          <a:xfrm>
            <a:off x="7971614" y="4280859"/>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HIGHBAY</a:t>
            </a:r>
          </a:p>
        </p:txBody>
      </p:sp>
      <p:sp>
        <p:nvSpPr>
          <p:cNvPr id="255" name="Rectángulo 254">
            <a:extLst>
              <a:ext uri="{FF2B5EF4-FFF2-40B4-BE49-F238E27FC236}">
                <a16:creationId xmlns:a16="http://schemas.microsoft.com/office/drawing/2014/main" id="{DE9231D4-02A2-6781-C0DD-6D0139615EA3}"/>
              </a:ext>
            </a:extLst>
          </p:cNvPr>
          <p:cNvSpPr/>
          <p:nvPr/>
        </p:nvSpPr>
        <p:spPr>
          <a:xfrm>
            <a:off x="7971614" y="3124665"/>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WMOS 2017</a:t>
            </a:r>
          </a:p>
        </p:txBody>
      </p:sp>
      <p:sp>
        <p:nvSpPr>
          <p:cNvPr id="384" name="Rectángulo 383">
            <a:extLst>
              <a:ext uri="{FF2B5EF4-FFF2-40B4-BE49-F238E27FC236}">
                <a16:creationId xmlns:a16="http://schemas.microsoft.com/office/drawing/2014/main" id="{E67D7697-C608-D504-6CCD-EDADD6067CF4}"/>
              </a:ext>
            </a:extLst>
          </p:cNvPr>
          <p:cNvSpPr/>
          <p:nvPr/>
        </p:nvSpPr>
        <p:spPr>
          <a:xfrm>
            <a:off x="7971614" y="3381597"/>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API WH</a:t>
            </a:r>
          </a:p>
        </p:txBody>
      </p:sp>
      <p:sp>
        <p:nvSpPr>
          <p:cNvPr id="385" name="Rectángulo 384">
            <a:extLst>
              <a:ext uri="{FF2B5EF4-FFF2-40B4-BE49-F238E27FC236}">
                <a16:creationId xmlns:a16="http://schemas.microsoft.com/office/drawing/2014/main" id="{81B52E8E-C162-A765-564A-4FA86B927FD5}"/>
              </a:ext>
            </a:extLst>
          </p:cNvPr>
          <p:cNvSpPr/>
          <p:nvPr/>
        </p:nvSpPr>
        <p:spPr>
          <a:xfrm>
            <a:off x="7971614" y="3638529"/>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PREOLA</a:t>
            </a:r>
          </a:p>
        </p:txBody>
      </p:sp>
      <p:sp>
        <p:nvSpPr>
          <p:cNvPr id="386" name="Rectángulo 385">
            <a:extLst>
              <a:ext uri="{FF2B5EF4-FFF2-40B4-BE49-F238E27FC236}">
                <a16:creationId xmlns:a16="http://schemas.microsoft.com/office/drawing/2014/main" id="{E868CC6E-A197-A097-6319-226D628AF07C}"/>
              </a:ext>
            </a:extLst>
          </p:cNvPr>
          <p:cNvSpPr/>
          <p:nvPr/>
        </p:nvSpPr>
        <p:spPr>
          <a:xfrm>
            <a:off x="7971614" y="3895461"/>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SCALE</a:t>
            </a:r>
          </a:p>
        </p:txBody>
      </p:sp>
      <p:sp>
        <p:nvSpPr>
          <p:cNvPr id="387" name="Rectángulo 386">
            <a:extLst>
              <a:ext uri="{FF2B5EF4-FFF2-40B4-BE49-F238E27FC236}">
                <a16:creationId xmlns:a16="http://schemas.microsoft.com/office/drawing/2014/main" id="{FBF31D9E-6FA4-4D6A-3D35-B87D69C2AEC1}"/>
              </a:ext>
            </a:extLst>
          </p:cNvPr>
          <p:cNvSpPr/>
          <p:nvPr/>
        </p:nvSpPr>
        <p:spPr>
          <a:xfrm>
            <a:off x="7971614" y="4152393"/>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KNAPP</a:t>
            </a:r>
          </a:p>
        </p:txBody>
      </p:sp>
      <p:sp>
        <p:nvSpPr>
          <p:cNvPr id="388" name="Rectángulo 387">
            <a:extLst>
              <a:ext uri="{FF2B5EF4-FFF2-40B4-BE49-F238E27FC236}">
                <a16:creationId xmlns:a16="http://schemas.microsoft.com/office/drawing/2014/main" id="{312A832D-DF96-FCA1-618F-F84E8017B42C}"/>
              </a:ext>
            </a:extLst>
          </p:cNvPr>
          <p:cNvSpPr/>
          <p:nvPr/>
        </p:nvSpPr>
        <p:spPr>
          <a:xfrm>
            <a:off x="7971614" y="4409321"/>
            <a:ext cx="1263600" cy="108000"/>
          </a:xfrm>
          <a:prstGeom prst="rect">
            <a:avLst/>
          </a:prstGeom>
          <a:solidFill>
            <a:srgbClr val="E8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srgbClr val="000000"/>
                </a:solidFill>
                <a:effectLst/>
                <a:uLnTx/>
                <a:uFillTx/>
                <a:latin typeface="Calibri" panose="020F0502020204030204" pitchFamily="34" charset="0"/>
                <a:ea typeface="+mn-ea"/>
                <a:cs typeface="+mn-cs"/>
              </a:rPr>
              <a:t>MEDIDAS4</a:t>
            </a:r>
          </a:p>
        </p:txBody>
      </p:sp>
      <p:pic>
        <p:nvPicPr>
          <p:cNvPr id="389" name="Imagen 388">
            <a:extLst>
              <a:ext uri="{FF2B5EF4-FFF2-40B4-BE49-F238E27FC236}">
                <a16:creationId xmlns:a16="http://schemas.microsoft.com/office/drawing/2014/main" id="{C3529EA8-51C4-3B5B-5613-1017E6AEDF73}"/>
              </a:ext>
            </a:extLst>
          </p:cNvPr>
          <p:cNvPicPr>
            <a:picLocks noChangeAspect="1"/>
          </p:cNvPicPr>
          <p:nvPr/>
        </p:nvPicPr>
        <p:blipFill>
          <a:blip r:embed="rId3"/>
          <a:stretch>
            <a:fillRect/>
          </a:stretch>
        </p:blipFill>
        <p:spPr>
          <a:xfrm>
            <a:off x="10772576" y="5187564"/>
            <a:ext cx="965200" cy="406400"/>
          </a:xfrm>
          <a:prstGeom prst="rect">
            <a:avLst/>
          </a:prstGeom>
        </p:spPr>
      </p:pic>
      <p:cxnSp>
        <p:nvCxnSpPr>
          <p:cNvPr id="412" name="Conector recto 411">
            <a:extLst>
              <a:ext uri="{FF2B5EF4-FFF2-40B4-BE49-F238E27FC236}">
                <a16:creationId xmlns:a16="http://schemas.microsoft.com/office/drawing/2014/main" id="{9EDCE435-5347-31E7-4207-B59F9D14B6EE}"/>
              </a:ext>
            </a:extLst>
          </p:cNvPr>
          <p:cNvCxnSpPr>
            <a:stCxn id="50" idx="2"/>
            <a:endCxn id="389" idx="0"/>
          </p:cNvCxnSpPr>
          <p:nvPr/>
        </p:nvCxnSpPr>
        <p:spPr>
          <a:xfrm>
            <a:off x="11255176" y="4778700"/>
            <a:ext cx="0" cy="408864"/>
          </a:xfrm>
          <a:prstGeom prst="line">
            <a:avLst/>
          </a:prstGeom>
          <a:ln>
            <a:solidFill>
              <a:srgbClr val="307029"/>
            </a:solidFill>
          </a:ln>
        </p:spPr>
        <p:style>
          <a:lnRef idx="2">
            <a:schemeClr val="accent1"/>
          </a:lnRef>
          <a:fillRef idx="0">
            <a:schemeClr val="accent1"/>
          </a:fillRef>
          <a:effectRef idx="1">
            <a:schemeClr val="accent1"/>
          </a:effectRef>
          <a:fontRef idx="minor">
            <a:schemeClr val="tx1"/>
          </a:fontRef>
        </p:style>
      </p:cxnSp>
      <p:sp>
        <p:nvSpPr>
          <p:cNvPr id="11" name="CuadroTexto 10">
            <a:extLst>
              <a:ext uri="{FF2B5EF4-FFF2-40B4-BE49-F238E27FC236}">
                <a16:creationId xmlns:a16="http://schemas.microsoft.com/office/drawing/2014/main" id="{6CA60D88-6E21-924B-84DD-AF239341B587}"/>
              </a:ext>
            </a:extLst>
          </p:cNvPr>
          <p:cNvSpPr txBox="1"/>
          <p:nvPr/>
        </p:nvSpPr>
        <p:spPr>
          <a:xfrm>
            <a:off x="69601" y="5781850"/>
            <a:ext cx="11335000" cy="28015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Asimismo, los equipos técnicos de </a:t>
            </a:r>
            <a:r>
              <a:rPr lang="es-CL" sz="1000" err="1"/>
              <a:t>Supply</a:t>
            </a:r>
            <a:r>
              <a:rPr lang="es-CL" sz="1000"/>
              <a:t> </a:t>
            </a:r>
            <a:r>
              <a:rPr lang="es-CL" sz="1000" err="1"/>
              <a:t>Chain</a:t>
            </a:r>
            <a:r>
              <a:rPr lang="es-CL" sz="1000"/>
              <a:t> operan y continúan implementando soluciones corporativas para los 3 negocios que permitan optimizar la operación logística y mejorar la experiencia cliente.</a:t>
            </a:r>
          </a:p>
        </p:txBody>
      </p:sp>
      <p:sp>
        <p:nvSpPr>
          <p:cNvPr id="12" name="CuadroTexto 11">
            <a:extLst>
              <a:ext uri="{FF2B5EF4-FFF2-40B4-BE49-F238E27FC236}">
                <a16:creationId xmlns:a16="http://schemas.microsoft.com/office/drawing/2014/main" id="{32A5082D-C59C-BB38-F476-682F2979BBE2}"/>
              </a:ext>
            </a:extLst>
          </p:cNvPr>
          <p:cNvSpPr txBox="1"/>
          <p:nvPr/>
        </p:nvSpPr>
        <p:spPr>
          <a:xfrm>
            <a:off x="69600" y="6115481"/>
            <a:ext cx="9647499" cy="27941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Actualmente a través del portal LCT se controla, opera y monitorea en tiempo real la operación </a:t>
            </a:r>
            <a:r>
              <a:rPr lang="es-CL" sz="1000" err="1"/>
              <a:t>losgística</a:t>
            </a:r>
            <a:r>
              <a:rPr lang="es-CL" sz="1000"/>
              <a:t> soportada por los componentes corporativos. </a:t>
            </a:r>
          </a:p>
        </p:txBody>
      </p:sp>
    </p:spTree>
    <p:extLst>
      <p:ext uri="{BB962C8B-B14F-4D97-AF65-F5344CB8AC3E}">
        <p14:creationId xmlns:p14="http://schemas.microsoft.com/office/powerpoint/2010/main" val="3312168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7"/>
                                        </p:tgtEl>
                                        <p:attrNameLst>
                                          <p:attrName>style.visibility</p:attrName>
                                        </p:attrNameLst>
                                      </p:cBhvr>
                                      <p:to>
                                        <p:strVal val="visible"/>
                                      </p:to>
                                    </p:set>
                                    <p:animEffect transition="in" filter="fade">
                                      <p:cBhvr>
                                        <p:cTn id="12" dur="500"/>
                                        <p:tgtEl>
                                          <p:spTgt spid="22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500"/>
                                        <p:tgtEl>
                                          <p:spTgt spid="4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8"/>
                                        </p:tgtEl>
                                        <p:attrNameLst>
                                          <p:attrName>style.visibility</p:attrName>
                                        </p:attrNameLst>
                                      </p:cBhvr>
                                      <p:to>
                                        <p:strVal val="visible"/>
                                      </p:to>
                                    </p:set>
                                    <p:animEffect transition="in" filter="fade">
                                      <p:cBhvr>
                                        <p:cTn id="18" dur="500"/>
                                        <p:tgtEl>
                                          <p:spTgt spid="4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animEffect transition="in" filter="fade">
                                      <p:cBhvr>
                                        <p:cTn id="21" dur="500"/>
                                        <p:tgtEl>
                                          <p:spTgt spid="4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0"/>
                                        </p:tgtEl>
                                        <p:attrNameLst>
                                          <p:attrName>style.visibility</p:attrName>
                                        </p:attrNameLst>
                                      </p:cBhvr>
                                      <p:to>
                                        <p:strVal val="visible"/>
                                      </p:to>
                                    </p:set>
                                    <p:animEffect transition="in" filter="fade">
                                      <p:cBhvr>
                                        <p:cTn id="24" dur="500"/>
                                        <p:tgtEl>
                                          <p:spTgt spid="5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1"/>
                                        </p:tgtEl>
                                        <p:attrNameLst>
                                          <p:attrName>style.visibility</p:attrName>
                                        </p:attrNameLst>
                                      </p:cBhvr>
                                      <p:to>
                                        <p:strVal val="visible"/>
                                      </p:to>
                                    </p:set>
                                    <p:animEffect transition="in" filter="fade">
                                      <p:cBhvr>
                                        <p:cTn id="27" dur="500"/>
                                        <p:tgtEl>
                                          <p:spTgt spid="51"/>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2"/>
                                        </p:tgtEl>
                                        <p:attrNameLst>
                                          <p:attrName>style.visibility</p:attrName>
                                        </p:attrNameLst>
                                      </p:cBhvr>
                                      <p:to>
                                        <p:strVal val="visible"/>
                                      </p:to>
                                    </p:set>
                                    <p:animEffect transition="in" filter="fade">
                                      <p:cBhvr>
                                        <p:cTn id="30" dur="500"/>
                                        <p:tgtEl>
                                          <p:spTgt spid="5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3"/>
                                        </p:tgtEl>
                                        <p:attrNameLst>
                                          <p:attrName>style.visibility</p:attrName>
                                        </p:attrNameLst>
                                      </p:cBhvr>
                                      <p:to>
                                        <p:strVal val="visible"/>
                                      </p:to>
                                    </p:set>
                                    <p:animEffect transition="in" filter="fade">
                                      <p:cBhvr>
                                        <p:cTn id="33" dur="500"/>
                                        <p:tgtEl>
                                          <p:spTgt spid="5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54"/>
                                        </p:tgtEl>
                                        <p:attrNameLst>
                                          <p:attrName>style.visibility</p:attrName>
                                        </p:attrNameLst>
                                      </p:cBhvr>
                                      <p:to>
                                        <p:strVal val="visible"/>
                                      </p:to>
                                    </p:set>
                                    <p:animEffect transition="in" filter="fade">
                                      <p:cBhvr>
                                        <p:cTn id="36" dur="500"/>
                                        <p:tgtEl>
                                          <p:spTgt spid="5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5"/>
                                        </p:tgtEl>
                                        <p:attrNameLst>
                                          <p:attrName>style.visibility</p:attrName>
                                        </p:attrNameLst>
                                      </p:cBhvr>
                                      <p:to>
                                        <p:strVal val="visible"/>
                                      </p:to>
                                    </p:set>
                                    <p:animEffect transition="in" filter="fade">
                                      <p:cBhvr>
                                        <p:cTn id="39" dur="500"/>
                                        <p:tgtEl>
                                          <p:spTgt spid="5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6"/>
                                        </p:tgtEl>
                                        <p:attrNameLst>
                                          <p:attrName>style.visibility</p:attrName>
                                        </p:attrNameLst>
                                      </p:cBhvr>
                                      <p:to>
                                        <p:strVal val="visible"/>
                                      </p:to>
                                    </p:set>
                                    <p:animEffect transition="in" filter="fade">
                                      <p:cBhvr>
                                        <p:cTn id="42" dur="500"/>
                                        <p:tgtEl>
                                          <p:spTgt spid="5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fade">
                                      <p:cBhvr>
                                        <p:cTn id="45" dur="500"/>
                                        <p:tgtEl>
                                          <p:spTgt spid="5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59"/>
                                        </p:tgtEl>
                                        <p:attrNameLst>
                                          <p:attrName>style.visibility</p:attrName>
                                        </p:attrNameLst>
                                      </p:cBhvr>
                                      <p:to>
                                        <p:strVal val="visible"/>
                                      </p:to>
                                    </p:set>
                                    <p:animEffect transition="in" filter="fade">
                                      <p:cBhvr>
                                        <p:cTn id="48" dur="500"/>
                                        <p:tgtEl>
                                          <p:spTgt spid="5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99"/>
                                        </p:tgtEl>
                                        <p:attrNameLst>
                                          <p:attrName>style.visibility</p:attrName>
                                        </p:attrNameLst>
                                      </p:cBhvr>
                                      <p:to>
                                        <p:strVal val="visible"/>
                                      </p:to>
                                    </p:set>
                                    <p:animEffect transition="in" filter="fade">
                                      <p:cBhvr>
                                        <p:cTn id="51" dur="500"/>
                                        <p:tgtEl>
                                          <p:spTgt spid="19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0"/>
                                        </p:tgtEl>
                                        <p:attrNameLst>
                                          <p:attrName>style.visibility</p:attrName>
                                        </p:attrNameLst>
                                      </p:cBhvr>
                                      <p:to>
                                        <p:strVal val="visible"/>
                                      </p:to>
                                    </p:set>
                                    <p:animEffect transition="in" filter="fade">
                                      <p:cBhvr>
                                        <p:cTn id="54" dur="500"/>
                                        <p:tgtEl>
                                          <p:spTgt spid="20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40"/>
                                        </p:tgtEl>
                                        <p:attrNameLst>
                                          <p:attrName>style.visibility</p:attrName>
                                        </p:attrNameLst>
                                      </p:cBhvr>
                                      <p:to>
                                        <p:strVal val="visible"/>
                                      </p:to>
                                    </p:set>
                                    <p:animEffect transition="in" filter="fade">
                                      <p:cBhvr>
                                        <p:cTn id="57" dur="500"/>
                                        <p:tgtEl>
                                          <p:spTgt spid="24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41"/>
                                        </p:tgtEl>
                                        <p:attrNameLst>
                                          <p:attrName>style.visibility</p:attrName>
                                        </p:attrNameLst>
                                      </p:cBhvr>
                                      <p:to>
                                        <p:strVal val="visible"/>
                                      </p:to>
                                    </p:set>
                                    <p:animEffect transition="in" filter="fade">
                                      <p:cBhvr>
                                        <p:cTn id="60" dur="500"/>
                                        <p:tgtEl>
                                          <p:spTgt spid="241"/>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44"/>
                                        </p:tgtEl>
                                        <p:attrNameLst>
                                          <p:attrName>style.visibility</p:attrName>
                                        </p:attrNameLst>
                                      </p:cBhvr>
                                      <p:to>
                                        <p:strVal val="visible"/>
                                      </p:to>
                                    </p:set>
                                    <p:animEffect transition="in" filter="fade">
                                      <p:cBhvr>
                                        <p:cTn id="63" dur="500"/>
                                        <p:tgtEl>
                                          <p:spTgt spid="244"/>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12"/>
                                        </p:tgtEl>
                                        <p:attrNameLst>
                                          <p:attrName>style.visibility</p:attrName>
                                        </p:attrNameLst>
                                      </p:cBhvr>
                                      <p:to>
                                        <p:strVal val="visible"/>
                                      </p:to>
                                    </p:set>
                                    <p:animEffect transition="in" filter="fade">
                                      <p:cBhvr>
                                        <p:cTn id="68" dur="1000"/>
                                        <p:tgtEl>
                                          <p:spTgt spid="12"/>
                                        </p:tgtEl>
                                      </p:cBhvr>
                                    </p:animEffect>
                                  </p:childTnLst>
                                </p:cTn>
                              </p:par>
                            </p:childTnLst>
                          </p:cTn>
                        </p:par>
                        <p:par>
                          <p:cTn id="69" fill="hold">
                            <p:stCondLst>
                              <p:cond delay="1000"/>
                            </p:stCondLst>
                            <p:childTnLst>
                              <p:par>
                                <p:cTn id="70" presetID="22" presetClass="entr" presetSubtype="4" fill="hold" nodeType="afterEffect">
                                  <p:stCondLst>
                                    <p:cond delay="0"/>
                                  </p:stCondLst>
                                  <p:childTnLst>
                                    <p:set>
                                      <p:cBhvr>
                                        <p:cTn id="71" dur="1" fill="hold">
                                          <p:stCondLst>
                                            <p:cond delay="0"/>
                                          </p:stCondLst>
                                        </p:cTn>
                                        <p:tgtEl>
                                          <p:spTgt spid="389"/>
                                        </p:tgtEl>
                                        <p:attrNameLst>
                                          <p:attrName>style.visibility</p:attrName>
                                        </p:attrNameLst>
                                      </p:cBhvr>
                                      <p:to>
                                        <p:strVal val="visible"/>
                                      </p:to>
                                    </p:set>
                                    <p:animEffect transition="in" filter="wipe(down)">
                                      <p:cBhvr>
                                        <p:cTn id="72" dur="1000"/>
                                        <p:tgtEl>
                                          <p:spTgt spid="389"/>
                                        </p:tgtEl>
                                      </p:cBhvr>
                                    </p:animEffect>
                                  </p:childTnLst>
                                </p:cTn>
                              </p:par>
                            </p:childTnLst>
                          </p:cTn>
                        </p:par>
                        <p:par>
                          <p:cTn id="73" fill="hold">
                            <p:stCondLst>
                              <p:cond delay="2000"/>
                            </p:stCondLst>
                            <p:childTnLst>
                              <p:par>
                                <p:cTn id="74" presetID="22" presetClass="entr" presetSubtype="4" fill="hold" nodeType="afterEffect">
                                  <p:stCondLst>
                                    <p:cond delay="0"/>
                                  </p:stCondLst>
                                  <p:childTnLst>
                                    <p:set>
                                      <p:cBhvr>
                                        <p:cTn id="75" dur="1" fill="hold">
                                          <p:stCondLst>
                                            <p:cond delay="0"/>
                                          </p:stCondLst>
                                        </p:cTn>
                                        <p:tgtEl>
                                          <p:spTgt spid="412"/>
                                        </p:tgtEl>
                                        <p:attrNameLst>
                                          <p:attrName>style.visibility</p:attrName>
                                        </p:attrNameLst>
                                      </p:cBhvr>
                                      <p:to>
                                        <p:strVal val="visible"/>
                                      </p:to>
                                    </p:set>
                                    <p:animEffect transition="in" filter="wipe(down)">
                                      <p:cBhvr>
                                        <p:cTn id="76" dur="1000"/>
                                        <p:tgtEl>
                                          <p:spTgt spid="412"/>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xit" presetSubtype="0" fill="hold" grpId="1" nodeType="clickEffect">
                                  <p:stCondLst>
                                    <p:cond delay="0"/>
                                  </p:stCondLst>
                                  <p:childTnLst>
                                    <p:animEffect transition="out" filter="fade">
                                      <p:cBhvr>
                                        <p:cTn id="80" dur="500"/>
                                        <p:tgtEl>
                                          <p:spTgt spid="11"/>
                                        </p:tgtEl>
                                      </p:cBhvr>
                                    </p:animEffect>
                                    <p:set>
                                      <p:cBhvr>
                                        <p:cTn id="81" dur="1" fill="hold">
                                          <p:stCondLst>
                                            <p:cond delay="499"/>
                                          </p:stCondLst>
                                        </p:cTn>
                                        <p:tgtEl>
                                          <p:spTgt spid="11"/>
                                        </p:tgtEl>
                                        <p:attrNameLst>
                                          <p:attrName>style.visibility</p:attrName>
                                        </p:attrNameLst>
                                      </p:cBhvr>
                                      <p:to>
                                        <p:strVal val="hidden"/>
                                      </p:to>
                                    </p:set>
                                  </p:childTnLst>
                                </p:cTn>
                              </p:par>
                              <p:par>
                                <p:cTn id="82" presetID="10" presetClass="exit" presetSubtype="0" fill="hold" grpId="1" nodeType="withEffect">
                                  <p:stCondLst>
                                    <p:cond delay="0"/>
                                  </p:stCondLst>
                                  <p:childTnLst>
                                    <p:animEffect transition="out" filter="fade">
                                      <p:cBhvr>
                                        <p:cTn id="83" dur="500"/>
                                        <p:tgtEl>
                                          <p:spTgt spid="12"/>
                                        </p:tgtEl>
                                      </p:cBhvr>
                                    </p:animEffect>
                                    <p:set>
                                      <p:cBhvr>
                                        <p:cTn id="84"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 grpId="0" animBg="1"/>
      <p:bldP spid="47" grpId="0" animBg="1"/>
      <p:bldP spid="48" grpId="0" animBg="1"/>
      <p:bldP spid="49" grpId="0" animBg="1"/>
      <p:bldP spid="50" grpId="0" animBg="1"/>
      <p:bldP spid="51" grpId="0" animBg="1"/>
      <p:bldP spid="52" grpId="0" animBg="1"/>
      <p:bldP spid="53" grpId="0" animBg="1"/>
      <p:bldP spid="54" grpId="0" animBg="1"/>
      <p:bldP spid="55" grpId="0" animBg="1"/>
      <p:bldP spid="56" grpId="0" animBg="1"/>
      <p:bldP spid="57" grpId="0" animBg="1"/>
      <p:bldP spid="59" grpId="0" animBg="1"/>
      <p:bldP spid="199" grpId="0" animBg="1"/>
      <p:bldP spid="200" grpId="0" animBg="1"/>
      <p:bldP spid="240" grpId="0" animBg="1"/>
      <p:bldP spid="241" grpId="0" animBg="1"/>
      <p:bldP spid="244" grpId="0" animBg="1"/>
      <p:bldP spid="11" grpId="0" animBg="1"/>
      <p:bldP spid="11" grpId="1" animBg="1"/>
      <p:bldP spid="12" grpId="0" animBg="1"/>
      <p:bldP spid="12" grpId="1"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7" name="Imagen 136">
            <a:extLst>
              <a:ext uri="{FF2B5EF4-FFF2-40B4-BE49-F238E27FC236}">
                <a16:creationId xmlns:a16="http://schemas.microsoft.com/office/drawing/2014/main" id="{6A2EBE7C-E767-B53D-ADDF-BD882C41D8D9}"/>
              </a:ext>
            </a:extLst>
          </p:cNvPr>
          <p:cNvPicPr>
            <a:picLocks noChangeAspect="1"/>
          </p:cNvPicPr>
          <p:nvPr/>
        </p:nvPicPr>
        <p:blipFill>
          <a:blip r:embed="rId3"/>
          <a:stretch>
            <a:fillRect/>
          </a:stretch>
        </p:blipFill>
        <p:spPr>
          <a:xfrm>
            <a:off x="1277264" y="4666178"/>
            <a:ext cx="9081000" cy="1432419"/>
          </a:xfrm>
          <a:prstGeom prst="rect">
            <a:avLst/>
          </a:prstGeom>
        </p:spPr>
      </p:pic>
      <p:pic>
        <p:nvPicPr>
          <p:cNvPr id="135" name="Imagen 134">
            <a:extLst>
              <a:ext uri="{FF2B5EF4-FFF2-40B4-BE49-F238E27FC236}">
                <a16:creationId xmlns:a16="http://schemas.microsoft.com/office/drawing/2014/main" id="{6545D101-D2BE-FD36-A2E8-DA485E77E863}"/>
              </a:ext>
            </a:extLst>
          </p:cNvPr>
          <p:cNvPicPr>
            <a:picLocks noChangeAspect="1"/>
          </p:cNvPicPr>
          <p:nvPr/>
        </p:nvPicPr>
        <p:blipFill>
          <a:blip r:embed="rId4"/>
          <a:stretch>
            <a:fillRect/>
          </a:stretch>
        </p:blipFill>
        <p:spPr>
          <a:xfrm>
            <a:off x="6096000" y="2759390"/>
            <a:ext cx="4623151" cy="1432419"/>
          </a:xfrm>
          <a:prstGeom prst="rect">
            <a:avLst/>
          </a:prstGeom>
        </p:spPr>
      </p:pic>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Order</a:t>
            </a:r>
            <a:r>
              <a:rPr lang="es-CL" b="1"/>
              <a:t> Management– Business </a:t>
            </a:r>
            <a:r>
              <a:rPr lang="es-CL" b="1" err="1"/>
              <a:t>Overview</a:t>
            </a:r>
            <a:endParaRPr lang="es-CL"/>
          </a:p>
        </p:txBody>
      </p:sp>
      <p:sp>
        <p:nvSpPr>
          <p:cNvPr id="2" name="CuadroTexto 1">
            <a:extLst>
              <a:ext uri="{FF2B5EF4-FFF2-40B4-BE49-F238E27FC236}">
                <a16:creationId xmlns:a16="http://schemas.microsoft.com/office/drawing/2014/main" id="{C5AEF17E-CFF4-3403-C64A-394D58AB526B}"/>
              </a:ext>
            </a:extLst>
          </p:cNvPr>
          <p:cNvSpPr txBox="1"/>
          <p:nvPr/>
        </p:nvSpPr>
        <p:spPr>
          <a:xfrm>
            <a:off x="736986" y="6177097"/>
            <a:ext cx="5130414"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con un poco más de detalle en qué consisten, sus etapas y actividades asociadas…</a:t>
            </a:r>
          </a:p>
        </p:txBody>
      </p:sp>
      <p:sp>
        <p:nvSpPr>
          <p:cNvPr id="3" name="CuadroTexto 2">
            <a:extLst>
              <a:ext uri="{FF2B5EF4-FFF2-40B4-BE49-F238E27FC236}">
                <a16:creationId xmlns:a16="http://schemas.microsoft.com/office/drawing/2014/main" id="{5DA6FF6A-E0EA-C432-AEB6-EA7B4CC53660}"/>
              </a:ext>
            </a:extLst>
          </p:cNvPr>
          <p:cNvSpPr txBox="1"/>
          <p:nvPr/>
        </p:nvSpPr>
        <p:spPr>
          <a:xfrm>
            <a:off x="736985" y="1867033"/>
            <a:ext cx="10199877" cy="37960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Anteriormente mencionamos que la Gestión de Órdenes (</a:t>
            </a:r>
            <a:r>
              <a:rPr lang="es-CL" sz="1000" err="1"/>
              <a:t>Order</a:t>
            </a:r>
            <a:r>
              <a:rPr lang="es-CL" sz="1000"/>
              <a:t> Management) es el núcleo de las operaciones logísticas, la capacidad de gestión de órdenes aborda el procesamiento y la orquestación de todo tipo de pedidos:</a:t>
            </a:r>
          </a:p>
        </p:txBody>
      </p:sp>
      <p:sp>
        <p:nvSpPr>
          <p:cNvPr id="130" name="Rectángulo redondeado 129">
            <a:extLst>
              <a:ext uri="{FF2B5EF4-FFF2-40B4-BE49-F238E27FC236}">
                <a16:creationId xmlns:a16="http://schemas.microsoft.com/office/drawing/2014/main" id="{E7EC2812-221E-50FC-D96A-1ADAD19C7981}"/>
              </a:ext>
            </a:extLst>
          </p:cNvPr>
          <p:cNvSpPr/>
          <p:nvPr/>
        </p:nvSpPr>
        <p:spPr>
          <a:xfrm>
            <a:off x="8427031" y="2864293"/>
            <a:ext cx="2160000" cy="218213"/>
          </a:xfrm>
          <a:prstGeom prst="roundRect">
            <a:avLst>
              <a:gd name="adj" fmla="val 50000"/>
            </a:avLst>
          </a:prstGeom>
          <a:solidFill>
            <a:srgbClr val="D0DBDD"/>
          </a:solidFill>
          <a:ln w="12700" cap="flat" cmpd="sng" algn="ctr">
            <a:noFill/>
            <a:prstDash val="solid"/>
            <a:miter lim="800000"/>
          </a:ln>
          <a:effectLst/>
        </p:spPr>
        <p:txBody>
          <a:bodyPr rtlCol="0" anchor="ctr"/>
          <a:lstStyle/>
          <a:p>
            <a:pPr algn="ctr"/>
            <a:r>
              <a:rPr lang="es-CL" sz="1000" b="1" kern="0">
                <a:solidFill>
                  <a:srgbClr val="454A51"/>
                </a:solidFill>
                <a:latin typeface="Calibri" panose="020F0502020204030204"/>
              </a:rPr>
              <a:t>Reverse / Reversa</a:t>
            </a:r>
          </a:p>
        </p:txBody>
      </p:sp>
      <p:sp>
        <p:nvSpPr>
          <p:cNvPr id="131" name="Rectángulo redondeado 130">
            <a:extLst>
              <a:ext uri="{FF2B5EF4-FFF2-40B4-BE49-F238E27FC236}">
                <a16:creationId xmlns:a16="http://schemas.microsoft.com/office/drawing/2014/main" id="{BA6AA9B1-FCC8-5456-A18B-49C3964DC07A}"/>
              </a:ext>
            </a:extLst>
          </p:cNvPr>
          <p:cNvSpPr/>
          <p:nvPr/>
        </p:nvSpPr>
        <p:spPr>
          <a:xfrm>
            <a:off x="8553370" y="5312075"/>
            <a:ext cx="1692000" cy="219600"/>
          </a:xfrm>
          <a:prstGeom prst="roundRect">
            <a:avLst>
              <a:gd name="adj" fmla="val 50000"/>
            </a:avLst>
          </a:prstGeom>
          <a:solidFill>
            <a:srgbClr val="D0DBDD"/>
          </a:solidFill>
          <a:ln w="12700" cap="flat" cmpd="sng" algn="ctr">
            <a:noFill/>
            <a:prstDash val="solid"/>
            <a:miter lim="800000"/>
          </a:ln>
          <a:effectLst/>
        </p:spPr>
        <p:txBody>
          <a:bodyPr rtlCol="0" anchor="ctr"/>
          <a:lstStyle/>
          <a:p>
            <a:pPr algn="ctr"/>
            <a:r>
              <a:rPr lang="es-CL" sz="1000" b="1" kern="0" err="1">
                <a:solidFill>
                  <a:srgbClr val="454A51"/>
                </a:solidFill>
                <a:latin typeface="Calibri" panose="020F0502020204030204"/>
              </a:rPr>
              <a:t>Fulfilment</a:t>
            </a:r>
            <a:r>
              <a:rPr lang="es-CL" sz="1000" b="1" kern="0">
                <a:solidFill>
                  <a:srgbClr val="454A51"/>
                </a:solidFill>
                <a:latin typeface="Calibri" panose="020F0502020204030204"/>
              </a:rPr>
              <a:t> / Entrega</a:t>
            </a:r>
          </a:p>
        </p:txBody>
      </p:sp>
      <p:pic>
        <p:nvPicPr>
          <p:cNvPr id="133" name="Imagen 132">
            <a:extLst>
              <a:ext uri="{FF2B5EF4-FFF2-40B4-BE49-F238E27FC236}">
                <a16:creationId xmlns:a16="http://schemas.microsoft.com/office/drawing/2014/main" id="{E1D12E85-8206-F7D0-7288-ED65C372742A}"/>
              </a:ext>
            </a:extLst>
          </p:cNvPr>
          <p:cNvPicPr>
            <a:picLocks noChangeAspect="1"/>
          </p:cNvPicPr>
          <p:nvPr/>
        </p:nvPicPr>
        <p:blipFill>
          <a:blip r:embed="rId5"/>
          <a:stretch>
            <a:fillRect/>
          </a:stretch>
        </p:blipFill>
        <p:spPr>
          <a:xfrm>
            <a:off x="736985" y="2302684"/>
            <a:ext cx="5002955" cy="2237768"/>
          </a:xfrm>
          <a:prstGeom prst="rect">
            <a:avLst/>
          </a:prstGeom>
        </p:spPr>
      </p:pic>
      <p:sp>
        <p:nvSpPr>
          <p:cNvPr id="129" name="Rectángulo redondeado 128">
            <a:extLst>
              <a:ext uri="{FF2B5EF4-FFF2-40B4-BE49-F238E27FC236}">
                <a16:creationId xmlns:a16="http://schemas.microsoft.com/office/drawing/2014/main" id="{E02147DD-1CB8-8DED-8873-50F42B21C098}"/>
              </a:ext>
            </a:extLst>
          </p:cNvPr>
          <p:cNvSpPr/>
          <p:nvPr/>
        </p:nvSpPr>
        <p:spPr>
          <a:xfrm>
            <a:off x="3504442" y="2434547"/>
            <a:ext cx="2088000" cy="219600"/>
          </a:xfrm>
          <a:prstGeom prst="roundRect">
            <a:avLst>
              <a:gd name="adj" fmla="val 50000"/>
            </a:avLst>
          </a:prstGeom>
          <a:solidFill>
            <a:srgbClr val="D0DBDD"/>
          </a:solidFill>
          <a:ln w="12700" cap="flat" cmpd="sng" algn="ctr">
            <a:noFill/>
            <a:prstDash val="solid"/>
            <a:miter lim="800000"/>
          </a:ln>
          <a:effectLst/>
        </p:spPr>
        <p:txBody>
          <a:bodyPr rtlCol="0" anchor="ctr"/>
          <a:lstStyle/>
          <a:p>
            <a:pPr algn="ctr"/>
            <a:r>
              <a:rPr lang="es-CL" sz="1000" b="1" kern="0">
                <a:solidFill>
                  <a:srgbClr val="454A51"/>
                </a:solidFill>
                <a:latin typeface="Calibri" panose="020F0502020204030204"/>
              </a:rPr>
              <a:t>Transfer / Transferencia</a:t>
            </a:r>
          </a:p>
        </p:txBody>
      </p:sp>
      <p:sp>
        <p:nvSpPr>
          <p:cNvPr id="4" name="Rectángulo redondeado 3">
            <a:extLst>
              <a:ext uri="{FF2B5EF4-FFF2-40B4-BE49-F238E27FC236}">
                <a16:creationId xmlns:a16="http://schemas.microsoft.com/office/drawing/2014/main" id="{D831BA93-92B6-F217-6644-C389FB82030C}"/>
              </a:ext>
            </a:extLst>
          </p:cNvPr>
          <p:cNvSpPr/>
          <p:nvPr/>
        </p:nvSpPr>
        <p:spPr>
          <a:xfrm>
            <a:off x="9293052" y="762862"/>
            <a:ext cx="2582016" cy="246161"/>
          </a:xfrm>
          <a:prstGeom prst="roundRect">
            <a:avLst>
              <a:gd name="adj" fmla="val 6757"/>
            </a:avLst>
          </a:prstGeom>
          <a:solidFill>
            <a:srgbClr val="73C96A"/>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5" name="CuadroTexto 4">
            <a:extLst>
              <a:ext uri="{FF2B5EF4-FFF2-40B4-BE49-F238E27FC236}">
                <a16:creationId xmlns:a16="http://schemas.microsoft.com/office/drawing/2014/main" id="{BD866754-4542-E1F2-3BC2-CB63EF8FDA6B}"/>
              </a:ext>
            </a:extLst>
          </p:cNvPr>
          <p:cNvSpPr txBox="1"/>
          <p:nvPr/>
        </p:nvSpPr>
        <p:spPr>
          <a:xfrm>
            <a:off x="736983" y="1596977"/>
            <a:ext cx="7344000" cy="205888"/>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Para entender más a fondo la operación logística, debemos comprender los distintos tipos de órdenes que pueden gestionarse día a día.</a:t>
            </a:r>
          </a:p>
        </p:txBody>
      </p:sp>
    </p:spTree>
    <p:extLst>
      <p:ext uri="{BB962C8B-B14F-4D97-AF65-F5344CB8AC3E}">
        <p14:creationId xmlns:p14="http://schemas.microsoft.com/office/powerpoint/2010/main" val="2769535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000"/>
                                        <p:tgtEl>
                                          <p:spTgt spid="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33"/>
                                        </p:tgtEl>
                                        <p:attrNameLst>
                                          <p:attrName>style.visibility</p:attrName>
                                        </p:attrNameLst>
                                      </p:cBhvr>
                                      <p:to>
                                        <p:strVal val="visible"/>
                                      </p:to>
                                    </p:set>
                                    <p:animEffect transition="in" filter="fade">
                                      <p:cBhvr>
                                        <p:cTn id="16" dur="500"/>
                                        <p:tgtEl>
                                          <p:spTgt spid="133"/>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29"/>
                                        </p:tgtEl>
                                        <p:attrNameLst>
                                          <p:attrName>style.visibility</p:attrName>
                                        </p:attrNameLst>
                                      </p:cBhvr>
                                      <p:to>
                                        <p:strVal val="visible"/>
                                      </p:to>
                                    </p:set>
                                    <p:animEffect transition="in" filter="fade">
                                      <p:cBhvr>
                                        <p:cTn id="20" dur="1000"/>
                                        <p:tgtEl>
                                          <p:spTgt spid="129"/>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35"/>
                                        </p:tgtEl>
                                        <p:attrNameLst>
                                          <p:attrName>style.visibility</p:attrName>
                                        </p:attrNameLst>
                                      </p:cBhvr>
                                      <p:to>
                                        <p:strVal val="visible"/>
                                      </p:to>
                                    </p:set>
                                    <p:animEffect transition="in" filter="fade">
                                      <p:cBhvr>
                                        <p:cTn id="25" dur="500"/>
                                        <p:tgtEl>
                                          <p:spTgt spid="135"/>
                                        </p:tgtEl>
                                      </p:cBhvr>
                                    </p:animEffect>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130"/>
                                        </p:tgtEl>
                                        <p:attrNameLst>
                                          <p:attrName>style.visibility</p:attrName>
                                        </p:attrNameLst>
                                      </p:cBhvr>
                                      <p:to>
                                        <p:strVal val="visible"/>
                                      </p:to>
                                    </p:set>
                                    <p:animEffect transition="in" filter="fade">
                                      <p:cBhvr>
                                        <p:cTn id="29" dur="1000"/>
                                        <p:tgtEl>
                                          <p:spTgt spid="130"/>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37"/>
                                        </p:tgtEl>
                                        <p:attrNameLst>
                                          <p:attrName>style.visibility</p:attrName>
                                        </p:attrNameLst>
                                      </p:cBhvr>
                                      <p:to>
                                        <p:strVal val="visible"/>
                                      </p:to>
                                    </p:set>
                                    <p:animEffect transition="in" filter="fade">
                                      <p:cBhvr>
                                        <p:cTn id="34" dur="500"/>
                                        <p:tgtEl>
                                          <p:spTgt spid="137"/>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131"/>
                                        </p:tgtEl>
                                        <p:attrNameLst>
                                          <p:attrName>style.visibility</p:attrName>
                                        </p:attrNameLst>
                                      </p:cBhvr>
                                      <p:to>
                                        <p:strVal val="visible"/>
                                      </p:to>
                                    </p:set>
                                    <p:animEffect transition="in" filter="fade">
                                      <p:cBhvr>
                                        <p:cTn id="38" dur="1000"/>
                                        <p:tgtEl>
                                          <p:spTgt spid="131"/>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fade">
                                      <p:cBhvr>
                                        <p:cTn id="43" dur="1000"/>
                                        <p:tgtEl>
                                          <p:spTgt spid="2"/>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xit" presetSubtype="0" fill="hold" grpId="1" nodeType="clickEffect">
                                  <p:stCondLst>
                                    <p:cond delay="0"/>
                                  </p:stCondLst>
                                  <p:childTnLst>
                                    <p:animEffect transition="out" filter="fade">
                                      <p:cBhvr>
                                        <p:cTn id="47" dur="500"/>
                                        <p:tgtEl>
                                          <p:spTgt spid="5"/>
                                        </p:tgtEl>
                                      </p:cBhvr>
                                    </p:animEffect>
                                    <p:set>
                                      <p:cBhvr>
                                        <p:cTn id="48" dur="1" fill="hold">
                                          <p:stCondLst>
                                            <p:cond delay="499"/>
                                          </p:stCondLst>
                                        </p:cTn>
                                        <p:tgtEl>
                                          <p:spTgt spid="5"/>
                                        </p:tgtEl>
                                        <p:attrNameLst>
                                          <p:attrName>style.visibility</p:attrName>
                                        </p:attrNameLst>
                                      </p:cBhvr>
                                      <p:to>
                                        <p:strVal val="hidden"/>
                                      </p:to>
                                    </p:set>
                                  </p:childTnLst>
                                </p:cTn>
                              </p:par>
                            </p:childTnLst>
                          </p:cTn>
                        </p:par>
                        <p:par>
                          <p:cTn id="49" fill="hold">
                            <p:stCondLst>
                              <p:cond delay="500"/>
                            </p:stCondLst>
                            <p:childTnLst>
                              <p:par>
                                <p:cTn id="50" presetID="10" presetClass="exit" presetSubtype="0" fill="hold" grpId="1" nodeType="afterEffect">
                                  <p:stCondLst>
                                    <p:cond delay="0"/>
                                  </p:stCondLst>
                                  <p:childTnLst>
                                    <p:animEffect transition="out" filter="fade">
                                      <p:cBhvr>
                                        <p:cTn id="51" dur="500"/>
                                        <p:tgtEl>
                                          <p:spTgt spid="3"/>
                                        </p:tgtEl>
                                      </p:cBhvr>
                                    </p:animEffect>
                                    <p:set>
                                      <p:cBhvr>
                                        <p:cTn id="52" dur="1" fill="hold">
                                          <p:stCondLst>
                                            <p:cond delay="499"/>
                                          </p:stCondLst>
                                        </p:cTn>
                                        <p:tgtEl>
                                          <p:spTgt spid="3"/>
                                        </p:tgtEl>
                                        <p:attrNameLst>
                                          <p:attrName>style.visibility</p:attrName>
                                        </p:attrNameLst>
                                      </p:cBhvr>
                                      <p:to>
                                        <p:strVal val="hidden"/>
                                      </p:to>
                                    </p:set>
                                  </p:childTnLst>
                                </p:cTn>
                              </p:par>
                            </p:childTnLst>
                          </p:cTn>
                        </p:par>
                        <p:par>
                          <p:cTn id="53" fill="hold">
                            <p:stCondLst>
                              <p:cond delay="1000"/>
                            </p:stCondLst>
                            <p:childTnLst>
                              <p:par>
                                <p:cTn id="54" presetID="10" presetClass="exit" presetSubtype="0" fill="hold" grpId="1" nodeType="afterEffect">
                                  <p:stCondLst>
                                    <p:cond delay="0"/>
                                  </p:stCondLst>
                                  <p:childTnLst>
                                    <p:animEffect transition="out" filter="fade">
                                      <p:cBhvr>
                                        <p:cTn id="55" dur="500"/>
                                        <p:tgtEl>
                                          <p:spTgt spid="2"/>
                                        </p:tgtEl>
                                      </p:cBhvr>
                                    </p:animEffect>
                                    <p:set>
                                      <p:cBhvr>
                                        <p:cTn id="56"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3" grpId="0" animBg="1"/>
      <p:bldP spid="3" grpId="1" animBg="1"/>
      <p:bldP spid="130" grpId="0" animBg="1"/>
      <p:bldP spid="131" grpId="0" animBg="1"/>
      <p:bldP spid="129" grpId="0" animBg="1"/>
      <p:bldP spid="5" grpId="0" animBg="1"/>
      <p:bldP spid="5" grpId="1"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Order</a:t>
            </a:r>
            <a:r>
              <a:rPr lang="es-CL" b="1"/>
              <a:t> Management – </a:t>
            </a:r>
            <a:r>
              <a:rPr lang="es-CL" b="1" err="1"/>
              <a:t>Overview</a:t>
            </a:r>
            <a:endParaRPr lang="es-CL"/>
          </a:p>
        </p:txBody>
      </p:sp>
      <p:sp>
        <p:nvSpPr>
          <p:cNvPr id="18" name="Rectángulo redondeado 17">
            <a:extLst>
              <a:ext uri="{FF2B5EF4-FFF2-40B4-BE49-F238E27FC236}">
                <a16:creationId xmlns:a16="http://schemas.microsoft.com/office/drawing/2014/main" id="{631FDE45-10FA-62EA-9E98-47CA34D1637A}"/>
              </a:ext>
            </a:extLst>
          </p:cNvPr>
          <p:cNvSpPr/>
          <p:nvPr/>
        </p:nvSpPr>
        <p:spPr>
          <a:xfrm>
            <a:off x="1198931" y="1604310"/>
            <a:ext cx="708759" cy="1226180"/>
          </a:xfrm>
          <a:prstGeom prst="roundRect">
            <a:avLst>
              <a:gd name="adj" fmla="val 8814"/>
            </a:avLst>
          </a:prstGeom>
          <a:solidFill>
            <a:srgbClr val="44546A"/>
          </a:solidFill>
          <a:ln w="12700" cap="flat" cmpd="sng" algn="ctr">
            <a:solidFill>
              <a:srgbClr val="44546A"/>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SUPPLY CHANNELS</a:t>
            </a:r>
          </a:p>
        </p:txBody>
      </p:sp>
      <p:sp>
        <p:nvSpPr>
          <p:cNvPr id="19" name="Cheurón 18">
            <a:extLst>
              <a:ext uri="{FF2B5EF4-FFF2-40B4-BE49-F238E27FC236}">
                <a16:creationId xmlns:a16="http://schemas.microsoft.com/office/drawing/2014/main" id="{1A390016-9573-2242-B1A4-CD1D38C0BB17}"/>
              </a:ext>
            </a:extLst>
          </p:cNvPr>
          <p:cNvSpPr/>
          <p:nvPr/>
        </p:nvSpPr>
        <p:spPr>
          <a:xfrm>
            <a:off x="2630698" y="1604310"/>
            <a:ext cx="8460000" cy="148967"/>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2" name="Rectángulo 21">
            <a:extLst>
              <a:ext uri="{FF2B5EF4-FFF2-40B4-BE49-F238E27FC236}">
                <a16:creationId xmlns:a16="http://schemas.microsoft.com/office/drawing/2014/main" id="{F29B2124-1393-7C38-10D2-68C47CF78099}"/>
              </a:ext>
            </a:extLst>
          </p:cNvPr>
          <p:cNvSpPr/>
          <p:nvPr/>
        </p:nvSpPr>
        <p:spPr>
          <a:xfrm>
            <a:off x="2028737" y="1603989"/>
            <a:ext cx="801375" cy="1226500"/>
          </a:xfrm>
          <a:prstGeom prst="rect">
            <a:avLst/>
          </a:prstGeom>
          <a:solidFill>
            <a:srgbClr val="73C96A"/>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600" b="1" i="0" u="none" strike="noStrike" kern="0" cap="none" spc="0" normalizeH="0" baseline="0" noProof="0">
                <a:ln>
                  <a:noFill/>
                </a:ln>
                <a:solidFill>
                  <a:srgbClr val="FFFFFF"/>
                </a:solidFill>
                <a:effectLst/>
                <a:uLnTx/>
                <a:uFillTx/>
                <a:latin typeface="Calibri" panose="020F0502020204030204"/>
                <a:ea typeface="+mn-ea"/>
                <a:cs typeface="+mn-cs"/>
              </a:rPr>
              <a:t>STO</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STOCK TRANSFER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7" name="Rectángulo 26">
            <a:extLst>
              <a:ext uri="{FF2B5EF4-FFF2-40B4-BE49-F238E27FC236}">
                <a16:creationId xmlns:a16="http://schemas.microsoft.com/office/drawing/2014/main" id="{6C81EE14-0F5E-C16B-4D30-8B70618708C2}"/>
              </a:ext>
            </a:extLst>
          </p:cNvPr>
          <p:cNvSpPr/>
          <p:nvPr/>
        </p:nvSpPr>
        <p:spPr>
          <a:xfrm>
            <a:off x="2944571" y="2004127"/>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a:t>
            </a:r>
          </a:p>
        </p:txBody>
      </p:sp>
      <p:sp>
        <p:nvSpPr>
          <p:cNvPr id="28" name="Rectángulo 27">
            <a:extLst>
              <a:ext uri="{FF2B5EF4-FFF2-40B4-BE49-F238E27FC236}">
                <a16:creationId xmlns:a16="http://schemas.microsoft.com/office/drawing/2014/main" id="{025A1841-494D-E08F-E37E-184005AD2247}"/>
              </a:ext>
            </a:extLst>
          </p:cNvPr>
          <p:cNvSpPr/>
          <p:nvPr/>
        </p:nvSpPr>
        <p:spPr>
          <a:xfrm>
            <a:off x="2944571" y="2198943"/>
            <a:ext cx="936000" cy="167393"/>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29" name="Rectángulo 28">
            <a:extLst>
              <a:ext uri="{FF2B5EF4-FFF2-40B4-BE49-F238E27FC236}">
                <a16:creationId xmlns:a16="http://schemas.microsoft.com/office/drawing/2014/main" id="{77D5AD10-5287-5395-3AA9-76158114CD87}"/>
              </a:ext>
            </a:extLst>
          </p:cNvPr>
          <p:cNvSpPr/>
          <p:nvPr/>
        </p:nvSpPr>
        <p:spPr>
          <a:xfrm>
            <a:off x="2944571" y="2393759"/>
            <a:ext cx="936000" cy="167393"/>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 VENDOR</a:t>
            </a:r>
          </a:p>
        </p:txBody>
      </p:sp>
      <p:sp>
        <p:nvSpPr>
          <p:cNvPr id="30" name="Rectángulo 29">
            <a:extLst>
              <a:ext uri="{FF2B5EF4-FFF2-40B4-BE49-F238E27FC236}">
                <a16:creationId xmlns:a16="http://schemas.microsoft.com/office/drawing/2014/main" id="{5DBDEB4C-82C1-5CEF-68C5-E7FB0C011609}"/>
              </a:ext>
            </a:extLst>
          </p:cNvPr>
          <p:cNvSpPr/>
          <p:nvPr/>
        </p:nvSpPr>
        <p:spPr>
          <a:xfrm>
            <a:off x="2944571" y="2588574"/>
            <a:ext cx="936000" cy="167393"/>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 SELLER</a:t>
            </a:r>
          </a:p>
        </p:txBody>
      </p:sp>
      <p:sp>
        <p:nvSpPr>
          <p:cNvPr id="39" name="Cheurón 38">
            <a:extLst>
              <a:ext uri="{FF2B5EF4-FFF2-40B4-BE49-F238E27FC236}">
                <a16:creationId xmlns:a16="http://schemas.microsoft.com/office/drawing/2014/main" id="{DBAC2CC9-58A5-CB88-5DF2-5175E24532BF}"/>
              </a:ext>
            </a:extLst>
          </p:cNvPr>
          <p:cNvSpPr/>
          <p:nvPr/>
        </p:nvSpPr>
        <p:spPr>
          <a:xfrm>
            <a:off x="4250676" y="177661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CONFIGURACIÓN</a:t>
            </a:r>
          </a:p>
        </p:txBody>
      </p:sp>
      <p:sp>
        <p:nvSpPr>
          <p:cNvPr id="43" name="Rectángulo 42">
            <a:extLst>
              <a:ext uri="{FF2B5EF4-FFF2-40B4-BE49-F238E27FC236}">
                <a16:creationId xmlns:a16="http://schemas.microsoft.com/office/drawing/2014/main" id="{52A69B88-C027-DBA4-FFFD-2E2A8D2261A2}"/>
              </a:ext>
            </a:extLst>
          </p:cNvPr>
          <p:cNvSpPr/>
          <p:nvPr/>
        </p:nvSpPr>
        <p:spPr>
          <a:xfrm>
            <a:off x="2875956" y="1934602"/>
            <a:ext cx="1067768" cy="896656"/>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5" name="Rectángulo 44">
            <a:extLst>
              <a:ext uri="{FF2B5EF4-FFF2-40B4-BE49-F238E27FC236}">
                <a16:creationId xmlns:a16="http://schemas.microsoft.com/office/drawing/2014/main" id="{BEC6D900-29BB-C19A-E949-81B626821533}"/>
              </a:ext>
            </a:extLst>
          </p:cNvPr>
          <p:cNvSpPr/>
          <p:nvPr/>
        </p:nvSpPr>
        <p:spPr>
          <a:xfrm>
            <a:off x="4257359" y="1934602"/>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6" name="Rectángulo 45">
            <a:extLst>
              <a:ext uri="{FF2B5EF4-FFF2-40B4-BE49-F238E27FC236}">
                <a16:creationId xmlns:a16="http://schemas.microsoft.com/office/drawing/2014/main" id="{70CBC03B-3C86-2CF1-93EA-5C0AEC67B98A}"/>
              </a:ext>
            </a:extLst>
          </p:cNvPr>
          <p:cNvSpPr/>
          <p:nvPr/>
        </p:nvSpPr>
        <p:spPr>
          <a:xfrm>
            <a:off x="4315573" y="2004127"/>
            <a:ext cx="936000" cy="360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OBTENER AGENDA</a:t>
            </a:r>
          </a:p>
        </p:txBody>
      </p:sp>
      <p:sp>
        <p:nvSpPr>
          <p:cNvPr id="47" name="Rectángulo 46">
            <a:extLst>
              <a:ext uri="{FF2B5EF4-FFF2-40B4-BE49-F238E27FC236}">
                <a16:creationId xmlns:a16="http://schemas.microsoft.com/office/drawing/2014/main" id="{F6C689A3-A330-4712-60F5-25A7916A8ACB}"/>
              </a:ext>
            </a:extLst>
          </p:cNvPr>
          <p:cNvSpPr/>
          <p:nvPr/>
        </p:nvSpPr>
        <p:spPr>
          <a:xfrm>
            <a:off x="4317797" y="2393759"/>
            <a:ext cx="936000" cy="360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OBTENER ETIQUETAS</a:t>
            </a:r>
          </a:p>
        </p:txBody>
      </p:sp>
      <p:sp>
        <p:nvSpPr>
          <p:cNvPr id="48" name="Cheurón 47">
            <a:extLst>
              <a:ext uri="{FF2B5EF4-FFF2-40B4-BE49-F238E27FC236}">
                <a16:creationId xmlns:a16="http://schemas.microsoft.com/office/drawing/2014/main" id="{65AEF116-F9E1-49B4-5EE2-F0BC82E1ACA2}"/>
              </a:ext>
            </a:extLst>
          </p:cNvPr>
          <p:cNvSpPr/>
          <p:nvPr/>
        </p:nvSpPr>
        <p:spPr>
          <a:xfrm>
            <a:off x="5347860" y="177661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PREPARACIÓN</a:t>
            </a:r>
          </a:p>
        </p:txBody>
      </p:sp>
      <p:sp>
        <p:nvSpPr>
          <p:cNvPr id="49" name="Rectángulo 48">
            <a:extLst>
              <a:ext uri="{FF2B5EF4-FFF2-40B4-BE49-F238E27FC236}">
                <a16:creationId xmlns:a16="http://schemas.microsoft.com/office/drawing/2014/main" id="{CAF4B162-B75E-7593-A425-5CF2E34ACBFD}"/>
              </a:ext>
            </a:extLst>
          </p:cNvPr>
          <p:cNvSpPr/>
          <p:nvPr/>
        </p:nvSpPr>
        <p:spPr>
          <a:xfrm>
            <a:off x="5354543" y="1934602"/>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0" name="Rectángulo 49">
            <a:extLst>
              <a:ext uri="{FF2B5EF4-FFF2-40B4-BE49-F238E27FC236}">
                <a16:creationId xmlns:a16="http://schemas.microsoft.com/office/drawing/2014/main" id="{0276018E-C3BC-8B2F-1D96-4DA11736C9C6}"/>
              </a:ext>
            </a:extLst>
          </p:cNvPr>
          <p:cNvSpPr/>
          <p:nvPr/>
        </p:nvSpPr>
        <p:spPr>
          <a:xfrm>
            <a:off x="5412757" y="2004127"/>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PICKING</a:t>
            </a:r>
          </a:p>
        </p:txBody>
      </p:sp>
      <p:sp>
        <p:nvSpPr>
          <p:cNvPr id="51" name="Rectángulo 50">
            <a:extLst>
              <a:ext uri="{FF2B5EF4-FFF2-40B4-BE49-F238E27FC236}">
                <a16:creationId xmlns:a16="http://schemas.microsoft.com/office/drawing/2014/main" id="{2A95F1CE-2FC0-0E09-AA27-001379EBF527}"/>
              </a:ext>
            </a:extLst>
          </p:cNvPr>
          <p:cNvSpPr/>
          <p:nvPr/>
        </p:nvSpPr>
        <p:spPr>
          <a:xfrm>
            <a:off x="5412757" y="2198943"/>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EMPAQUE</a:t>
            </a:r>
          </a:p>
        </p:txBody>
      </p:sp>
      <p:sp>
        <p:nvSpPr>
          <p:cNvPr id="52" name="Cheurón 51">
            <a:extLst>
              <a:ext uri="{FF2B5EF4-FFF2-40B4-BE49-F238E27FC236}">
                <a16:creationId xmlns:a16="http://schemas.microsoft.com/office/drawing/2014/main" id="{0F1F36BA-B86E-2F19-E60A-4FC0C5356CBB}"/>
              </a:ext>
            </a:extLst>
          </p:cNvPr>
          <p:cNvSpPr/>
          <p:nvPr/>
        </p:nvSpPr>
        <p:spPr>
          <a:xfrm>
            <a:off x="6439705" y="177661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ENVÍO</a:t>
            </a:r>
          </a:p>
        </p:txBody>
      </p:sp>
      <p:sp>
        <p:nvSpPr>
          <p:cNvPr id="53" name="Rectángulo 52">
            <a:extLst>
              <a:ext uri="{FF2B5EF4-FFF2-40B4-BE49-F238E27FC236}">
                <a16:creationId xmlns:a16="http://schemas.microsoft.com/office/drawing/2014/main" id="{76115C5E-FE22-C2E4-2E1C-8E8D083B17B6}"/>
              </a:ext>
            </a:extLst>
          </p:cNvPr>
          <p:cNvSpPr/>
          <p:nvPr/>
        </p:nvSpPr>
        <p:spPr>
          <a:xfrm>
            <a:off x="6446388" y="1937415"/>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4" name="Rectángulo 53">
            <a:extLst>
              <a:ext uri="{FF2B5EF4-FFF2-40B4-BE49-F238E27FC236}">
                <a16:creationId xmlns:a16="http://schemas.microsoft.com/office/drawing/2014/main" id="{032BA512-3FE9-3D85-634F-2E95F0ABC730}"/>
              </a:ext>
            </a:extLst>
          </p:cNvPr>
          <p:cNvSpPr/>
          <p:nvPr/>
        </p:nvSpPr>
        <p:spPr>
          <a:xfrm>
            <a:off x="6504602" y="2006940"/>
            <a:ext cx="936000" cy="747234"/>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TRANSPORTE</a:t>
            </a:r>
          </a:p>
        </p:txBody>
      </p:sp>
      <p:sp>
        <p:nvSpPr>
          <p:cNvPr id="56" name="Cheurón 55">
            <a:extLst>
              <a:ext uri="{FF2B5EF4-FFF2-40B4-BE49-F238E27FC236}">
                <a16:creationId xmlns:a16="http://schemas.microsoft.com/office/drawing/2014/main" id="{93AAA5FF-3871-A1B9-00B9-A98383E2BB13}"/>
              </a:ext>
            </a:extLst>
          </p:cNvPr>
          <p:cNvSpPr/>
          <p:nvPr/>
        </p:nvSpPr>
        <p:spPr>
          <a:xfrm>
            <a:off x="7536889" y="177661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RECEPCIÓN</a:t>
            </a:r>
          </a:p>
        </p:txBody>
      </p:sp>
      <p:sp>
        <p:nvSpPr>
          <p:cNvPr id="57" name="Rectángulo 56">
            <a:extLst>
              <a:ext uri="{FF2B5EF4-FFF2-40B4-BE49-F238E27FC236}">
                <a16:creationId xmlns:a16="http://schemas.microsoft.com/office/drawing/2014/main" id="{ECB98A81-220C-445C-50C3-8CF14F194FF7}"/>
              </a:ext>
            </a:extLst>
          </p:cNvPr>
          <p:cNvSpPr/>
          <p:nvPr/>
        </p:nvSpPr>
        <p:spPr>
          <a:xfrm>
            <a:off x="7543572" y="1937415"/>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60" name="Rectángulo 59">
            <a:extLst>
              <a:ext uri="{FF2B5EF4-FFF2-40B4-BE49-F238E27FC236}">
                <a16:creationId xmlns:a16="http://schemas.microsoft.com/office/drawing/2014/main" id="{CC6C9DA1-3FFC-4658-7685-92BAC27AC93D}"/>
              </a:ext>
            </a:extLst>
          </p:cNvPr>
          <p:cNvSpPr/>
          <p:nvPr/>
        </p:nvSpPr>
        <p:spPr>
          <a:xfrm>
            <a:off x="5412757" y="2393759"/>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CARGA</a:t>
            </a:r>
          </a:p>
        </p:txBody>
      </p:sp>
      <p:sp>
        <p:nvSpPr>
          <p:cNvPr id="61" name="Rectángulo 60">
            <a:extLst>
              <a:ext uri="{FF2B5EF4-FFF2-40B4-BE49-F238E27FC236}">
                <a16:creationId xmlns:a16="http://schemas.microsoft.com/office/drawing/2014/main" id="{34EFC480-7592-C7E8-5AC3-FDFE3E351446}"/>
              </a:ext>
            </a:extLst>
          </p:cNvPr>
          <p:cNvSpPr/>
          <p:nvPr/>
        </p:nvSpPr>
        <p:spPr>
          <a:xfrm>
            <a:off x="5412757" y="2588574"/>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GUÍA DE DESPACHO</a:t>
            </a:r>
          </a:p>
        </p:txBody>
      </p:sp>
      <p:sp>
        <p:nvSpPr>
          <p:cNvPr id="128" name="Cheurón 127">
            <a:extLst>
              <a:ext uri="{FF2B5EF4-FFF2-40B4-BE49-F238E27FC236}">
                <a16:creationId xmlns:a16="http://schemas.microsoft.com/office/drawing/2014/main" id="{C69BDAD8-FFB4-64A1-CADD-A3DB5C66877B}"/>
              </a:ext>
            </a:extLst>
          </p:cNvPr>
          <p:cNvSpPr/>
          <p:nvPr/>
        </p:nvSpPr>
        <p:spPr>
          <a:xfrm>
            <a:off x="8633270" y="177661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CIERRE</a:t>
            </a:r>
          </a:p>
        </p:txBody>
      </p:sp>
      <p:sp>
        <p:nvSpPr>
          <p:cNvPr id="129" name="Rectángulo 128">
            <a:extLst>
              <a:ext uri="{FF2B5EF4-FFF2-40B4-BE49-F238E27FC236}">
                <a16:creationId xmlns:a16="http://schemas.microsoft.com/office/drawing/2014/main" id="{7D3CEC43-FBCF-3FA2-60CA-5C556DDED6A4}"/>
              </a:ext>
            </a:extLst>
          </p:cNvPr>
          <p:cNvSpPr/>
          <p:nvPr/>
        </p:nvSpPr>
        <p:spPr>
          <a:xfrm>
            <a:off x="8639953" y="1937415"/>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0" name="Rectángulo 129">
            <a:extLst>
              <a:ext uri="{FF2B5EF4-FFF2-40B4-BE49-F238E27FC236}">
                <a16:creationId xmlns:a16="http://schemas.microsoft.com/office/drawing/2014/main" id="{9C5D6AB8-B513-C59E-8F4A-984DB11FFCE4}"/>
              </a:ext>
            </a:extLst>
          </p:cNvPr>
          <p:cNvSpPr/>
          <p:nvPr/>
        </p:nvSpPr>
        <p:spPr>
          <a:xfrm>
            <a:off x="8692994" y="2008590"/>
            <a:ext cx="936000" cy="234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INVENTARIO</a:t>
            </a:r>
          </a:p>
        </p:txBody>
      </p:sp>
      <p:sp>
        <p:nvSpPr>
          <p:cNvPr id="131" name="Rectángulo 130">
            <a:extLst>
              <a:ext uri="{FF2B5EF4-FFF2-40B4-BE49-F238E27FC236}">
                <a16:creationId xmlns:a16="http://schemas.microsoft.com/office/drawing/2014/main" id="{C0467BB4-0803-74F7-4B41-5F2BD1BE6B9C}"/>
              </a:ext>
            </a:extLst>
          </p:cNvPr>
          <p:cNvSpPr/>
          <p:nvPr/>
        </p:nvSpPr>
        <p:spPr>
          <a:xfrm>
            <a:off x="8692994" y="2263666"/>
            <a:ext cx="936000" cy="234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ORDEN</a:t>
            </a:r>
          </a:p>
        </p:txBody>
      </p:sp>
      <p:sp>
        <p:nvSpPr>
          <p:cNvPr id="132" name="Rectángulo 131">
            <a:extLst>
              <a:ext uri="{FF2B5EF4-FFF2-40B4-BE49-F238E27FC236}">
                <a16:creationId xmlns:a16="http://schemas.microsoft.com/office/drawing/2014/main" id="{E7C04750-3AD7-BC66-1E63-A2E298FDA814}"/>
              </a:ext>
            </a:extLst>
          </p:cNvPr>
          <p:cNvSpPr/>
          <p:nvPr/>
        </p:nvSpPr>
        <p:spPr>
          <a:xfrm>
            <a:off x="7604564" y="2004127"/>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AUDITORIA</a:t>
            </a:r>
          </a:p>
        </p:txBody>
      </p:sp>
      <p:sp>
        <p:nvSpPr>
          <p:cNvPr id="133" name="Rectángulo 132">
            <a:extLst>
              <a:ext uri="{FF2B5EF4-FFF2-40B4-BE49-F238E27FC236}">
                <a16:creationId xmlns:a16="http://schemas.microsoft.com/office/drawing/2014/main" id="{5C67261F-E903-B5A5-D512-5B3521F3FAF2}"/>
              </a:ext>
            </a:extLst>
          </p:cNvPr>
          <p:cNvSpPr/>
          <p:nvPr/>
        </p:nvSpPr>
        <p:spPr>
          <a:xfrm>
            <a:off x="7604564" y="2198943"/>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VERIFICACIÓN</a:t>
            </a:r>
          </a:p>
        </p:txBody>
      </p:sp>
      <p:sp>
        <p:nvSpPr>
          <p:cNvPr id="134" name="Rectángulo 133">
            <a:extLst>
              <a:ext uri="{FF2B5EF4-FFF2-40B4-BE49-F238E27FC236}">
                <a16:creationId xmlns:a16="http://schemas.microsoft.com/office/drawing/2014/main" id="{CF246B35-D92D-E585-F609-52BDD47E9ABA}"/>
              </a:ext>
            </a:extLst>
          </p:cNvPr>
          <p:cNvSpPr/>
          <p:nvPr/>
        </p:nvSpPr>
        <p:spPr>
          <a:xfrm>
            <a:off x="7604564" y="2393759"/>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DISPOSICIÓN</a:t>
            </a:r>
          </a:p>
        </p:txBody>
      </p:sp>
      <p:sp>
        <p:nvSpPr>
          <p:cNvPr id="135" name="Rectángulo 134">
            <a:extLst>
              <a:ext uri="{FF2B5EF4-FFF2-40B4-BE49-F238E27FC236}">
                <a16:creationId xmlns:a16="http://schemas.microsoft.com/office/drawing/2014/main" id="{4E0E10CC-BAE5-B379-7287-13C795747E89}"/>
              </a:ext>
            </a:extLst>
          </p:cNvPr>
          <p:cNvSpPr/>
          <p:nvPr/>
        </p:nvSpPr>
        <p:spPr>
          <a:xfrm>
            <a:off x="7604564" y="2588574"/>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NOTIFICACIONES</a:t>
            </a:r>
          </a:p>
        </p:txBody>
      </p:sp>
      <p:sp>
        <p:nvSpPr>
          <p:cNvPr id="271" name="Rectángulo 270">
            <a:extLst>
              <a:ext uri="{FF2B5EF4-FFF2-40B4-BE49-F238E27FC236}">
                <a16:creationId xmlns:a16="http://schemas.microsoft.com/office/drawing/2014/main" id="{5AB585AA-65C8-FB3F-31DB-BD1145CBCA18}"/>
              </a:ext>
            </a:extLst>
          </p:cNvPr>
          <p:cNvSpPr/>
          <p:nvPr/>
        </p:nvSpPr>
        <p:spPr>
          <a:xfrm>
            <a:off x="9978484" y="1936499"/>
            <a:ext cx="1058400" cy="896400"/>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72" name="Rectángulo 271">
            <a:extLst>
              <a:ext uri="{FF2B5EF4-FFF2-40B4-BE49-F238E27FC236}">
                <a16:creationId xmlns:a16="http://schemas.microsoft.com/office/drawing/2014/main" id="{541DA0AC-31B6-228C-62FB-F6125A56C889}"/>
              </a:ext>
            </a:extLst>
          </p:cNvPr>
          <p:cNvSpPr/>
          <p:nvPr/>
        </p:nvSpPr>
        <p:spPr>
          <a:xfrm>
            <a:off x="10031525" y="2007674"/>
            <a:ext cx="936000" cy="360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a:t>
            </a:r>
          </a:p>
        </p:txBody>
      </p:sp>
      <p:sp>
        <p:nvSpPr>
          <p:cNvPr id="273" name="Rectángulo 272">
            <a:extLst>
              <a:ext uri="{FF2B5EF4-FFF2-40B4-BE49-F238E27FC236}">
                <a16:creationId xmlns:a16="http://schemas.microsoft.com/office/drawing/2014/main" id="{93D7B2DF-7948-ED54-D12C-11BCCBA0A43E}"/>
              </a:ext>
            </a:extLst>
          </p:cNvPr>
          <p:cNvSpPr/>
          <p:nvPr/>
        </p:nvSpPr>
        <p:spPr>
          <a:xfrm>
            <a:off x="10031525" y="2397306"/>
            <a:ext cx="936000" cy="360000"/>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274" name="Rectángulo 273">
            <a:extLst>
              <a:ext uri="{FF2B5EF4-FFF2-40B4-BE49-F238E27FC236}">
                <a16:creationId xmlns:a16="http://schemas.microsoft.com/office/drawing/2014/main" id="{1C419456-E861-97E0-AA7B-27618D1124CE}"/>
              </a:ext>
            </a:extLst>
          </p:cNvPr>
          <p:cNvSpPr/>
          <p:nvPr/>
        </p:nvSpPr>
        <p:spPr>
          <a:xfrm>
            <a:off x="8692994" y="2518742"/>
            <a:ext cx="936000" cy="234000"/>
          </a:xfrm>
          <a:prstGeom prst="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REGISTRO CONTABLE</a:t>
            </a:r>
          </a:p>
        </p:txBody>
      </p:sp>
      <p:sp>
        <p:nvSpPr>
          <p:cNvPr id="418" name="Rectángulo 417">
            <a:extLst>
              <a:ext uri="{FF2B5EF4-FFF2-40B4-BE49-F238E27FC236}">
                <a16:creationId xmlns:a16="http://schemas.microsoft.com/office/drawing/2014/main" id="{68300DAD-1CCA-BC4E-C65B-446622F337C8}"/>
              </a:ext>
            </a:extLst>
          </p:cNvPr>
          <p:cNvSpPr/>
          <p:nvPr/>
        </p:nvSpPr>
        <p:spPr>
          <a:xfrm>
            <a:off x="9978481" y="1775718"/>
            <a:ext cx="1058400" cy="167393"/>
          </a:xfrm>
          <a:prstGeom prst="rect">
            <a:avLst/>
          </a:prstGeom>
          <a:solidFill>
            <a:srgbClr val="307129"/>
          </a:solidFill>
          <a:ln w="12700"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DESTINO</a:t>
            </a:r>
          </a:p>
        </p:txBody>
      </p:sp>
      <p:sp>
        <p:nvSpPr>
          <p:cNvPr id="420" name="Rectángulo 419">
            <a:extLst>
              <a:ext uri="{FF2B5EF4-FFF2-40B4-BE49-F238E27FC236}">
                <a16:creationId xmlns:a16="http://schemas.microsoft.com/office/drawing/2014/main" id="{2652BFC0-656A-D1BF-5247-3807F654D2A3}"/>
              </a:ext>
            </a:extLst>
          </p:cNvPr>
          <p:cNvSpPr/>
          <p:nvPr/>
        </p:nvSpPr>
        <p:spPr>
          <a:xfrm>
            <a:off x="2874461" y="1775718"/>
            <a:ext cx="1080000" cy="167393"/>
          </a:xfrm>
          <a:prstGeom prst="rect">
            <a:avLst/>
          </a:prstGeom>
          <a:solidFill>
            <a:srgbClr val="30712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ORIGEN</a:t>
            </a:r>
          </a:p>
        </p:txBody>
      </p:sp>
      <p:cxnSp>
        <p:nvCxnSpPr>
          <p:cNvPr id="424" name="Conector recto de flecha 423">
            <a:extLst>
              <a:ext uri="{FF2B5EF4-FFF2-40B4-BE49-F238E27FC236}">
                <a16:creationId xmlns:a16="http://schemas.microsoft.com/office/drawing/2014/main" id="{740F197B-96B6-1107-6585-F8ECEF053874}"/>
              </a:ext>
            </a:extLst>
          </p:cNvPr>
          <p:cNvCxnSpPr>
            <a:cxnSpLocks/>
            <a:stCxn id="43" idx="3"/>
            <a:endCxn id="45" idx="1"/>
          </p:cNvCxnSpPr>
          <p:nvPr/>
        </p:nvCxnSpPr>
        <p:spPr>
          <a:xfrm>
            <a:off x="3943724" y="2382930"/>
            <a:ext cx="313635" cy="0"/>
          </a:xfrm>
          <a:prstGeom prst="straightConnector1">
            <a:avLst/>
          </a:prstGeom>
          <a:ln>
            <a:solidFill>
              <a:srgbClr val="307129"/>
            </a:solidFill>
            <a:headEnd type="oval"/>
            <a:tailEnd type="oval"/>
          </a:ln>
        </p:spPr>
        <p:style>
          <a:lnRef idx="2">
            <a:schemeClr val="accent1"/>
          </a:lnRef>
          <a:fillRef idx="0">
            <a:schemeClr val="accent1"/>
          </a:fillRef>
          <a:effectRef idx="1">
            <a:schemeClr val="accent1"/>
          </a:effectRef>
          <a:fontRef idx="minor">
            <a:schemeClr val="tx1"/>
          </a:fontRef>
        </p:style>
      </p:cxnSp>
      <p:cxnSp>
        <p:nvCxnSpPr>
          <p:cNvPr id="430" name="Conector recto de flecha 429">
            <a:extLst>
              <a:ext uri="{FF2B5EF4-FFF2-40B4-BE49-F238E27FC236}">
                <a16:creationId xmlns:a16="http://schemas.microsoft.com/office/drawing/2014/main" id="{733D1091-10BF-6B52-FCF6-EAF71EE26F80}"/>
              </a:ext>
            </a:extLst>
          </p:cNvPr>
          <p:cNvCxnSpPr>
            <a:cxnSpLocks/>
            <a:stCxn id="129" idx="3"/>
            <a:endCxn id="271" idx="1"/>
          </p:cNvCxnSpPr>
          <p:nvPr/>
        </p:nvCxnSpPr>
        <p:spPr>
          <a:xfrm flipV="1">
            <a:off x="9696695" y="2384699"/>
            <a:ext cx="281789" cy="1044"/>
          </a:xfrm>
          <a:prstGeom prst="straightConnector1">
            <a:avLst/>
          </a:prstGeom>
          <a:ln>
            <a:solidFill>
              <a:srgbClr val="307129"/>
            </a:solidFill>
            <a:headEnd type="oval"/>
            <a:tailEnd type="oval"/>
          </a:ln>
        </p:spPr>
        <p:style>
          <a:lnRef idx="2">
            <a:schemeClr val="accent1"/>
          </a:lnRef>
          <a:fillRef idx="0">
            <a:schemeClr val="accent1"/>
          </a:fillRef>
          <a:effectRef idx="1">
            <a:schemeClr val="accent1"/>
          </a:effectRef>
          <a:fontRef idx="minor">
            <a:schemeClr val="tx1"/>
          </a:fontRef>
        </p:style>
      </p:cxnSp>
      <p:sp>
        <p:nvSpPr>
          <p:cNvPr id="3" name="CuadroTexto 2">
            <a:extLst>
              <a:ext uri="{FF2B5EF4-FFF2-40B4-BE49-F238E27FC236}">
                <a16:creationId xmlns:a16="http://schemas.microsoft.com/office/drawing/2014/main" id="{01664CAC-9AEB-8B34-A34D-02ACB0B0215C}"/>
              </a:ext>
            </a:extLst>
          </p:cNvPr>
          <p:cNvSpPr txBox="1"/>
          <p:nvPr/>
        </p:nvSpPr>
        <p:spPr>
          <a:xfrm>
            <a:off x="2015617" y="2935478"/>
            <a:ext cx="9290558"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Una Orden de Transferencia de Stock (STO) comprende el movimiento de mercadería desde un punto A a un punto B de la red logística no asociada a ventas o devoluciones. </a:t>
            </a:r>
          </a:p>
        </p:txBody>
      </p:sp>
      <p:sp>
        <p:nvSpPr>
          <p:cNvPr id="4" name="CuadroTexto 3">
            <a:extLst>
              <a:ext uri="{FF2B5EF4-FFF2-40B4-BE49-F238E27FC236}">
                <a16:creationId xmlns:a16="http://schemas.microsoft.com/office/drawing/2014/main" id="{E28C7912-49AB-49CB-6078-44253C9CABF0}"/>
              </a:ext>
            </a:extLst>
          </p:cNvPr>
          <p:cNvSpPr txBox="1"/>
          <p:nvPr/>
        </p:nvSpPr>
        <p:spPr>
          <a:xfrm>
            <a:off x="2009999" y="3208034"/>
            <a:ext cx="9290558" cy="223418"/>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Esto puede comprender, por ejemplo, todas las combinaciones de transferencias entre Bodegas-Tiendas, así como recepciones de mercadería de proveedores</a:t>
            </a:r>
          </a:p>
        </p:txBody>
      </p:sp>
      <p:sp>
        <p:nvSpPr>
          <p:cNvPr id="5" name="CuadroTexto 4">
            <a:extLst>
              <a:ext uri="{FF2B5EF4-FFF2-40B4-BE49-F238E27FC236}">
                <a16:creationId xmlns:a16="http://schemas.microsoft.com/office/drawing/2014/main" id="{C0D2B7BC-AD46-BA41-6BBF-63ADFA567065}"/>
              </a:ext>
            </a:extLst>
          </p:cNvPr>
          <p:cNvSpPr txBox="1"/>
          <p:nvPr/>
        </p:nvSpPr>
        <p:spPr>
          <a:xfrm>
            <a:off x="2009999" y="3483489"/>
            <a:ext cx="9290558" cy="36560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manejo de este tipo de órdenes es fundamental para los procesos de abastecimiento, compra, reposición y requiere una interacción </a:t>
            </a:r>
            <a:r>
              <a:rPr lang="es-CL" sz="1000" err="1"/>
              <a:t>fluída</a:t>
            </a:r>
            <a:r>
              <a:rPr lang="es-CL" sz="1000"/>
              <a:t> y ágil con los proveedores y áreas de planificación.</a:t>
            </a:r>
          </a:p>
        </p:txBody>
      </p:sp>
      <p:sp>
        <p:nvSpPr>
          <p:cNvPr id="6" name="Rectángulo redondeado 5">
            <a:extLst>
              <a:ext uri="{FF2B5EF4-FFF2-40B4-BE49-F238E27FC236}">
                <a16:creationId xmlns:a16="http://schemas.microsoft.com/office/drawing/2014/main" id="{B701F124-FB8D-2D68-9F90-E58BF88F744C}"/>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STORES &amp; MERCHANDISE</a:t>
            </a:r>
          </a:p>
        </p:txBody>
      </p:sp>
      <p:sp>
        <p:nvSpPr>
          <p:cNvPr id="7" name="Rectángulo redondeado 6">
            <a:extLst>
              <a:ext uri="{FF2B5EF4-FFF2-40B4-BE49-F238E27FC236}">
                <a16:creationId xmlns:a16="http://schemas.microsoft.com/office/drawing/2014/main" id="{8899D811-F034-CE69-AD45-DB86B49C5D43}"/>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8" name="Rectángulo redondeado 7">
            <a:extLst>
              <a:ext uri="{FF2B5EF4-FFF2-40B4-BE49-F238E27FC236}">
                <a16:creationId xmlns:a16="http://schemas.microsoft.com/office/drawing/2014/main" id="{8E97C75F-D576-BF66-4019-2734A39CFF40}"/>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9" name="Rectángulo redondeado 8">
            <a:extLst>
              <a:ext uri="{FF2B5EF4-FFF2-40B4-BE49-F238E27FC236}">
                <a16:creationId xmlns:a16="http://schemas.microsoft.com/office/drawing/2014/main" id="{EA9E4421-1FB7-90D9-1B11-1552D5437DC6}"/>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Tree>
    <p:extLst>
      <p:ext uri="{BB962C8B-B14F-4D97-AF65-F5344CB8AC3E}">
        <p14:creationId xmlns:p14="http://schemas.microsoft.com/office/powerpoint/2010/main" val="731968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1000"/>
                                        <p:tgtEl>
                                          <p:spTgt spid="18"/>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wipe(left)">
                                      <p:cBhvr>
                                        <p:cTn id="11" dur="1000"/>
                                        <p:tgtEl>
                                          <p:spTgt spid="22"/>
                                        </p:tgtEl>
                                      </p:cBhvr>
                                    </p:animEffect>
                                  </p:childTnLst>
                                </p:cTn>
                              </p:par>
                            </p:childTnLst>
                          </p:cTn>
                        </p:par>
                        <p:par>
                          <p:cTn id="12" fill="hold">
                            <p:stCondLst>
                              <p:cond delay="2000"/>
                            </p:stCondLst>
                            <p:childTnLst>
                              <p:par>
                                <p:cTn id="13" presetID="22" presetClass="entr" presetSubtype="8"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left)">
                                      <p:cBhvr>
                                        <p:cTn id="15" dur="1000"/>
                                        <p:tgtEl>
                                          <p:spTgt spid="19"/>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childTnLst>
                                </p:cTn>
                              </p:par>
                            </p:childTnLst>
                          </p:cTn>
                        </p:par>
                        <p:par>
                          <p:cTn id="20" fill="hold">
                            <p:stCondLst>
                              <p:cond delay="4000"/>
                            </p:stCondLst>
                            <p:childTnLst>
                              <p:par>
                                <p:cTn id="21" presetID="10" presetClass="entr" presetSubtype="0"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childTnLst>
                                </p:cTn>
                              </p:par>
                            </p:childTnLst>
                          </p:cTn>
                        </p:par>
                        <p:par>
                          <p:cTn id="24" fill="hold">
                            <p:stCondLst>
                              <p:cond delay="5000"/>
                            </p:stCondLst>
                            <p:childTnLst>
                              <p:par>
                                <p:cTn id="25" presetID="10" presetClass="entr" presetSubtype="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000"/>
                                        <p:tgtEl>
                                          <p:spTgt spid="5"/>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20"/>
                                        </p:tgtEl>
                                        <p:attrNameLst>
                                          <p:attrName>style.visibility</p:attrName>
                                        </p:attrNameLst>
                                      </p:cBhvr>
                                      <p:to>
                                        <p:strVal val="visible"/>
                                      </p:to>
                                    </p:set>
                                    <p:animEffect transition="in" filter="wipe(left)">
                                      <p:cBhvr>
                                        <p:cTn id="32" dur="500"/>
                                        <p:tgtEl>
                                          <p:spTgt spid="420"/>
                                        </p:tgtEl>
                                      </p:cBhvr>
                                    </p:animEffect>
                                  </p:childTnLst>
                                </p:cTn>
                              </p:par>
                            </p:childTnLst>
                          </p:cTn>
                        </p:par>
                        <p:par>
                          <p:cTn id="33" fill="hold">
                            <p:stCondLst>
                              <p:cond delay="500"/>
                            </p:stCondLst>
                            <p:childTnLst>
                              <p:par>
                                <p:cTn id="34" presetID="22" presetClass="entr" presetSubtype="8" fill="hold" grpId="0" nodeType="after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wipe(left)">
                                      <p:cBhvr>
                                        <p:cTn id="36" dur="500"/>
                                        <p:tgtEl>
                                          <p:spTgt spid="43"/>
                                        </p:tgtEl>
                                      </p:cBhvr>
                                    </p:animEffect>
                                  </p:childTnLst>
                                </p:cTn>
                              </p:par>
                            </p:childTnLst>
                          </p:cTn>
                        </p:par>
                        <p:par>
                          <p:cTn id="37" fill="hold">
                            <p:stCondLst>
                              <p:cond delay="1000"/>
                            </p:stCondLst>
                            <p:childTnLst>
                              <p:par>
                                <p:cTn id="38" presetID="22" presetClass="entr" presetSubtype="8" fill="hold" grpId="0" nodeType="afterEffect">
                                  <p:stCondLst>
                                    <p:cond delay="0"/>
                                  </p:stCondLst>
                                  <p:childTnLst>
                                    <p:set>
                                      <p:cBhvr>
                                        <p:cTn id="39" dur="1" fill="hold">
                                          <p:stCondLst>
                                            <p:cond delay="0"/>
                                          </p:stCondLst>
                                        </p:cTn>
                                        <p:tgtEl>
                                          <p:spTgt spid="27"/>
                                        </p:tgtEl>
                                        <p:attrNameLst>
                                          <p:attrName>style.visibility</p:attrName>
                                        </p:attrNameLst>
                                      </p:cBhvr>
                                      <p:to>
                                        <p:strVal val="visible"/>
                                      </p:to>
                                    </p:set>
                                    <p:animEffect transition="in" filter="wipe(left)">
                                      <p:cBhvr>
                                        <p:cTn id="40" dur="500"/>
                                        <p:tgtEl>
                                          <p:spTgt spid="27"/>
                                        </p:tgtEl>
                                      </p:cBhvr>
                                    </p:animEffect>
                                  </p:childTnLst>
                                </p:cTn>
                              </p:par>
                            </p:childTnLst>
                          </p:cTn>
                        </p:par>
                        <p:par>
                          <p:cTn id="41" fill="hold">
                            <p:stCondLst>
                              <p:cond delay="1500"/>
                            </p:stCondLst>
                            <p:childTnLst>
                              <p:par>
                                <p:cTn id="42" presetID="22" presetClass="entr" presetSubtype="8" fill="hold" grpId="0" nodeType="afterEffect">
                                  <p:stCondLst>
                                    <p:cond delay="0"/>
                                  </p:stCondLst>
                                  <p:childTnLst>
                                    <p:set>
                                      <p:cBhvr>
                                        <p:cTn id="43" dur="1" fill="hold">
                                          <p:stCondLst>
                                            <p:cond delay="0"/>
                                          </p:stCondLst>
                                        </p:cTn>
                                        <p:tgtEl>
                                          <p:spTgt spid="28"/>
                                        </p:tgtEl>
                                        <p:attrNameLst>
                                          <p:attrName>style.visibility</p:attrName>
                                        </p:attrNameLst>
                                      </p:cBhvr>
                                      <p:to>
                                        <p:strVal val="visible"/>
                                      </p:to>
                                    </p:set>
                                    <p:animEffect transition="in" filter="wipe(left)">
                                      <p:cBhvr>
                                        <p:cTn id="44" dur="500"/>
                                        <p:tgtEl>
                                          <p:spTgt spid="28"/>
                                        </p:tgtEl>
                                      </p:cBhvr>
                                    </p:animEffect>
                                  </p:childTnLst>
                                </p:cTn>
                              </p:par>
                            </p:childTnLst>
                          </p:cTn>
                        </p:par>
                        <p:par>
                          <p:cTn id="45" fill="hold">
                            <p:stCondLst>
                              <p:cond delay="2000"/>
                            </p:stCondLst>
                            <p:childTnLst>
                              <p:par>
                                <p:cTn id="46" presetID="22" presetClass="entr" presetSubtype="8" fill="hold" grpId="0" nodeType="after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wipe(left)">
                                      <p:cBhvr>
                                        <p:cTn id="48" dur="500"/>
                                        <p:tgtEl>
                                          <p:spTgt spid="29"/>
                                        </p:tgtEl>
                                      </p:cBhvr>
                                    </p:animEffect>
                                  </p:childTnLst>
                                </p:cTn>
                              </p:par>
                            </p:childTnLst>
                          </p:cTn>
                        </p:par>
                        <p:par>
                          <p:cTn id="49" fill="hold">
                            <p:stCondLst>
                              <p:cond delay="2500"/>
                            </p:stCondLst>
                            <p:childTnLst>
                              <p:par>
                                <p:cTn id="50" presetID="22" presetClass="entr" presetSubtype="8" fill="hold" grpId="0" nodeType="afterEffect">
                                  <p:stCondLst>
                                    <p:cond delay="0"/>
                                  </p:stCondLst>
                                  <p:childTnLst>
                                    <p:set>
                                      <p:cBhvr>
                                        <p:cTn id="51" dur="1" fill="hold">
                                          <p:stCondLst>
                                            <p:cond delay="0"/>
                                          </p:stCondLst>
                                        </p:cTn>
                                        <p:tgtEl>
                                          <p:spTgt spid="30"/>
                                        </p:tgtEl>
                                        <p:attrNameLst>
                                          <p:attrName>style.visibility</p:attrName>
                                        </p:attrNameLst>
                                      </p:cBhvr>
                                      <p:to>
                                        <p:strVal val="visible"/>
                                      </p:to>
                                    </p:set>
                                    <p:animEffect transition="in" filter="wipe(left)">
                                      <p:cBhvr>
                                        <p:cTn id="52" dur="500"/>
                                        <p:tgtEl>
                                          <p:spTgt spid="30"/>
                                        </p:tgtEl>
                                      </p:cBhvr>
                                    </p:animEffect>
                                  </p:childTnLst>
                                </p:cTn>
                              </p:par>
                            </p:childTnLst>
                          </p:cTn>
                        </p:par>
                        <p:par>
                          <p:cTn id="53" fill="hold">
                            <p:stCondLst>
                              <p:cond delay="3000"/>
                            </p:stCondLst>
                            <p:childTnLst>
                              <p:par>
                                <p:cTn id="54" presetID="22" presetClass="entr" presetSubtype="8" fill="hold" nodeType="afterEffect">
                                  <p:stCondLst>
                                    <p:cond delay="0"/>
                                  </p:stCondLst>
                                  <p:childTnLst>
                                    <p:set>
                                      <p:cBhvr>
                                        <p:cTn id="55" dur="1" fill="hold">
                                          <p:stCondLst>
                                            <p:cond delay="0"/>
                                          </p:stCondLst>
                                        </p:cTn>
                                        <p:tgtEl>
                                          <p:spTgt spid="424"/>
                                        </p:tgtEl>
                                        <p:attrNameLst>
                                          <p:attrName>style.visibility</p:attrName>
                                        </p:attrNameLst>
                                      </p:cBhvr>
                                      <p:to>
                                        <p:strVal val="visible"/>
                                      </p:to>
                                    </p:set>
                                    <p:animEffect transition="in" filter="wipe(left)">
                                      <p:cBhvr>
                                        <p:cTn id="56" dur="500"/>
                                        <p:tgtEl>
                                          <p:spTgt spid="424"/>
                                        </p:tgtEl>
                                      </p:cBhvr>
                                    </p:animEffect>
                                  </p:childTnLst>
                                </p:cTn>
                              </p:par>
                            </p:childTnLst>
                          </p:cTn>
                        </p:par>
                        <p:par>
                          <p:cTn id="57" fill="hold">
                            <p:stCondLst>
                              <p:cond delay="3500"/>
                            </p:stCondLst>
                            <p:childTnLst>
                              <p:par>
                                <p:cTn id="58" presetID="22" presetClass="entr" presetSubtype="8" fill="hold" grpId="0" nodeType="afterEffect">
                                  <p:stCondLst>
                                    <p:cond delay="0"/>
                                  </p:stCondLst>
                                  <p:childTnLst>
                                    <p:set>
                                      <p:cBhvr>
                                        <p:cTn id="59" dur="1" fill="hold">
                                          <p:stCondLst>
                                            <p:cond delay="0"/>
                                          </p:stCondLst>
                                        </p:cTn>
                                        <p:tgtEl>
                                          <p:spTgt spid="39"/>
                                        </p:tgtEl>
                                        <p:attrNameLst>
                                          <p:attrName>style.visibility</p:attrName>
                                        </p:attrNameLst>
                                      </p:cBhvr>
                                      <p:to>
                                        <p:strVal val="visible"/>
                                      </p:to>
                                    </p:set>
                                    <p:animEffect transition="in" filter="wipe(left)">
                                      <p:cBhvr>
                                        <p:cTn id="60" dur="500"/>
                                        <p:tgtEl>
                                          <p:spTgt spid="39"/>
                                        </p:tgtEl>
                                      </p:cBhvr>
                                    </p:animEffect>
                                  </p:childTnLst>
                                </p:cTn>
                              </p:par>
                            </p:childTnLst>
                          </p:cTn>
                        </p:par>
                        <p:par>
                          <p:cTn id="61" fill="hold">
                            <p:stCondLst>
                              <p:cond delay="4000"/>
                            </p:stCondLst>
                            <p:childTnLst>
                              <p:par>
                                <p:cTn id="62" presetID="22" presetClass="entr" presetSubtype="8" fill="hold" grpId="0" nodeType="afterEffect">
                                  <p:stCondLst>
                                    <p:cond delay="0"/>
                                  </p:stCondLst>
                                  <p:childTnLst>
                                    <p:set>
                                      <p:cBhvr>
                                        <p:cTn id="63" dur="1" fill="hold">
                                          <p:stCondLst>
                                            <p:cond delay="0"/>
                                          </p:stCondLst>
                                        </p:cTn>
                                        <p:tgtEl>
                                          <p:spTgt spid="45"/>
                                        </p:tgtEl>
                                        <p:attrNameLst>
                                          <p:attrName>style.visibility</p:attrName>
                                        </p:attrNameLst>
                                      </p:cBhvr>
                                      <p:to>
                                        <p:strVal val="visible"/>
                                      </p:to>
                                    </p:set>
                                    <p:animEffect transition="in" filter="wipe(left)">
                                      <p:cBhvr>
                                        <p:cTn id="64" dur="500"/>
                                        <p:tgtEl>
                                          <p:spTgt spid="45"/>
                                        </p:tgtEl>
                                      </p:cBhvr>
                                    </p:animEffect>
                                  </p:childTnLst>
                                </p:cTn>
                              </p:par>
                            </p:childTnLst>
                          </p:cTn>
                        </p:par>
                        <p:par>
                          <p:cTn id="65" fill="hold">
                            <p:stCondLst>
                              <p:cond delay="4500"/>
                            </p:stCondLst>
                            <p:childTnLst>
                              <p:par>
                                <p:cTn id="66" presetID="22" presetClass="entr" presetSubtype="8" fill="hold" grpId="0" nodeType="afterEffect">
                                  <p:stCondLst>
                                    <p:cond delay="0"/>
                                  </p:stCondLst>
                                  <p:childTnLst>
                                    <p:set>
                                      <p:cBhvr>
                                        <p:cTn id="67" dur="1" fill="hold">
                                          <p:stCondLst>
                                            <p:cond delay="0"/>
                                          </p:stCondLst>
                                        </p:cTn>
                                        <p:tgtEl>
                                          <p:spTgt spid="46"/>
                                        </p:tgtEl>
                                        <p:attrNameLst>
                                          <p:attrName>style.visibility</p:attrName>
                                        </p:attrNameLst>
                                      </p:cBhvr>
                                      <p:to>
                                        <p:strVal val="visible"/>
                                      </p:to>
                                    </p:set>
                                    <p:animEffect transition="in" filter="wipe(left)">
                                      <p:cBhvr>
                                        <p:cTn id="68" dur="500"/>
                                        <p:tgtEl>
                                          <p:spTgt spid="46"/>
                                        </p:tgtEl>
                                      </p:cBhvr>
                                    </p:animEffect>
                                  </p:childTnLst>
                                </p:cTn>
                              </p:par>
                            </p:childTnLst>
                          </p:cTn>
                        </p:par>
                        <p:par>
                          <p:cTn id="69" fill="hold">
                            <p:stCondLst>
                              <p:cond delay="5000"/>
                            </p:stCondLst>
                            <p:childTnLst>
                              <p:par>
                                <p:cTn id="70" presetID="22" presetClass="entr" presetSubtype="8" fill="hold" grpId="0" nodeType="afterEffect">
                                  <p:stCondLst>
                                    <p:cond delay="0"/>
                                  </p:stCondLst>
                                  <p:childTnLst>
                                    <p:set>
                                      <p:cBhvr>
                                        <p:cTn id="71" dur="1" fill="hold">
                                          <p:stCondLst>
                                            <p:cond delay="0"/>
                                          </p:stCondLst>
                                        </p:cTn>
                                        <p:tgtEl>
                                          <p:spTgt spid="47"/>
                                        </p:tgtEl>
                                        <p:attrNameLst>
                                          <p:attrName>style.visibility</p:attrName>
                                        </p:attrNameLst>
                                      </p:cBhvr>
                                      <p:to>
                                        <p:strVal val="visible"/>
                                      </p:to>
                                    </p:set>
                                    <p:animEffect transition="in" filter="wipe(left)">
                                      <p:cBhvr>
                                        <p:cTn id="72" dur="500"/>
                                        <p:tgtEl>
                                          <p:spTgt spid="47"/>
                                        </p:tgtEl>
                                      </p:cBhvr>
                                    </p:animEffect>
                                  </p:childTnLst>
                                </p:cTn>
                              </p:par>
                            </p:childTnLst>
                          </p:cTn>
                        </p:par>
                        <p:par>
                          <p:cTn id="73" fill="hold">
                            <p:stCondLst>
                              <p:cond delay="5500"/>
                            </p:stCondLst>
                            <p:childTnLst>
                              <p:par>
                                <p:cTn id="74" presetID="22" presetClass="entr" presetSubtype="8" fill="hold" grpId="0" nodeType="afterEffect">
                                  <p:stCondLst>
                                    <p:cond delay="0"/>
                                  </p:stCondLst>
                                  <p:childTnLst>
                                    <p:set>
                                      <p:cBhvr>
                                        <p:cTn id="75" dur="1" fill="hold">
                                          <p:stCondLst>
                                            <p:cond delay="0"/>
                                          </p:stCondLst>
                                        </p:cTn>
                                        <p:tgtEl>
                                          <p:spTgt spid="48"/>
                                        </p:tgtEl>
                                        <p:attrNameLst>
                                          <p:attrName>style.visibility</p:attrName>
                                        </p:attrNameLst>
                                      </p:cBhvr>
                                      <p:to>
                                        <p:strVal val="visible"/>
                                      </p:to>
                                    </p:set>
                                    <p:animEffect transition="in" filter="wipe(left)">
                                      <p:cBhvr>
                                        <p:cTn id="76" dur="500"/>
                                        <p:tgtEl>
                                          <p:spTgt spid="48"/>
                                        </p:tgtEl>
                                      </p:cBhvr>
                                    </p:animEffect>
                                  </p:childTnLst>
                                </p:cTn>
                              </p:par>
                            </p:childTnLst>
                          </p:cTn>
                        </p:par>
                        <p:par>
                          <p:cTn id="77" fill="hold">
                            <p:stCondLst>
                              <p:cond delay="6000"/>
                            </p:stCondLst>
                            <p:childTnLst>
                              <p:par>
                                <p:cTn id="78" presetID="22" presetClass="entr" presetSubtype="8" fill="hold" grpId="0" nodeType="afterEffect">
                                  <p:stCondLst>
                                    <p:cond delay="0"/>
                                  </p:stCondLst>
                                  <p:childTnLst>
                                    <p:set>
                                      <p:cBhvr>
                                        <p:cTn id="79" dur="1" fill="hold">
                                          <p:stCondLst>
                                            <p:cond delay="0"/>
                                          </p:stCondLst>
                                        </p:cTn>
                                        <p:tgtEl>
                                          <p:spTgt spid="49"/>
                                        </p:tgtEl>
                                        <p:attrNameLst>
                                          <p:attrName>style.visibility</p:attrName>
                                        </p:attrNameLst>
                                      </p:cBhvr>
                                      <p:to>
                                        <p:strVal val="visible"/>
                                      </p:to>
                                    </p:set>
                                    <p:animEffect transition="in" filter="wipe(left)">
                                      <p:cBhvr>
                                        <p:cTn id="80" dur="500"/>
                                        <p:tgtEl>
                                          <p:spTgt spid="49"/>
                                        </p:tgtEl>
                                      </p:cBhvr>
                                    </p:animEffect>
                                  </p:childTnLst>
                                </p:cTn>
                              </p:par>
                            </p:childTnLst>
                          </p:cTn>
                        </p:par>
                        <p:par>
                          <p:cTn id="81" fill="hold">
                            <p:stCondLst>
                              <p:cond delay="6500"/>
                            </p:stCondLst>
                            <p:childTnLst>
                              <p:par>
                                <p:cTn id="82" presetID="22" presetClass="entr" presetSubtype="8" fill="hold" grpId="0" nodeType="afterEffect">
                                  <p:stCondLst>
                                    <p:cond delay="0"/>
                                  </p:stCondLst>
                                  <p:childTnLst>
                                    <p:set>
                                      <p:cBhvr>
                                        <p:cTn id="83" dur="1" fill="hold">
                                          <p:stCondLst>
                                            <p:cond delay="0"/>
                                          </p:stCondLst>
                                        </p:cTn>
                                        <p:tgtEl>
                                          <p:spTgt spid="50"/>
                                        </p:tgtEl>
                                        <p:attrNameLst>
                                          <p:attrName>style.visibility</p:attrName>
                                        </p:attrNameLst>
                                      </p:cBhvr>
                                      <p:to>
                                        <p:strVal val="visible"/>
                                      </p:to>
                                    </p:set>
                                    <p:animEffect transition="in" filter="wipe(left)">
                                      <p:cBhvr>
                                        <p:cTn id="84" dur="500"/>
                                        <p:tgtEl>
                                          <p:spTgt spid="50"/>
                                        </p:tgtEl>
                                      </p:cBhvr>
                                    </p:animEffect>
                                  </p:childTnLst>
                                </p:cTn>
                              </p:par>
                            </p:childTnLst>
                          </p:cTn>
                        </p:par>
                        <p:par>
                          <p:cTn id="85" fill="hold">
                            <p:stCondLst>
                              <p:cond delay="7000"/>
                            </p:stCondLst>
                            <p:childTnLst>
                              <p:par>
                                <p:cTn id="86" presetID="22" presetClass="entr" presetSubtype="8" fill="hold" grpId="0" nodeType="afterEffect">
                                  <p:stCondLst>
                                    <p:cond delay="0"/>
                                  </p:stCondLst>
                                  <p:childTnLst>
                                    <p:set>
                                      <p:cBhvr>
                                        <p:cTn id="87" dur="1" fill="hold">
                                          <p:stCondLst>
                                            <p:cond delay="0"/>
                                          </p:stCondLst>
                                        </p:cTn>
                                        <p:tgtEl>
                                          <p:spTgt spid="51"/>
                                        </p:tgtEl>
                                        <p:attrNameLst>
                                          <p:attrName>style.visibility</p:attrName>
                                        </p:attrNameLst>
                                      </p:cBhvr>
                                      <p:to>
                                        <p:strVal val="visible"/>
                                      </p:to>
                                    </p:set>
                                    <p:animEffect transition="in" filter="wipe(left)">
                                      <p:cBhvr>
                                        <p:cTn id="88" dur="500"/>
                                        <p:tgtEl>
                                          <p:spTgt spid="51"/>
                                        </p:tgtEl>
                                      </p:cBhvr>
                                    </p:animEffect>
                                  </p:childTnLst>
                                </p:cTn>
                              </p:par>
                            </p:childTnLst>
                          </p:cTn>
                        </p:par>
                        <p:par>
                          <p:cTn id="89" fill="hold">
                            <p:stCondLst>
                              <p:cond delay="7500"/>
                            </p:stCondLst>
                            <p:childTnLst>
                              <p:par>
                                <p:cTn id="90" presetID="22" presetClass="entr" presetSubtype="8" fill="hold" grpId="0" nodeType="afterEffect">
                                  <p:stCondLst>
                                    <p:cond delay="0"/>
                                  </p:stCondLst>
                                  <p:childTnLst>
                                    <p:set>
                                      <p:cBhvr>
                                        <p:cTn id="91" dur="1" fill="hold">
                                          <p:stCondLst>
                                            <p:cond delay="0"/>
                                          </p:stCondLst>
                                        </p:cTn>
                                        <p:tgtEl>
                                          <p:spTgt spid="60"/>
                                        </p:tgtEl>
                                        <p:attrNameLst>
                                          <p:attrName>style.visibility</p:attrName>
                                        </p:attrNameLst>
                                      </p:cBhvr>
                                      <p:to>
                                        <p:strVal val="visible"/>
                                      </p:to>
                                    </p:set>
                                    <p:animEffect transition="in" filter="wipe(left)">
                                      <p:cBhvr>
                                        <p:cTn id="92" dur="500"/>
                                        <p:tgtEl>
                                          <p:spTgt spid="60"/>
                                        </p:tgtEl>
                                      </p:cBhvr>
                                    </p:animEffect>
                                  </p:childTnLst>
                                </p:cTn>
                              </p:par>
                            </p:childTnLst>
                          </p:cTn>
                        </p:par>
                        <p:par>
                          <p:cTn id="93" fill="hold">
                            <p:stCondLst>
                              <p:cond delay="8000"/>
                            </p:stCondLst>
                            <p:childTnLst>
                              <p:par>
                                <p:cTn id="94" presetID="22" presetClass="entr" presetSubtype="8" fill="hold" grpId="0" nodeType="afterEffect">
                                  <p:stCondLst>
                                    <p:cond delay="0"/>
                                  </p:stCondLst>
                                  <p:childTnLst>
                                    <p:set>
                                      <p:cBhvr>
                                        <p:cTn id="95" dur="1" fill="hold">
                                          <p:stCondLst>
                                            <p:cond delay="0"/>
                                          </p:stCondLst>
                                        </p:cTn>
                                        <p:tgtEl>
                                          <p:spTgt spid="61"/>
                                        </p:tgtEl>
                                        <p:attrNameLst>
                                          <p:attrName>style.visibility</p:attrName>
                                        </p:attrNameLst>
                                      </p:cBhvr>
                                      <p:to>
                                        <p:strVal val="visible"/>
                                      </p:to>
                                    </p:set>
                                    <p:animEffect transition="in" filter="wipe(left)">
                                      <p:cBhvr>
                                        <p:cTn id="96" dur="500"/>
                                        <p:tgtEl>
                                          <p:spTgt spid="61"/>
                                        </p:tgtEl>
                                      </p:cBhvr>
                                    </p:animEffect>
                                  </p:childTnLst>
                                </p:cTn>
                              </p:par>
                            </p:childTnLst>
                          </p:cTn>
                        </p:par>
                        <p:par>
                          <p:cTn id="97" fill="hold">
                            <p:stCondLst>
                              <p:cond delay="8500"/>
                            </p:stCondLst>
                            <p:childTnLst>
                              <p:par>
                                <p:cTn id="98" presetID="22" presetClass="entr" presetSubtype="8" fill="hold" grpId="0" nodeType="afterEffect">
                                  <p:stCondLst>
                                    <p:cond delay="0"/>
                                  </p:stCondLst>
                                  <p:childTnLst>
                                    <p:set>
                                      <p:cBhvr>
                                        <p:cTn id="99" dur="1" fill="hold">
                                          <p:stCondLst>
                                            <p:cond delay="0"/>
                                          </p:stCondLst>
                                        </p:cTn>
                                        <p:tgtEl>
                                          <p:spTgt spid="52"/>
                                        </p:tgtEl>
                                        <p:attrNameLst>
                                          <p:attrName>style.visibility</p:attrName>
                                        </p:attrNameLst>
                                      </p:cBhvr>
                                      <p:to>
                                        <p:strVal val="visible"/>
                                      </p:to>
                                    </p:set>
                                    <p:animEffect transition="in" filter="wipe(left)">
                                      <p:cBhvr>
                                        <p:cTn id="100" dur="500"/>
                                        <p:tgtEl>
                                          <p:spTgt spid="52"/>
                                        </p:tgtEl>
                                      </p:cBhvr>
                                    </p:animEffect>
                                  </p:childTnLst>
                                </p:cTn>
                              </p:par>
                            </p:childTnLst>
                          </p:cTn>
                        </p:par>
                        <p:par>
                          <p:cTn id="101" fill="hold">
                            <p:stCondLst>
                              <p:cond delay="9000"/>
                            </p:stCondLst>
                            <p:childTnLst>
                              <p:par>
                                <p:cTn id="102" presetID="22" presetClass="entr" presetSubtype="8" fill="hold" grpId="0" nodeType="afterEffect">
                                  <p:stCondLst>
                                    <p:cond delay="0"/>
                                  </p:stCondLst>
                                  <p:childTnLst>
                                    <p:set>
                                      <p:cBhvr>
                                        <p:cTn id="103" dur="1" fill="hold">
                                          <p:stCondLst>
                                            <p:cond delay="0"/>
                                          </p:stCondLst>
                                        </p:cTn>
                                        <p:tgtEl>
                                          <p:spTgt spid="53"/>
                                        </p:tgtEl>
                                        <p:attrNameLst>
                                          <p:attrName>style.visibility</p:attrName>
                                        </p:attrNameLst>
                                      </p:cBhvr>
                                      <p:to>
                                        <p:strVal val="visible"/>
                                      </p:to>
                                    </p:set>
                                    <p:animEffect transition="in" filter="wipe(left)">
                                      <p:cBhvr>
                                        <p:cTn id="104" dur="500"/>
                                        <p:tgtEl>
                                          <p:spTgt spid="53"/>
                                        </p:tgtEl>
                                      </p:cBhvr>
                                    </p:animEffect>
                                  </p:childTnLst>
                                </p:cTn>
                              </p:par>
                            </p:childTnLst>
                          </p:cTn>
                        </p:par>
                        <p:par>
                          <p:cTn id="105" fill="hold">
                            <p:stCondLst>
                              <p:cond delay="9500"/>
                            </p:stCondLst>
                            <p:childTnLst>
                              <p:par>
                                <p:cTn id="106" presetID="22" presetClass="entr" presetSubtype="8" fill="hold" grpId="0" nodeType="afterEffect">
                                  <p:stCondLst>
                                    <p:cond delay="0"/>
                                  </p:stCondLst>
                                  <p:childTnLst>
                                    <p:set>
                                      <p:cBhvr>
                                        <p:cTn id="107" dur="1" fill="hold">
                                          <p:stCondLst>
                                            <p:cond delay="0"/>
                                          </p:stCondLst>
                                        </p:cTn>
                                        <p:tgtEl>
                                          <p:spTgt spid="54"/>
                                        </p:tgtEl>
                                        <p:attrNameLst>
                                          <p:attrName>style.visibility</p:attrName>
                                        </p:attrNameLst>
                                      </p:cBhvr>
                                      <p:to>
                                        <p:strVal val="visible"/>
                                      </p:to>
                                    </p:set>
                                    <p:animEffect transition="in" filter="wipe(left)">
                                      <p:cBhvr>
                                        <p:cTn id="108" dur="500"/>
                                        <p:tgtEl>
                                          <p:spTgt spid="54"/>
                                        </p:tgtEl>
                                      </p:cBhvr>
                                    </p:animEffect>
                                  </p:childTnLst>
                                </p:cTn>
                              </p:par>
                            </p:childTnLst>
                          </p:cTn>
                        </p:par>
                        <p:par>
                          <p:cTn id="109" fill="hold">
                            <p:stCondLst>
                              <p:cond delay="10000"/>
                            </p:stCondLst>
                            <p:childTnLst>
                              <p:par>
                                <p:cTn id="110" presetID="22" presetClass="entr" presetSubtype="8" fill="hold" grpId="0" nodeType="afterEffect">
                                  <p:stCondLst>
                                    <p:cond delay="0"/>
                                  </p:stCondLst>
                                  <p:childTnLst>
                                    <p:set>
                                      <p:cBhvr>
                                        <p:cTn id="111" dur="1" fill="hold">
                                          <p:stCondLst>
                                            <p:cond delay="0"/>
                                          </p:stCondLst>
                                        </p:cTn>
                                        <p:tgtEl>
                                          <p:spTgt spid="56"/>
                                        </p:tgtEl>
                                        <p:attrNameLst>
                                          <p:attrName>style.visibility</p:attrName>
                                        </p:attrNameLst>
                                      </p:cBhvr>
                                      <p:to>
                                        <p:strVal val="visible"/>
                                      </p:to>
                                    </p:set>
                                    <p:animEffect transition="in" filter="wipe(left)">
                                      <p:cBhvr>
                                        <p:cTn id="112" dur="500"/>
                                        <p:tgtEl>
                                          <p:spTgt spid="56"/>
                                        </p:tgtEl>
                                      </p:cBhvr>
                                    </p:animEffect>
                                  </p:childTnLst>
                                </p:cTn>
                              </p:par>
                            </p:childTnLst>
                          </p:cTn>
                        </p:par>
                        <p:par>
                          <p:cTn id="113" fill="hold">
                            <p:stCondLst>
                              <p:cond delay="10500"/>
                            </p:stCondLst>
                            <p:childTnLst>
                              <p:par>
                                <p:cTn id="114" presetID="22" presetClass="entr" presetSubtype="8" fill="hold" grpId="0" nodeType="afterEffect">
                                  <p:stCondLst>
                                    <p:cond delay="0"/>
                                  </p:stCondLst>
                                  <p:childTnLst>
                                    <p:set>
                                      <p:cBhvr>
                                        <p:cTn id="115" dur="1" fill="hold">
                                          <p:stCondLst>
                                            <p:cond delay="0"/>
                                          </p:stCondLst>
                                        </p:cTn>
                                        <p:tgtEl>
                                          <p:spTgt spid="57"/>
                                        </p:tgtEl>
                                        <p:attrNameLst>
                                          <p:attrName>style.visibility</p:attrName>
                                        </p:attrNameLst>
                                      </p:cBhvr>
                                      <p:to>
                                        <p:strVal val="visible"/>
                                      </p:to>
                                    </p:set>
                                    <p:animEffect transition="in" filter="wipe(left)">
                                      <p:cBhvr>
                                        <p:cTn id="116" dur="500"/>
                                        <p:tgtEl>
                                          <p:spTgt spid="57"/>
                                        </p:tgtEl>
                                      </p:cBhvr>
                                    </p:animEffect>
                                  </p:childTnLst>
                                </p:cTn>
                              </p:par>
                            </p:childTnLst>
                          </p:cTn>
                        </p:par>
                        <p:par>
                          <p:cTn id="117" fill="hold">
                            <p:stCondLst>
                              <p:cond delay="11000"/>
                            </p:stCondLst>
                            <p:childTnLst>
                              <p:par>
                                <p:cTn id="118" presetID="22" presetClass="entr" presetSubtype="8" fill="hold" grpId="0" nodeType="afterEffect">
                                  <p:stCondLst>
                                    <p:cond delay="0"/>
                                  </p:stCondLst>
                                  <p:childTnLst>
                                    <p:set>
                                      <p:cBhvr>
                                        <p:cTn id="119" dur="1" fill="hold">
                                          <p:stCondLst>
                                            <p:cond delay="0"/>
                                          </p:stCondLst>
                                        </p:cTn>
                                        <p:tgtEl>
                                          <p:spTgt spid="132"/>
                                        </p:tgtEl>
                                        <p:attrNameLst>
                                          <p:attrName>style.visibility</p:attrName>
                                        </p:attrNameLst>
                                      </p:cBhvr>
                                      <p:to>
                                        <p:strVal val="visible"/>
                                      </p:to>
                                    </p:set>
                                    <p:animEffect transition="in" filter="wipe(left)">
                                      <p:cBhvr>
                                        <p:cTn id="120" dur="500"/>
                                        <p:tgtEl>
                                          <p:spTgt spid="132"/>
                                        </p:tgtEl>
                                      </p:cBhvr>
                                    </p:animEffect>
                                  </p:childTnLst>
                                </p:cTn>
                              </p:par>
                            </p:childTnLst>
                          </p:cTn>
                        </p:par>
                        <p:par>
                          <p:cTn id="121" fill="hold">
                            <p:stCondLst>
                              <p:cond delay="11500"/>
                            </p:stCondLst>
                            <p:childTnLst>
                              <p:par>
                                <p:cTn id="122" presetID="22" presetClass="entr" presetSubtype="8" fill="hold" grpId="0" nodeType="afterEffect">
                                  <p:stCondLst>
                                    <p:cond delay="0"/>
                                  </p:stCondLst>
                                  <p:childTnLst>
                                    <p:set>
                                      <p:cBhvr>
                                        <p:cTn id="123" dur="1" fill="hold">
                                          <p:stCondLst>
                                            <p:cond delay="0"/>
                                          </p:stCondLst>
                                        </p:cTn>
                                        <p:tgtEl>
                                          <p:spTgt spid="133"/>
                                        </p:tgtEl>
                                        <p:attrNameLst>
                                          <p:attrName>style.visibility</p:attrName>
                                        </p:attrNameLst>
                                      </p:cBhvr>
                                      <p:to>
                                        <p:strVal val="visible"/>
                                      </p:to>
                                    </p:set>
                                    <p:animEffect transition="in" filter="wipe(left)">
                                      <p:cBhvr>
                                        <p:cTn id="124" dur="500"/>
                                        <p:tgtEl>
                                          <p:spTgt spid="133"/>
                                        </p:tgtEl>
                                      </p:cBhvr>
                                    </p:animEffect>
                                  </p:childTnLst>
                                </p:cTn>
                              </p:par>
                            </p:childTnLst>
                          </p:cTn>
                        </p:par>
                        <p:par>
                          <p:cTn id="125" fill="hold">
                            <p:stCondLst>
                              <p:cond delay="12000"/>
                            </p:stCondLst>
                            <p:childTnLst>
                              <p:par>
                                <p:cTn id="126" presetID="22" presetClass="entr" presetSubtype="8" fill="hold" grpId="0" nodeType="afterEffect">
                                  <p:stCondLst>
                                    <p:cond delay="0"/>
                                  </p:stCondLst>
                                  <p:childTnLst>
                                    <p:set>
                                      <p:cBhvr>
                                        <p:cTn id="127" dur="1" fill="hold">
                                          <p:stCondLst>
                                            <p:cond delay="0"/>
                                          </p:stCondLst>
                                        </p:cTn>
                                        <p:tgtEl>
                                          <p:spTgt spid="134"/>
                                        </p:tgtEl>
                                        <p:attrNameLst>
                                          <p:attrName>style.visibility</p:attrName>
                                        </p:attrNameLst>
                                      </p:cBhvr>
                                      <p:to>
                                        <p:strVal val="visible"/>
                                      </p:to>
                                    </p:set>
                                    <p:animEffect transition="in" filter="wipe(left)">
                                      <p:cBhvr>
                                        <p:cTn id="128" dur="500"/>
                                        <p:tgtEl>
                                          <p:spTgt spid="134"/>
                                        </p:tgtEl>
                                      </p:cBhvr>
                                    </p:animEffect>
                                  </p:childTnLst>
                                </p:cTn>
                              </p:par>
                            </p:childTnLst>
                          </p:cTn>
                        </p:par>
                        <p:par>
                          <p:cTn id="129" fill="hold">
                            <p:stCondLst>
                              <p:cond delay="12500"/>
                            </p:stCondLst>
                            <p:childTnLst>
                              <p:par>
                                <p:cTn id="130" presetID="22" presetClass="entr" presetSubtype="8" fill="hold" grpId="0" nodeType="afterEffect">
                                  <p:stCondLst>
                                    <p:cond delay="0"/>
                                  </p:stCondLst>
                                  <p:childTnLst>
                                    <p:set>
                                      <p:cBhvr>
                                        <p:cTn id="131" dur="1" fill="hold">
                                          <p:stCondLst>
                                            <p:cond delay="0"/>
                                          </p:stCondLst>
                                        </p:cTn>
                                        <p:tgtEl>
                                          <p:spTgt spid="135"/>
                                        </p:tgtEl>
                                        <p:attrNameLst>
                                          <p:attrName>style.visibility</p:attrName>
                                        </p:attrNameLst>
                                      </p:cBhvr>
                                      <p:to>
                                        <p:strVal val="visible"/>
                                      </p:to>
                                    </p:set>
                                    <p:animEffect transition="in" filter="wipe(left)">
                                      <p:cBhvr>
                                        <p:cTn id="132" dur="500"/>
                                        <p:tgtEl>
                                          <p:spTgt spid="135"/>
                                        </p:tgtEl>
                                      </p:cBhvr>
                                    </p:animEffect>
                                  </p:childTnLst>
                                </p:cTn>
                              </p:par>
                            </p:childTnLst>
                          </p:cTn>
                        </p:par>
                        <p:par>
                          <p:cTn id="133" fill="hold">
                            <p:stCondLst>
                              <p:cond delay="13000"/>
                            </p:stCondLst>
                            <p:childTnLst>
                              <p:par>
                                <p:cTn id="134" presetID="22" presetClass="entr" presetSubtype="8" fill="hold" grpId="0" nodeType="afterEffect">
                                  <p:stCondLst>
                                    <p:cond delay="0"/>
                                  </p:stCondLst>
                                  <p:childTnLst>
                                    <p:set>
                                      <p:cBhvr>
                                        <p:cTn id="135" dur="1" fill="hold">
                                          <p:stCondLst>
                                            <p:cond delay="0"/>
                                          </p:stCondLst>
                                        </p:cTn>
                                        <p:tgtEl>
                                          <p:spTgt spid="128"/>
                                        </p:tgtEl>
                                        <p:attrNameLst>
                                          <p:attrName>style.visibility</p:attrName>
                                        </p:attrNameLst>
                                      </p:cBhvr>
                                      <p:to>
                                        <p:strVal val="visible"/>
                                      </p:to>
                                    </p:set>
                                    <p:animEffect transition="in" filter="wipe(left)">
                                      <p:cBhvr>
                                        <p:cTn id="136" dur="500"/>
                                        <p:tgtEl>
                                          <p:spTgt spid="128"/>
                                        </p:tgtEl>
                                      </p:cBhvr>
                                    </p:animEffect>
                                  </p:childTnLst>
                                </p:cTn>
                              </p:par>
                            </p:childTnLst>
                          </p:cTn>
                        </p:par>
                        <p:par>
                          <p:cTn id="137" fill="hold">
                            <p:stCondLst>
                              <p:cond delay="13500"/>
                            </p:stCondLst>
                            <p:childTnLst>
                              <p:par>
                                <p:cTn id="138" presetID="22" presetClass="entr" presetSubtype="8" fill="hold" grpId="0" nodeType="afterEffect">
                                  <p:stCondLst>
                                    <p:cond delay="0"/>
                                  </p:stCondLst>
                                  <p:childTnLst>
                                    <p:set>
                                      <p:cBhvr>
                                        <p:cTn id="139" dur="1" fill="hold">
                                          <p:stCondLst>
                                            <p:cond delay="0"/>
                                          </p:stCondLst>
                                        </p:cTn>
                                        <p:tgtEl>
                                          <p:spTgt spid="129"/>
                                        </p:tgtEl>
                                        <p:attrNameLst>
                                          <p:attrName>style.visibility</p:attrName>
                                        </p:attrNameLst>
                                      </p:cBhvr>
                                      <p:to>
                                        <p:strVal val="visible"/>
                                      </p:to>
                                    </p:set>
                                    <p:animEffect transition="in" filter="wipe(left)">
                                      <p:cBhvr>
                                        <p:cTn id="140" dur="500"/>
                                        <p:tgtEl>
                                          <p:spTgt spid="129"/>
                                        </p:tgtEl>
                                      </p:cBhvr>
                                    </p:animEffect>
                                  </p:childTnLst>
                                </p:cTn>
                              </p:par>
                            </p:childTnLst>
                          </p:cTn>
                        </p:par>
                        <p:par>
                          <p:cTn id="141" fill="hold">
                            <p:stCondLst>
                              <p:cond delay="14000"/>
                            </p:stCondLst>
                            <p:childTnLst>
                              <p:par>
                                <p:cTn id="142" presetID="22" presetClass="entr" presetSubtype="8" fill="hold" grpId="0" nodeType="afterEffect">
                                  <p:stCondLst>
                                    <p:cond delay="0"/>
                                  </p:stCondLst>
                                  <p:childTnLst>
                                    <p:set>
                                      <p:cBhvr>
                                        <p:cTn id="143" dur="1" fill="hold">
                                          <p:stCondLst>
                                            <p:cond delay="0"/>
                                          </p:stCondLst>
                                        </p:cTn>
                                        <p:tgtEl>
                                          <p:spTgt spid="130"/>
                                        </p:tgtEl>
                                        <p:attrNameLst>
                                          <p:attrName>style.visibility</p:attrName>
                                        </p:attrNameLst>
                                      </p:cBhvr>
                                      <p:to>
                                        <p:strVal val="visible"/>
                                      </p:to>
                                    </p:set>
                                    <p:animEffect transition="in" filter="wipe(left)">
                                      <p:cBhvr>
                                        <p:cTn id="144" dur="500"/>
                                        <p:tgtEl>
                                          <p:spTgt spid="130"/>
                                        </p:tgtEl>
                                      </p:cBhvr>
                                    </p:animEffect>
                                  </p:childTnLst>
                                </p:cTn>
                              </p:par>
                            </p:childTnLst>
                          </p:cTn>
                        </p:par>
                        <p:par>
                          <p:cTn id="145" fill="hold">
                            <p:stCondLst>
                              <p:cond delay="14500"/>
                            </p:stCondLst>
                            <p:childTnLst>
                              <p:par>
                                <p:cTn id="146" presetID="22" presetClass="entr" presetSubtype="8" fill="hold" grpId="0" nodeType="afterEffect">
                                  <p:stCondLst>
                                    <p:cond delay="0"/>
                                  </p:stCondLst>
                                  <p:childTnLst>
                                    <p:set>
                                      <p:cBhvr>
                                        <p:cTn id="147" dur="1" fill="hold">
                                          <p:stCondLst>
                                            <p:cond delay="0"/>
                                          </p:stCondLst>
                                        </p:cTn>
                                        <p:tgtEl>
                                          <p:spTgt spid="131"/>
                                        </p:tgtEl>
                                        <p:attrNameLst>
                                          <p:attrName>style.visibility</p:attrName>
                                        </p:attrNameLst>
                                      </p:cBhvr>
                                      <p:to>
                                        <p:strVal val="visible"/>
                                      </p:to>
                                    </p:set>
                                    <p:animEffect transition="in" filter="wipe(left)">
                                      <p:cBhvr>
                                        <p:cTn id="148" dur="500"/>
                                        <p:tgtEl>
                                          <p:spTgt spid="131"/>
                                        </p:tgtEl>
                                      </p:cBhvr>
                                    </p:animEffect>
                                  </p:childTnLst>
                                </p:cTn>
                              </p:par>
                            </p:childTnLst>
                          </p:cTn>
                        </p:par>
                        <p:par>
                          <p:cTn id="149" fill="hold">
                            <p:stCondLst>
                              <p:cond delay="15000"/>
                            </p:stCondLst>
                            <p:childTnLst>
                              <p:par>
                                <p:cTn id="150" presetID="22" presetClass="entr" presetSubtype="8" fill="hold" grpId="0" nodeType="afterEffect">
                                  <p:stCondLst>
                                    <p:cond delay="0"/>
                                  </p:stCondLst>
                                  <p:childTnLst>
                                    <p:set>
                                      <p:cBhvr>
                                        <p:cTn id="151" dur="1" fill="hold">
                                          <p:stCondLst>
                                            <p:cond delay="0"/>
                                          </p:stCondLst>
                                        </p:cTn>
                                        <p:tgtEl>
                                          <p:spTgt spid="274"/>
                                        </p:tgtEl>
                                        <p:attrNameLst>
                                          <p:attrName>style.visibility</p:attrName>
                                        </p:attrNameLst>
                                      </p:cBhvr>
                                      <p:to>
                                        <p:strVal val="visible"/>
                                      </p:to>
                                    </p:set>
                                    <p:animEffect transition="in" filter="wipe(left)">
                                      <p:cBhvr>
                                        <p:cTn id="152" dur="500"/>
                                        <p:tgtEl>
                                          <p:spTgt spid="274"/>
                                        </p:tgtEl>
                                      </p:cBhvr>
                                    </p:animEffect>
                                  </p:childTnLst>
                                </p:cTn>
                              </p:par>
                            </p:childTnLst>
                          </p:cTn>
                        </p:par>
                        <p:par>
                          <p:cTn id="153" fill="hold">
                            <p:stCondLst>
                              <p:cond delay="15500"/>
                            </p:stCondLst>
                            <p:childTnLst>
                              <p:par>
                                <p:cTn id="154" presetID="22" presetClass="entr" presetSubtype="8" fill="hold" grpId="0" nodeType="afterEffect">
                                  <p:stCondLst>
                                    <p:cond delay="0"/>
                                  </p:stCondLst>
                                  <p:childTnLst>
                                    <p:set>
                                      <p:cBhvr>
                                        <p:cTn id="155" dur="1" fill="hold">
                                          <p:stCondLst>
                                            <p:cond delay="0"/>
                                          </p:stCondLst>
                                        </p:cTn>
                                        <p:tgtEl>
                                          <p:spTgt spid="418"/>
                                        </p:tgtEl>
                                        <p:attrNameLst>
                                          <p:attrName>style.visibility</p:attrName>
                                        </p:attrNameLst>
                                      </p:cBhvr>
                                      <p:to>
                                        <p:strVal val="visible"/>
                                      </p:to>
                                    </p:set>
                                    <p:animEffect transition="in" filter="wipe(left)">
                                      <p:cBhvr>
                                        <p:cTn id="156" dur="500"/>
                                        <p:tgtEl>
                                          <p:spTgt spid="418"/>
                                        </p:tgtEl>
                                      </p:cBhvr>
                                    </p:animEffect>
                                  </p:childTnLst>
                                </p:cTn>
                              </p:par>
                            </p:childTnLst>
                          </p:cTn>
                        </p:par>
                        <p:par>
                          <p:cTn id="157" fill="hold">
                            <p:stCondLst>
                              <p:cond delay="16000"/>
                            </p:stCondLst>
                            <p:childTnLst>
                              <p:par>
                                <p:cTn id="158" presetID="22" presetClass="entr" presetSubtype="8" fill="hold" grpId="0" nodeType="afterEffect">
                                  <p:stCondLst>
                                    <p:cond delay="0"/>
                                  </p:stCondLst>
                                  <p:childTnLst>
                                    <p:set>
                                      <p:cBhvr>
                                        <p:cTn id="159" dur="1" fill="hold">
                                          <p:stCondLst>
                                            <p:cond delay="0"/>
                                          </p:stCondLst>
                                        </p:cTn>
                                        <p:tgtEl>
                                          <p:spTgt spid="271"/>
                                        </p:tgtEl>
                                        <p:attrNameLst>
                                          <p:attrName>style.visibility</p:attrName>
                                        </p:attrNameLst>
                                      </p:cBhvr>
                                      <p:to>
                                        <p:strVal val="visible"/>
                                      </p:to>
                                    </p:set>
                                    <p:animEffect transition="in" filter="wipe(left)">
                                      <p:cBhvr>
                                        <p:cTn id="160" dur="500"/>
                                        <p:tgtEl>
                                          <p:spTgt spid="271"/>
                                        </p:tgtEl>
                                      </p:cBhvr>
                                    </p:animEffect>
                                  </p:childTnLst>
                                </p:cTn>
                              </p:par>
                            </p:childTnLst>
                          </p:cTn>
                        </p:par>
                        <p:par>
                          <p:cTn id="161" fill="hold">
                            <p:stCondLst>
                              <p:cond delay="16500"/>
                            </p:stCondLst>
                            <p:childTnLst>
                              <p:par>
                                <p:cTn id="162" presetID="22" presetClass="entr" presetSubtype="8" fill="hold" nodeType="afterEffect">
                                  <p:stCondLst>
                                    <p:cond delay="0"/>
                                  </p:stCondLst>
                                  <p:childTnLst>
                                    <p:set>
                                      <p:cBhvr>
                                        <p:cTn id="163" dur="1" fill="hold">
                                          <p:stCondLst>
                                            <p:cond delay="0"/>
                                          </p:stCondLst>
                                        </p:cTn>
                                        <p:tgtEl>
                                          <p:spTgt spid="430"/>
                                        </p:tgtEl>
                                        <p:attrNameLst>
                                          <p:attrName>style.visibility</p:attrName>
                                        </p:attrNameLst>
                                      </p:cBhvr>
                                      <p:to>
                                        <p:strVal val="visible"/>
                                      </p:to>
                                    </p:set>
                                    <p:animEffect transition="in" filter="wipe(left)">
                                      <p:cBhvr>
                                        <p:cTn id="164" dur="500"/>
                                        <p:tgtEl>
                                          <p:spTgt spid="430"/>
                                        </p:tgtEl>
                                      </p:cBhvr>
                                    </p:animEffect>
                                  </p:childTnLst>
                                </p:cTn>
                              </p:par>
                            </p:childTnLst>
                          </p:cTn>
                        </p:par>
                        <p:par>
                          <p:cTn id="165" fill="hold">
                            <p:stCondLst>
                              <p:cond delay="17000"/>
                            </p:stCondLst>
                            <p:childTnLst>
                              <p:par>
                                <p:cTn id="166" presetID="22" presetClass="entr" presetSubtype="8" fill="hold" grpId="0" nodeType="afterEffect">
                                  <p:stCondLst>
                                    <p:cond delay="0"/>
                                  </p:stCondLst>
                                  <p:childTnLst>
                                    <p:set>
                                      <p:cBhvr>
                                        <p:cTn id="167" dur="1" fill="hold">
                                          <p:stCondLst>
                                            <p:cond delay="0"/>
                                          </p:stCondLst>
                                        </p:cTn>
                                        <p:tgtEl>
                                          <p:spTgt spid="272"/>
                                        </p:tgtEl>
                                        <p:attrNameLst>
                                          <p:attrName>style.visibility</p:attrName>
                                        </p:attrNameLst>
                                      </p:cBhvr>
                                      <p:to>
                                        <p:strVal val="visible"/>
                                      </p:to>
                                    </p:set>
                                    <p:animEffect transition="in" filter="wipe(left)">
                                      <p:cBhvr>
                                        <p:cTn id="168" dur="500"/>
                                        <p:tgtEl>
                                          <p:spTgt spid="272"/>
                                        </p:tgtEl>
                                      </p:cBhvr>
                                    </p:animEffect>
                                  </p:childTnLst>
                                </p:cTn>
                              </p:par>
                            </p:childTnLst>
                          </p:cTn>
                        </p:par>
                        <p:par>
                          <p:cTn id="169" fill="hold">
                            <p:stCondLst>
                              <p:cond delay="17500"/>
                            </p:stCondLst>
                            <p:childTnLst>
                              <p:par>
                                <p:cTn id="170" presetID="22" presetClass="entr" presetSubtype="8" fill="hold" grpId="0" nodeType="afterEffect">
                                  <p:stCondLst>
                                    <p:cond delay="0"/>
                                  </p:stCondLst>
                                  <p:childTnLst>
                                    <p:set>
                                      <p:cBhvr>
                                        <p:cTn id="171" dur="1" fill="hold">
                                          <p:stCondLst>
                                            <p:cond delay="0"/>
                                          </p:stCondLst>
                                        </p:cTn>
                                        <p:tgtEl>
                                          <p:spTgt spid="273"/>
                                        </p:tgtEl>
                                        <p:attrNameLst>
                                          <p:attrName>style.visibility</p:attrName>
                                        </p:attrNameLst>
                                      </p:cBhvr>
                                      <p:to>
                                        <p:strVal val="visible"/>
                                      </p:to>
                                    </p:set>
                                    <p:animEffect transition="in" filter="wipe(left)">
                                      <p:cBhvr>
                                        <p:cTn id="172" dur="500"/>
                                        <p:tgtEl>
                                          <p:spTgt spid="273"/>
                                        </p:tgtEl>
                                      </p:cBhvr>
                                    </p:animEffect>
                                  </p:childTnLst>
                                </p:cTn>
                              </p:par>
                            </p:childTnLst>
                          </p:cTn>
                        </p:par>
                      </p:childTnLst>
                    </p:cTn>
                  </p:par>
                  <p:par>
                    <p:cTn id="173" fill="hold">
                      <p:stCondLst>
                        <p:cond delay="indefinite"/>
                      </p:stCondLst>
                      <p:childTnLst>
                        <p:par>
                          <p:cTn id="174" fill="hold">
                            <p:stCondLst>
                              <p:cond delay="0"/>
                            </p:stCondLst>
                            <p:childTnLst>
                              <p:par>
                                <p:cTn id="175" presetID="10" presetClass="exit" presetSubtype="0" fill="hold" grpId="1" nodeType="clickEffect">
                                  <p:stCondLst>
                                    <p:cond delay="0"/>
                                  </p:stCondLst>
                                  <p:childTnLst>
                                    <p:animEffect transition="out" filter="fade">
                                      <p:cBhvr>
                                        <p:cTn id="176" dur="500"/>
                                        <p:tgtEl>
                                          <p:spTgt spid="3"/>
                                        </p:tgtEl>
                                      </p:cBhvr>
                                    </p:animEffect>
                                    <p:set>
                                      <p:cBhvr>
                                        <p:cTn id="177" dur="1" fill="hold">
                                          <p:stCondLst>
                                            <p:cond delay="499"/>
                                          </p:stCondLst>
                                        </p:cTn>
                                        <p:tgtEl>
                                          <p:spTgt spid="3"/>
                                        </p:tgtEl>
                                        <p:attrNameLst>
                                          <p:attrName>style.visibility</p:attrName>
                                        </p:attrNameLst>
                                      </p:cBhvr>
                                      <p:to>
                                        <p:strVal val="hidden"/>
                                      </p:to>
                                    </p:set>
                                  </p:childTnLst>
                                </p:cTn>
                              </p:par>
                            </p:childTnLst>
                          </p:cTn>
                        </p:par>
                        <p:par>
                          <p:cTn id="178" fill="hold">
                            <p:stCondLst>
                              <p:cond delay="500"/>
                            </p:stCondLst>
                            <p:childTnLst>
                              <p:par>
                                <p:cTn id="179" presetID="10" presetClass="exit" presetSubtype="0" fill="hold" grpId="1" nodeType="afterEffect">
                                  <p:stCondLst>
                                    <p:cond delay="0"/>
                                  </p:stCondLst>
                                  <p:childTnLst>
                                    <p:animEffect transition="out" filter="fade">
                                      <p:cBhvr>
                                        <p:cTn id="180" dur="500"/>
                                        <p:tgtEl>
                                          <p:spTgt spid="4"/>
                                        </p:tgtEl>
                                      </p:cBhvr>
                                    </p:animEffect>
                                    <p:set>
                                      <p:cBhvr>
                                        <p:cTn id="181" dur="1" fill="hold">
                                          <p:stCondLst>
                                            <p:cond delay="499"/>
                                          </p:stCondLst>
                                        </p:cTn>
                                        <p:tgtEl>
                                          <p:spTgt spid="4"/>
                                        </p:tgtEl>
                                        <p:attrNameLst>
                                          <p:attrName>style.visibility</p:attrName>
                                        </p:attrNameLst>
                                      </p:cBhvr>
                                      <p:to>
                                        <p:strVal val="hidden"/>
                                      </p:to>
                                    </p:set>
                                  </p:childTnLst>
                                </p:cTn>
                              </p:par>
                            </p:childTnLst>
                          </p:cTn>
                        </p:par>
                        <p:par>
                          <p:cTn id="182" fill="hold">
                            <p:stCondLst>
                              <p:cond delay="1000"/>
                            </p:stCondLst>
                            <p:childTnLst>
                              <p:par>
                                <p:cTn id="183" presetID="10" presetClass="exit" presetSubtype="0" fill="hold" grpId="1" nodeType="afterEffect">
                                  <p:stCondLst>
                                    <p:cond delay="0"/>
                                  </p:stCondLst>
                                  <p:childTnLst>
                                    <p:animEffect transition="out" filter="fade">
                                      <p:cBhvr>
                                        <p:cTn id="184" dur="500"/>
                                        <p:tgtEl>
                                          <p:spTgt spid="5"/>
                                        </p:tgtEl>
                                      </p:cBhvr>
                                    </p:animEffect>
                                    <p:set>
                                      <p:cBhvr>
                                        <p:cTn id="185"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2" grpId="0" animBg="1"/>
      <p:bldP spid="27" grpId="0" animBg="1"/>
      <p:bldP spid="28" grpId="0" animBg="1"/>
      <p:bldP spid="29" grpId="0" animBg="1"/>
      <p:bldP spid="30" grpId="0" animBg="1"/>
      <p:bldP spid="39" grpId="0" animBg="1"/>
      <p:bldP spid="43" grpId="0" animBg="1"/>
      <p:bldP spid="45" grpId="0" animBg="1"/>
      <p:bldP spid="46" grpId="0" animBg="1"/>
      <p:bldP spid="47" grpId="0" animBg="1"/>
      <p:bldP spid="48" grpId="0" animBg="1"/>
      <p:bldP spid="49" grpId="0" animBg="1"/>
      <p:bldP spid="50" grpId="0" animBg="1"/>
      <p:bldP spid="51" grpId="0" animBg="1"/>
      <p:bldP spid="52" grpId="0" animBg="1"/>
      <p:bldP spid="53" grpId="0" animBg="1"/>
      <p:bldP spid="54" grpId="0" animBg="1"/>
      <p:bldP spid="56" grpId="0" animBg="1"/>
      <p:bldP spid="57" grpId="0" animBg="1"/>
      <p:bldP spid="60" grpId="0" animBg="1"/>
      <p:bldP spid="61" grpId="0" animBg="1"/>
      <p:bldP spid="128" grpId="0" animBg="1"/>
      <p:bldP spid="129" grpId="0" animBg="1"/>
      <p:bldP spid="130" grpId="0" animBg="1"/>
      <p:bldP spid="131" grpId="0" animBg="1"/>
      <p:bldP spid="132" grpId="0" animBg="1"/>
      <p:bldP spid="133" grpId="0" animBg="1"/>
      <p:bldP spid="134" grpId="0" animBg="1"/>
      <p:bldP spid="135" grpId="0" animBg="1"/>
      <p:bldP spid="271" grpId="0" animBg="1"/>
      <p:bldP spid="272" grpId="0" animBg="1"/>
      <p:bldP spid="273" grpId="0" animBg="1"/>
      <p:bldP spid="274" grpId="0" animBg="1"/>
      <p:bldP spid="418" grpId="0" animBg="1"/>
      <p:bldP spid="420" grpId="0" animBg="1"/>
      <p:bldP spid="3" grpId="0" animBg="1"/>
      <p:bldP spid="3" grpId="1" animBg="1"/>
      <p:bldP spid="4" grpId="0" animBg="1"/>
      <p:bldP spid="4" grpId="1" animBg="1"/>
      <p:bldP spid="5" grpId="0" animBg="1"/>
      <p:bldP spid="5" grpId="1"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Order</a:t>
            </a:r>
            <a:r>
              <a:rPr lang="es-CL" b="1"/>
              <a:t> Management – </a:t>
            </a:r>
            <a:r>
              <a:rPr lang="es-CL" b="1" err="1"/>
              <a:t>Overview</a:t>
            </a:r>
            <a:endParaRPr lang="es-CL"/>
          </a:p>
        </p:txBody>
      </p:sp>
      <p:sp>
        <p:nvSpPr>
          <p:cNvPr id="18" name="Rectángulo redondeado 17">
            <a:extLst>
              <a:ext uri="{FF2B5EF4-FFF2-40B4-BE49-F238E27FC236}">
                <a16:creationId xmlns:a16="http://schemas.microsoft.com/office/drawing/2014/main" id="{631FDE45-10FA-62EA-9E98-47CA34D1637A}"/>
              </a:ext>
            </a:extLst>
          </p:cNvPr>
          <p:cNvSpPr/>
          <p:nvPr/>
        </p:nvSpPr>
        <p:spPr>
          <a:xfrm>
            <a:off x="1198931" y="1604310"/>
            <a:ext cx="708759" cy="1226180"/>
          </a:xfrm>
          <a:prstGeom prst="roundRect">
            <a:avLst>
              <a:gd name="adj" fmla="val 8814"/>
            </a:avLst>
          </a:prstGeom>
          <a:solidFill>
            <a:srgbClr val="4454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SUPPLY CHANNELS</a:t>
            </a:r>
          </a:p>
        </p:txBody>
      </p:sp>
      <p:sp>
        <p:nvSpPr>
          <p:cNvPr id="19" name="Cheurón 18">
            <a:extLst>
              <a:ext uri="{FF2B5EF4-FFF2-40B4-BE49-F238E27FC236}">
                <a16:creationId xmlns:a16="http://schemas.microsoft.com/office/drawing/2014/main" id="{1A390016-9573-2242-B1A4-CD1D38C0BB17}"/>
              </a:ext>
            </a:extLst>
          </p:cNvPr>
          <p:cNvSpPr/>
          <p:nvPr/>
        </p:nvSpPr>
        <p:spPr>
          <a:xfrm>
            <a:off x="2630698" y="1604310"/>
            <a:ext cx="8460000" cy="148967"/>
          </a:xfrm>
          <a:prstGeom prst="chevron">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2" name="Rectángulo 21">
            <a:extLst>
              <a:ext uri="{FF2B5EF4-FFF2-40B4-BE49-F238E27FC236}">
                <a16:creationId xmlns:a16="http://schemas.microsoft.com/office/drawing/2014/main" id="{F29B2124-1393-7C38-10D2-68C47CF78099}"/>
              </a:ext>
            </a:extLst>
          </p:cNvPr>
          <p:cNvSpPr/>
          <p:nvPr/>
        </p:nvSpPr>
        <p:spPr>
          <a:xfrm>
            <a:off x="2028737" y="1603989"/>
            <a:ext cx="801375" cy="12265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600" b="1" i="0" u="none" strike="noStrike" kern="0" cap="none" spc="0" normalizeH="0" baseline="0" noProof="0">
                <a:ln>
                  <a:noFill/>
                </a:ln>
                <a:solidFill>
                  <a:srgbClr val="FFFFFF"/>
                </a:solidFill>
                <a:effectLst/>
                <a:uLnTx/>
                <a:uFillTx/>
                <a:latin typeface="Calibri" panose="020F0502020204030204"/>
                <a:ea typeface="+mn-ea"/>
                <a:cs typeface="+mn-cs"/>
              </a:rPr>
              <a:t>STO</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STOCK TRANSFER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7" name="Rectángulo 26">
            <a:extLst>
              <a:ext uri="{FF2B5EF4-FFF2-40B4-BE49-F238E27FC236}">
                <a16:creationId xmlns:a16="http://schemas.microsoft.com/office/drawing/2014/main" id="{6C81EE14-0F5E-C16B-4D30-8B70618708C2}"/>
              </a:ext>
            </a:extLst>
          </p:cNvPr>
          <p:cNvSpPr/>
          <p:nvPr/>
        </p:nvSpPr>
        <p:spPr>
          <a:xfrm>
            <a:off x="2944571" y="2004127"/>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a:t>
            </a:r>
          </a:p>
        </p:txBody>
      </p:sp>
      <p:sp>
        <p:nvSpPr>
          <p:cNvPr id="28" name="Rectángulo 27">
            <a:extLst>
              <a:ext uri="{FF2B5EF4-FFF2-40B4-BE49-F238E27FC236}">
                <a16:creationId xmlns:a16="http://schemas.microsoft.com/office/drawing/2014/main" id="{025A1841-494D-E08F-E37E-184005AD2247}"/>
              </a:ext>
            </a:extLst>
          </p:cNvPr>
          <p:cNvSpPr/>
          <p:nvPr/>
        </p:nvSpPr>
        <p:spPr>
          <a:xfrm>
            <a:off x="2944571" y="2198943"/>
            <a:ext cx="936000" cy="167393"/>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29" name="Rectángulo 28">
            <a:extLst>
              <a:ext uri="{FF2B5EF4-FFF2-40B4-BE49-F238E27FC236}">
                <a16:creationId xmlns:a16="http://schemas.microsoft.com/office/drawing/2014/main" id="{77D5AD10-5287-5395-3AA9-76158114CD87}"/>
              </a:ext>
            </a:extLst>
          </p:cNvPr>
          <p:cNvSpPr/>
          <p:nvPr/>
        </p:nvSpPr>
        <p:spPr>
          <a:xfrm>
            <a:off x="2944571" y="2393759"/>
            <a:ext cx="936000" cy="167393"/>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 VENDOR</a:t>
            </a:r>
          </a:p>
        </p:txBody>
      </p:sp>
      <p:sp>
        <p:nvSpPr>
          <p:cNvPr id="30" name="Rectángulo 29">
            <a:extLst>
              <a:ext uri="{FF2B5EF4-FFF2-40B4-BE49-F238E27FC236}">
                <a16:creationId xmlns:a16="http://schemas.microsoft.com/office/drawing/2014/main" id="{5DBDEB4C-82C1-5CEF-68C5-E7FB0C011609}"/>
              </a:ext>
            </a:extLst>
          </p:cNvPr>
          <p:cNvSpPr/>
          <p:nvPr/>
        </p:nvSpPr>
        <p:spPr>
          <a:xfrm>
            <a:off x="2944571" y="2588574"/>
            <a:ext cx="936000" cy="167393"/>
          </a:xfrm>
          <a:prstGeom prst="rect">
            <a:avLst/>
          </a:prstGeom>
          <a:solidFill>
            <a:srgbClr val="5E6B7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 SELLER</a:t>
            </a:r>
          </a:p>
        </p:txBody>
      </p:sp>
      <p:sp>
        <p:nvSpPr>
          <p:cNvPr id="39" name="Cheurón 38">
            <a:extLst>
              <a:ext uri="{FF2B5EF4-FFF2-40B4-BE49-F238E27FC236}">
                <a16:creationId xmlns:a16="http://schemas.microsoft.com/office/drawing/2014/main" id="{DBAC2CC9-58A5-CB88-5DF2-5175E24532BF}"/>
              </a:ext>
            </a:extLst>
          </p:cNvPr>
          <p:cNvSpPr/>
          <p:nvPr/>
        </p:nvSpPr>
        <p:spPr>
          <a:xfrm>
            <a:off x="4250676" y="1775059"/>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CONFIGURACIÓN</a:t>
            </a:r>
          </a:p>
        </p:txBody>
      </p:sp>
      <p:sp>
        <p:nvSpPr>
          <p:cNvPr id="43" name="Rectángulo 42">
            <a:extLst>
              <a:ext uri="{FF2B5EF4-FFF2-40B4-BE49-F238E27FC236}">
                <a16:creationId xmlns:a16="http://schemas.microsoft.com/office/drawing/2014/main" id="{52A69B88-C027-DBA4-FFFD-2E2A8D2261A2}"/>
              </a:ext>
            </a:extLst>
          </p:cNvPr>
          <p:cNvSpPr/>
          <p:nvPr/>
        </p:nvSpPr>
        <p:spPr>
          <a:xfrm>
            <a:off x="2875956" y="1934602"/>
            <a:ext cx="1067768" cy="896656"/>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5" name="Rectángulo 44">
            <a:extLst>
              <a:ext uri="{FF2B5EF4-FFF2-40B4-BE49-F238E27FC236}">
                <a16:creationId xmlns:a16="http://schemas.microsoft.com/office/drawing/2014/main" id="{BEC6D900-29BB-C19A-E949-81B626821533}"/>
              </a:ext>
            </a:extLst>
          </p:cNvPr>
          <p:cNvSpPr/>
          <p:nvPr/>
        </p:nvSpPr>
        <p:spPr>
          <a:xfrm>
            <a:off x="4257359" y="1934602"/>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6" name="Rectángulo 45">
            <a:extLst>
              <a:ext uri="{FF2B5EF4-FFF2-40B4-BE49-F238E27FC236}">
                <a16:creationId xmlns:a16="http://schemas.microsoft.com/office/drawing/2014/main" id="{70CBC03B-3C86-2CF1-93EA-5C0AEC67B98A}"/>
              </a:ext>
            </a:extLst>
          </p:cNvPr>
          <p:cNvSpPr/>
          <p:nvPr/>
        </p:nvSpPr>
        <p:spPr>
          <a:xfrm>
            <a:off x="4315573" y="2004127"/>
            <a:ext cx="936000" cy="360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OBTENER AGENDA</a:t>
            </a:r>
          </a:p>
        </p:txBody>
      </p:sp>
      <p:sp>
        <p:nvSpPr>
          <p:cNvPr id="47" name="Rectángulo 46">
            <a:extLst>
              <a:ext uri="{FF2B5EF4-FFF2-40B4-BE49-F238E27FC236}">
                <a16:creationId xmlns:a16="http://schemas.microsoft.com/office/drawing/2014/main" id="{F6C689A3-A330-4712-60F5-25A7916A8ACB}"/>
              </a:ext>
            </a:extLst>
          </p:cNvPr>
          <p:cNvSpPr/>
          <p:nvPr/>
        </p:nvSpPr>
        <p:spPr>
          <a:xfrm>
            <a:off x="4317797" y="2393759"/>
            <a:ext cx="936000" cy="360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OBTENER ETIQUETAS</a:t>
            </a:r>
          </a:p>
        </p:txBody>
      </p:sp>
      <p:sp>
        <p:nvSpPr>
          <p:cNvPr id="48" name="Cheurón 47">
            <a:extLst>
              <a:ext uri="{FF2B5EF4-FFF2-40B4-BE49-F238E27FC236}">
                <a16:creationId xmlns:a16="http://schemas.microsoft.com/office/drawing/2014/main" id="{65AEF116-F9E1-49B4-5EE2-F0BC82E1ACA2}"/>
              </a:ext>
            </a:extLst>
          </p:cNvPr>
          <p:cNvSpPr/>
          <p:nvPr/>
        </p:nvSpPr>
        <p:spPr>
          <a:xfrm>
            <a:off x="5347860" y="1775059"/>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PREPARACIÓN</a:t>
            </a:r>
          </a:p>
        </p:txBody>
      </p:sp>
      <p:sp>
        <p:nvSpPr>
          <p:cNvPr id="49" name="Rectángulo 48">
            <a:extLst>
              <a:ext uri="{FF2B5EF4-FFF2-40B4-BE49-F238E27FC236}">
                <a16:creationId xmlns:a16="http://schemas.microsoft.com/office/drawing/2014/main" id="{CAF4B162-B75E-7593-A425-5CF2E34ACBFD}"/>
              </a:ext>
            </a:extLst>
          </p:cNvPr>
          <p:cNvSpPr/>
          <p:nvPr/>
        </p:nvSpPr>
        <p:spPr>
          <a:xfrm>
            <a:off x="5354543" y="1934602"/>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0" name="Rectángulo 49">
            <a:extLst>
              <a:ext uri="{FF2B5EF4-FFF2-40B4-BE49-F238E27FC236}">
                <a16:creationId xmlns:a16="http://schemas.microsoft.com/office/drawing/2014/main" id="{0276018E-C3BC-8B2F-1D96-4DA11736C9C6}"/>
              </a:ext>
            </a:extLst>
          </p:cNvPr>
          <p:cNvSpPr/>
          <p:nvPr/>
        </p:nvSpPr>
        <p:spPr>
          <a:xfrm>
            <a:off x="5412757" y="2004127"/>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PICKING</a:t>
            </a:r>
          </a:p>
        </p:txBody>
      </p:sp>
      <p:sp>
        <p:nvSpPr>
          <p:cNvPr id="51" name="Rectángulo 50">
            <a:extLst>
              <a:ext uri="{FF2B5EF4-FFF2-40B4-BE49-F238E27FC236}">
                <a16:creationId xmlns:a16="http://schemas.microsoft.com/office/drawing/2014/main" id="{2A95F1CE-2FC0-0E09-AA27-001379EBF527}"/>
              </a:ext>
            </a:extLst>
          </p:cNvPr>
          <p:cNvSpPr/>
          <p:nvPr/>
        </p:nvSpPr>
        <p:spPr>
          <a:xfrm>
            <a:off x="5412757" y="2198943"/>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EMPAQUE</a:t>
            </a:r>
          </a:p>
        </p:txBody>
      </p:sp>
      <p:sp>
        <p:nvSpPr>
          <p:cNvPr id="52" name="Cheurón 51">
            <a:extLst>
              <a:ext uri="{FF2B5EF4-FFF2-40B4-BE49-F238E27FC236}">
                <a16:creationId xmlns:a16="http://schemas.microsoft.com/office/drawing/2014/main" id="{0F1F36BA-B86E-2F19-E60A-4FC0C5356CBB}"/>
              </a:ext>
            </a:extLst>
          </p:cNvPr>
          <p:cNvSpPr/>
          <p:nvPr/>
        </p:nvSpPr>
        <p:spPr>
          <a:xfrm>
            <a:off x="6439705" y="1777872"/>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ENVÍO</a:t>
            </a:r>
          </a:p>
        </p:txBody>
      </p:sp>
      <p:sp>
        <p:nvSpPr>
          <p:cNvPr id="53" name="Rectángulo 52">
            <a:extLst>
              <a:ext uri="{FF2B5EF4-FFF2-40B4-BE49-F238E27FC236}">
                <a16:creationId xmlns:a16="http://schemas.microsoft.com/office/drawing/2014/main" id="{76115C5E-FE22-C2E4-2E1C-8E8D083B17B6}"/>
              </a:ext>
            </a:extLst>
          </p:cNvPr>
          <p:cNvSpPr/>
          <p:nvPr/>
        </p:nvSpPr>
        <p:spPr>
          <a:xfrm>
            <a:off x="6446388" y="1937415"/>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4" name="Rectángulo 53">
            <a:extLst>
              <a:ext uri="{FF2B5EF4-FFF2-40B4-BE49-F238E27FC236}">
                <a16:creationId xmlns:a16="http://schemas.microsoft.com/office/drawing/2014/main" id="{032BA512-3FE9-3D85-634F-2E95F0ABC730}"/>
              </a:ext>
            </a:extLst>
          </p:cNvPr>
          <p:cNvSpPr/>
          <p:nvPr/>
        </p:nvSpPr>
        <p:spPr>
          <a:xfrm>
            <a:off x="6504602" y="2006940"/>
            <a:ext cx="936000" cy="747234"/>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TRANSPORTE</a:t>
            </a:r>
          </a:p>
        </p:txBody>
      </p:sp>
      <p:sp>
        <p:nvSpPr>
          <p:cNvPr id="56" name="Cheurón 55">
            <a:extLst>
              <a:ext uri="{FF2B5EF4-FFF2-40B4-BE49-F238E27FC236}">
                <a16:creationId xmlns:a16="http://schemas.microsoft.com/office/drawing/2014/main" id="{93AAA5FF-3871-A1B9-00B9-A98383E2BB13}"/>
              </a:ext>
            </a:extLst>
          </p:cNvPr>
          <p:cNvSpPr/>
          <p:nvPr/>
        </p:nvSpPr>
        <p:spPr>
          <a:xfrm>
            <a:off x="7536889" y="1777872"/>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RECEPCIÓN</a:t>
            </a:r>
          </a:p>
        </p:txBody>
      </p:sp>
      <p:sp>
        <p:nvSpPr>
          <p:cNvPr id="57" name="Rectángulo 56">
            <a:extLst>
              <a:ext uri="{FF2B5EF4-FFF2-40B4-BE49-F238E27FC236}">
                <a16:creationId xmlns:a16="http://schemas.microsoft.com/office/drawing/2014/main" id="{ECB98A81-220C-445C-50C3-8CF14F194FF7}"/>
              </a:ext>
            </a:extLst>
          </p:cNvPr>
          <p:cNvSpPr/>
          <p:nvPr/>
        </p:nvSpPr>
        <p:spPr>
          <a:xfrm>
            <a:off x="7543572" y="1937415"/>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60" name="Rectángulo 59">
            <a:extLst>
              <a:ext uri="{FF2B5EF4-FFF2-40B4-BE49-F238E27FC236}">
                <a16:creationId xmlns:a16="http://schemas.microsoft.com/office/drawing/2014/main" id="{CC6C9DA1-3FFC-4658-7685-92BAC27AC93D}"/>
              </a:ext>
            </a:extLst>
          </p:cNvPr>
          <p:cNvSpPr/>
          <p:nvPr/>
        </p:nvSpPr>
        <p:spPr>
          <a:xfrm>
            <a:off x="5412757" y="2393759"/>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CARGA</a:t>
            </a:r>
          </a:p>
        </p:txBody>
      </p:sp>
      <p:sp>
        <p:nvSpPr>
          <p:cNvPr id="61" name="Rectángulo 60">
            <a:extLst>
              <a:ext uri="{FF2B5EF4-FFF2-40B4-BE49-F238E27FC236}">
                <a16:creationId xmlns:a16="http://schemas.microsoft.com/office/drawing/2014/main" id="{34EFC480-7592-C7E8-5AC3-FDFE3E351446}"/>
              </a:ext>
            </a:extLst>
          </p:cNvPr>
          <p:cNvSpPr/>
          <p:nvPr/>
        </p:nvSpPr>
        <p:spPr>
          <a:xfrm>
            <a:off x="5412757" y="2588574"/>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GUÍA DE DESPACHO</a:t>
            </a:r>
          </a:p>
        </p:txBody>
      </p:sp>
      <p:sp>
        <p:nvSpPr>
          <p:cNvPr id="128" name="Cheurón 127">
            <a:extLst>
              <a:ext uri="{FF2B5EF4-FFF2-40B4-BE49-F238E27FC236}">
                <a16:creationId xmlns:a16="http://schemas.microsoft.com/office/drawing/2014/main" id="{C69BDAD8-FFB4-64A1-CADD-A3DB5C66877B}"/>
              </a:ext>
            </a:extLst>
          </p:cNvPr>
          <p:cNvSpPr/>
          <p:nvPr/>
        </p:nvSpPr>
        <p:spPr>
          <a:xfrm>
            <a:off x="8633270" y="1777872"/>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CIERRE</a:t>
            </a:r>
          </a:p>
        </p:txBody>
      </p:sp>
      <p:sp>
        <p:nvSpPr>
          <p:cNvPr id="129" name="Rectángulo 128">
            <a:extLst>
              <a:ext uri="{FF2B5EF4-FFF2-40B4-BE49-F238E27FC236}">
                <a16:creationId xmlns:a16="http://schemas.microsoft.com/office/drawing/2014/main" id="{7D3CEC43-FBCF-3FA2-60CA-5C556DDED6A4}"/>
              </a:ext>
            </a:extLst>
          </p:cNvPr>
          <p:cNvSpPr/>
          <p:nvPr/>
        </p:nvSpPr>
        <p:spPr>
          <a:xfrm>
            <a:off x="8639953" y="1937415"/>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0" name="Rectángulo 129">
            <a:extLst>
              <a:ext uri="{FF2B5EF4-FFF2-40B4-BE49-F238E27FC236}">
                <a16:creationId xmlns:a16="http://schemas.microsoft.com/office/drawing/2014/main" id="{9C5D6AB8-B513-C59E-8F4A-984DB11FFCE4}"/>
              </a:ext>
            </a:extLst>
          </p:cNvPr>
          <p:cNvSpPr/>
          <p:nvPr/>
        </p:nvSpPr>
        <p:spPr>
          <a:xfrm>
            <a:off x="8692994" y="2008590"/>
            <a:ext cx="936000" cy="234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INVENTARIO</a:t>
            </a:r>
          </a:p>
        </p:txBody>
      </p:sp>
      <p:sp>
        <p:nvSpPr>
          <p:cNvPr id="131" name="Rectángulo 130">
            <a:extLst>
              <a:ext uri="{FF2B5EF4-FFF2-40B4-BE49-F238E27FC236}">
                <a16:creationId xmlns:a16="http://schemas.microsoft.com/office/drawing/2014/main" id="{C0467BB4-0803-74F7-4B41-5F2BD1BE6B9C}"/>
              </a:ext>
            </a:extLst>
          </p:cNvPr>
          <p:cNvSpPr/>
          <p:nvPr/>
        </p:nvSpPr>
        <p:spPr>
          <a:xfrm>
            <a:off x="8692994" y="2263666"/>
            <a:ext cx="936000" cy="234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ORDEN</a:t>
            </a:r>
          </a:p>
        </p:txBody>
      </p:sp>
      <p:sp>
        <p:nvSpPr>
          <p:cNvPr id="132" name="Rectángulo 131">
            <a:extLst>
              <a:ext uri="{FF2B5EF4-FFF2-40B4-BE49-F238E27FC236}">
                <a16:creationId xmlns:a16="http://schemas.microsoft.com/office/drawing/2014/main" id="{E7C04750-3AD7-BC66-1E63-A2E298FDA814}"/>
              </a:ext>
            </a:extLst>
          </p:cNvPr>
          <p:cNvSpPr/>
          <p:nvPr/>
        </p:nvSpPr>
        <p:spPr>
          <a:xfrm>
            <a:off x="7604564" y="2004127"/>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AUDITORIA</a:t>
            </a:r>
          </a:p>
        </p:txBody>
      </p:sp>
      <p:sp>
        <p:nvSpPr>
          <p:cNvPr id="133" name="Rectángulo 132">
            <a:extLst>
              <a:ext uri="{FF2B5EF4-FFF2-40B4-BE49-F238E27FC236}">
                <a16:creationId xmlns:a16="http://schemas.microsoft.com/office/drawing/2014/main" id="{5C67261F-E903-B5A5-D512-5B3521F3FAF2}"/>
              </a:ext>
            </a:extLst>
          </p:cNvPr>
          <p:cNvSpPr/>
          <p:nvPr/>
        </p:nvSpPr>
        <p:spPr>
          <a:xfrm>
            <a:off x="7604564" y="2198943"/>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VERIFICACIÓN</a:t>
            </a:r>
          </a:p>
        </p:txBody>
      </p:sp>
      <p:sp>
        <p:nvSpPr>
          <p:cNvPr id="134" name="Rectángulo 133">
            <a:extLst>
              <a:ext uri="{FF2B5EF4-FFF2-40B4-BE49-F238E27FC236}">
                <a16:creationId xmlns:a16="http://schemas.microsoft.com/office/drawing/2014/main" id="{CF246B35-D92D-E585-F609-52BDD47E9ABA}"/>
              </a:ext>
            </a:extLst>
          </p:cNvPr>
          <p:cNvSpPr/>
          <p:nvPr/>
        </p:nvSpPr>
        <p:spPr>
          <a:xfrm>
            <a:off x="7604564" y="2393759"/>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DISPOSICIÓN</a:t>
            </a:r>
          </a:p>
        </p:txBody>
      </p:sp>
      <p:sp>
        <p:nvSpPr>
          <p:cNvPr id="135" name="Rectángulo 134">
            <a:extLst>
              <a:ext uri="{FF2B5EF4-FFF2-40B4-BE49-F238E27FC236}">
                <a16:creationId xmlns:a16="http://schemas.microsoft.com/office/drawing/2014/main" id="{4E0E10CC-BAE5-B379-7287-13C795747E89}"/>
              </a:ext>
            </a:extLst>
          </p:cNvPr>
          <p:cNvSpPr/>
          <p:nvPr/>
        </p:nvSpPr>
        <p:spPr>
          <a:xfrm>
            <a:off x="7604564" y="2588574"/>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NOTIFICACIONES</a:t>
            </a:r>
          </a:p>
        </p:txBody>
      </p:sp>
      <p:sp>
        <p:nvSpPr>
          <p:cNvPr id="271" name="Rectángulo 270">
            <a:extLst>
              <a:ext uri="{FF2B5EF4-FFF2-40B4-BE49-F238E27FC236}">
                <a16:creationId xmlns:a16="http://schemas.microsoft.com/office/drawing/2014/main" id="{5AB585AA-65C8-FB3F-31DB-BD1145CBCA18}"/>
              </a:ext>
            </a:extLst>
          </p:cNvPr>
          <p:cNvSpPr/>
          <p:nvPr/>
        </p:nvSpPr>
        <p:spPr>
          <a:xfrm>
            <a:off x="9978484" y="1936499"/>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72" name="Rectángulo 271">
            <a:extLst>
              <a:ext uri="{FF2B5EF4-FFF2-40B4-BE49-F238E27FC236}">
                <a16:creationId xmlns:a16="http://schemas.microsoft.com/office/drawing/2014/main" id="{541DA0AC-31B6-228C-62FB-F6125A56C889}"/>
              </a:ext>
            </a:extLst>
          </p:cNvPr>
          <p:cNvSpPr/>
          <p:nvPr/>
        </p:nvSpPr>
        <p:spPr>
          <a:xfrm>
            <a:off x="10031525" y="2007674"/>
            <a:ext cx="936000" cy="360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a:t>
            </a:r>
          </a:p>
        </p:txBody>
      </p:sp>
      <p:sp>
        <p:nvSpPr>
          <p:cNvPr id="273" name="Rectángulo 272">
            <a:extLst>
              <a:ext uri="{FF2B5EF4-FFF2-40B4-BE49-F238E27FC236}">
                <a16:creationId xmlns:a16="http://schemas.microsoft.com/office/drawing/2014/main" id="{93D7B2DF-7948-ED54-D12C-11BCCBA0A43E}"/>
              </a:ext>
            </a:extLst>
          </p:cNvPr>
          <p:cNvSpPr/>
          <p:nvPr/>
        </p:nvSpPr>
        <p:spPr>
          <a:xfrm>
            <a:off x="10031525" y="2397306"/>
            <a:ext cx="936000" cy="360000"/>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274" name="Rectángulo 273">
            <a:extLst>
              <a:ext uri="{FF2B5EF4-FFF2-40B4-BE49-F238E27FC236}">
                <a16:creationId xmlns:a16="http://schemas.microsoft.com/office/drawing/2014/main" id="{1C419456-E861-97E0-AA7B-27618D1124CE}"/>
              </a:ext>
            </a:extLst>
          </p:cNvPr>
          <p:cNvSpPr/>
          <p:nvPr/>
        </p:nvSpPr>
        <p:spPr>
          <a:xfrm>
            <a:off x="8692994" y="2518742"/>
            <a:ext cx="936000" cy="234000"/>
          </a:xfrm>
          <a:prstGeom prst="rect">
            <a:avLst/>
          </a:prstGeom>
          <a:solidFill>
            <a:schemeClr val="accent6">
              <a:lumMod val="60000"/>
              <a:lumOff val="4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REGISTRO CONTABLE</a:t>
            </a:r>
          </a:p>
        </p:txBody>
      </p:sp>
      <p:sp>
        <p:nvSpPr>
          <p:cNvPr id="418" name="Rectángulo 417">
            <a:extLst>
              <a:ext uri="{FF2B5EF4-FFF2-40B4-BE49-F238E27FC236}">
                <a16:creationId xmlns:a16="http://schemas.microsoft.com/office/drawing/2014/main" id="{68300DAD-1CCA-BC4E-C65B-446622F337C8}"/>
              </a:ext>
            </a:extLst>
          </p:cNvPr>
          <p:cNvSpPr/>
          <p:nvPr/>
        </p:nvSpPr>
        <p:spPr>
          <a:xfrm>
            <a:off x="9978481" y="1782262"/>
            <a:ext cx="1062000" cy="167393"/>
          </a:xfrm>
          <a:prstGeom prst="rect">
            <a:avLst/>
          </a:prstGeom>
          <a:solidFill>
            <a:srgbClr val="307129">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DESTINO</a:t>
            </a:r>
          </a:p>
        </p:txBody>
      </p:sp>
      <p:sp>
        <p:nvSpPr>
          <p:cNvPr id="420" name="Rectángulo 419">
            <a:extLst>
              <a:ext uri="{FF2B5EF4-FFF2-40B4-BE49-F238E27FC236}">
                <a16:creationId xmlns:a16="http://schemas.microsoft.com/office/drawing/2014/main" id="{2652BFC0-656A-D1BF-5247-3807F654D2A3}"/>
              </a:ext>
            </a:extLst>
          </p:cNvPr>
          <p:cNvSpPr/>
          <p:nvPr/>
        </p:nvSpPr>
        <p:spPr>
          <a:xfrm>
            <a:off x="2874461" y="1769173"/>
            <a:ext cx="1080000" cy="167393"/>
          </a:xfrm>
          <a:prstGeom prst="rect">
            <a:avLst/>
          </a:prstGeom>
          <a:solidFill>
            <a:srgbClr val="307129">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ORIGEN</a:t>
            </a:r>
          </a:p>
        </p:txBody>
      </p:sp>
      <p:cxnSp>
        <p:nvCxnSpPr>
          <p:cNvPr id="424" name="Conector recto de flecha 423">
            <a:extLst>
              <a:ext uri="{FF2B5EF4-FFF2-40B4-BE49-F238E27FC236}">
                <a16:creationId xmlns:a16="http://schemas.microsoft.com/office/drawing/2014/main" id="{740F197B-96B6-1107-6585-F8ECEF053874}"/>
              </a:ext>
            </a:extLst>
          </p:cNvPr>
          <p:cNvCxnSpPr>
            <a:cxnSpLocks/>
            <a:stCxn id="43" idx="3"/>
            <a:endCxn id="45" idx="1"/>
          </p:cNvCxnSpPr>
          <p:nvPr/>
        </p:nvCxnSpPr>
        <p:spPr>
          <a:xfrm>
            <a:off x="3943724" y="2382930"/>
            <a:ext cx="313635" cy="0"/>
          </a:xfrm>
          <a:prstGeom prst="straightConnector1">
            <a:avLst/>
          </a:prstGeom>
          <a:ln>
            <a:solidFill>
              <a:srgbClr val="307129">
                <a:alpha val="30000"/>
              </a:srgbClr>
            </a:solidFill>
            <a:headEnd type="oval"/>
            <a:tailEnd type="oval"/>
          </a:ln>
        </p:spPr>
        <p:style>
          <a:lnRef idx="2">
            <a:schemeClr val="accent1"/>
          </a:lnRef>
          <a:fillRef idx="0">
            <a:schemeClr val="accent1"/>
          </a:fillRef>
          <a:effectRef idx="1">
            <a:schemeClr val="accent1"/>
          </a:effectRef>
          <a:fontRef idx="minor">
            <a:schemeClr val="tx1"/>
          </a:fontRef>
        </p:style>
      </p:cxnSp>
      <p:cxnSp>
        <p:nvCxnSpPr>
          <p:cNvPr id="430" name="Conector recto de flecha 429">
            <a:extLst>
              <a:ext uri="{FF2B5EF4-FFF2-40B4-BE49-F238E27FC236}">
                <a16:creationId xmlns:a16="http://schemas.microsoft.com/office/drawing/2014/main" id="{733D1091-10BF-6B52-FCF6-EAF71EE26F80}"/>
              </a:ext>
            </a:extLst>
          </p:cNvPr>
          <p:cNvCxnSpPr>
            <a:cxnSpLocks/>
            <a:stCxn id="129" idx="3"/>
            <a:endCxn id="271" idx="1"/>
          </p:cNvCxnSpPr>
          <p:nvPr/>
        </p:nvCxnSpPr>
        <p:spPr>
          <a:xfrm flipV="1">
            <a:off x="9696695" y="2384827"/>
            <a:ext cx="281789" cy="916"/>
          </a:xfrm>
          <a:prstGeom prst="straightConnector1">
            <a:avLst/>
          </a:prstGeom>
          <a:ln>
            <a:solidFill>
              <a:srgbClr val="307129">
                <a:alpha val="30000"/>
              </a:srgbClr>
            </a:solidFill>
            <a:headEnd type="oval"/>
            <a:tailEnd type="oval"/>
          </a:ln>
        </p:spPr>
        <p:style>
          <a:lnRef idx="2">
            <a:schemeClr val="accent1"/>
          </a:lnRef>
          <a:fillRef idx="0">
            <a:schemeClr val="accent1"/>
          </a:fillRef>
          <a:effectRef idx="1">
            <a:schemeClr val="accent1"/>
          </a:effectRef>
          <a:fontRef idx="minor">
            <a:schemeClr val="tx1"/>
          </a:fontRef>
        </p:style>
      </p:cxnSp>
      <p:sp>
        <p:nvSpPr>
          <p:cNvPr id="3" name="CuadroTexto 2">
            <a:extLst>
              <a:ext uri="{FF2B5EF4-FFF2-40B4-BE49-F238E27FC236}">
                <a16:creationId xmlns:a16="http://schemas.microsoft.com/office/drawing/2014/main" id="{01664CAC-9AEB-8B34-A34D-02ACB0B0215C}"/>
              </a:ext>
            </a:extLst>
          </p:cNvPr>
          <p:cNvSpPr txBox="1"/>
          <p:nvPr/>
        </p:nvSpPr>
        <p:spPr>
          <a:xfrm>
            <a:off x="2015617" y="4526153"/>
            <a:ext cx="9290558"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Una Orden de </a:t>
            </a:r>
            <a:r>
              <a:rPr lang="es-CL" sz="1000" err="1"/>
              <a:t>Fulfilment</a:t>
            </a:r>
            <a:r>
              <a:rPr lang="es-CL" sz="1000"/>
              <a:t> (FO) comprende el movimiento de mercadería desde un punto A a un punto B asociada a ventas.</a:t>
            </a:r>
          </a:p>
        </p:txBody>
      </p:sp>
      <p:sp>
        <p:nvSpPr>
          <p:cNvPr id="4" name="CuadroTexto 3">
            <a:extLst>
              <a:ext uri="{FF2B5EF4-FFF2-40B4-BE49-F238E27FC236}">
                <a16:creationId xmlns:a16="http://schemas.microsoft.com/office/drawing/2014/main" id="{E28C7912-49AB-49CB-6078-44253C9CABF0}"/>
              </a:ext>
            </a:extLst>
          </p:cNvPr>
          <p:cNvSpPr txBox="1"/>
          <p:nvPr/>
        </p:nvSpPr>
        <p:spPr>
          <a:xfrm>
            <a:off x="2009999" y="4798709"/>
            <a:ext cx="9290558" cy="223418"/>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Esto puede comprender, todas las opciones de entrega de mercadería (itinerarios) en los plazos que se ofrecen al cliente.</a:t>
            </a:r>
          </a:p>
        </p:txBody>
      </p:sp>
      <p:sp>
        <p:nvSpPr>
          <p:cNvPr id="5" name="CuadroTexto 4">
            <a:extLst>
              <a:ext uri="{FF2B5EF4-FFF2-40B4-BE49-F238E27FC236}">
                <a16:creationId xmlns:a16="http://schemas.microsoft.com/office/drawing/2014/main" id="{C0D2B7BC-AD46-BA41-6BBF-63ADFA567065}"/>
              </a:ext>
            </a:extLst>
          </p:cNvPr>
          <p:cNvSpPr txBox="1"/>
          <p:nvPr/>
        </p:nvSpPr>
        <p:spPr>
          <a:xfrm>
            <a:off x="2009999" y="5074164"/>
            <a:ext cx="9290558" cy="36560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Este tipo de órdenes requiere un balance entre Costo (Eficiencia), Rapidez (Entrega) y Cumplimiento (Satisfacción Cliente), su configuración toma en consideración aspectos geográficos, transporte, inventario, disponibilidad, red logística (Tiendas / Bodegas / Puntos de Retiro), </a:t>
            </a:r>
            <a:r>
              <a:rPr lang="es-CL" sz="1000" err="1"/>
              <a:t>loyalty</a:t>
            </a:r>
            <a:r>
              <a:rPr lang="es-CL" sz="1000"/>
              <a:t>, segmentación clientes e integración con </a:t>
            </a:r>
            <a:r>
              <a:rPr lang="es-CL" sz="1000" err="1"/>
              <a:t>carriers</a:t>
            </a:r>
            <a:r>
              <a:rPr lang="es-CL" sz="1000"/>
              <a:t> externos.</a:t>
            </a:r>
          </a:p>
        </p:txBody>
      </p:sp>
      <p:sp>
        <p:nvSpPr>
          <p:cNvPr id="7" name="Rectángulo redondeado 6">
            <a:extLst>
              <a:ext uri="{FF2B5EF4-FFF2-40B4-BE49-F238E27FC236}">
                <a16:creationId xmlns:a16="http://schemas.microsoft.com/office/drawing/2014/main" id="{8899D811-F034-CE69-AD45-DB86B49C5D43}"/>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8" name="Rectángulo redondeado 7">
            <a:extLst>
              <a:ext uri="{FF2B5EF4-FFF2-40B4-BE49-F238E27FC236}">
                <a16:creationId xmlns:a16="http://schemas.microsoft.com/office/drawing/2014/main" id="{8E97C75F-D576-BF66-4019-2734A39CFF40}"/>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9" name="Rectángulo redondeado 8">
            <a:extLst>
              <a:ext uri="{FF2B5EF4-FFF2-40B4-BE49-F238E27FC236}">
                <a16:creationId xmlns:a16="http://schemas.microsoft.com/office/drawing/2014/main" id="{EA9E4421-1FB7-90D9-1B11-1552D5437DC6}"/>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10" name="Rectángulo redondeado 9">
            <a:extLst>
              <a:ext uri="{FF2B5EF4-FFF2-40B4-BE49-F238E27FC236}">
                <a16:creationId xmlns:a16="http://schemas.microsoft.com/office/drawing/2014/main" id="{40459B1C-7F87-5671-F70C-A4057A7D5510}"/>
              </a:ext>
            </a:extLst>
          </p:cNvPr>
          <p:cNvSpPr/>
          <p:nvPr/>
        </p:nvSpPr>
        <p:spPr>
          <a:xfrm>
            <a:off x="1198931" y="3141760"/>
            <a:ext cx="708759" cy="1226180"/>
          </a:xfrm>
          <a:prstGeom prst="roundRect">
            <a:avLst>
              <a:gd name="adj" fmla="val 8814"/>
            </a:avLst>
          </a:prstGeom>
          <a:solidFill>
            <a:srgbClr val="44546A"/>
          </a:solidFill>
          <a:ln w="12700" cap="flat" cmpd="sng" algn="ctr">
            <a:solidFill>
              <a:srgbClr val="44546A"/>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SALES CHANNELS</a:t>
            </a:r>
          </a:p>
        </p:txBody>
      </p:sp>
      <p:sp>
        <p:nvSpPr>
          <p:cNvPr id="11" name="Cheurón 10">
            <a:extLst>
              <a:ext uri="{FF2B5EF4-FFF2-40B4-BE49-F238E27FC236}">
                <a16:creationId xmlns:a16="http://schemas.microsoft.com/office/drawing/2014/main" id="{2B35EC0E-CA94-4F13-FB86-E04F5882B982}"/>
              </a:ext>
            </a:extLst>
          </p:cNvPr>
          <p:cNvSpPr/>
          <p:nvPr/>
        </p:nvSpPr>
        <p:spPr>
          <a:xfrm>
            <a:off x="2630698" y="3141760"/>
            <a:ext cx="8460000" cy="148967"/>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2" name="Rectángulo 11">
            <a:extLst>
              <a:ext uri="{FF2B5EF4-FFF2-40B4-BE49-F238E27FC236}">
                <a16:creationId xmlns:a16="http://schemas.microsoft.com/office/drawing/2014/main" id="{509E72B5-7396-E43B-6D7E-DB73ABDB3ADA}"/>
              </a:ext>
            </a:extLst>
          </p:cNvPr>
          <p:cNvSpPr/>
          <p:nvPr/>
        </p:nvSpPr>
        <p:spPr>
          <a:xfrm>
            <a:off x="2028737" y="3141439"/>
            <a:ext cx="801375" cy="1226500"/>
          </a:xfrm>
          <a:prstGeom prst="rect">
            <a:avLst/>
          </a:prstGeom>
          <a:solidFill>
            <a:srgbClr val="73C96A"/>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600" b="1" i="0" u="none" strike="noStrike" kern="0" cap="none" spc="0" normalizeH="0" baseline="0" noProof="0">
                <a:ln>
                  <a:noFill/>
                </a:ln>
                <a:solidFill>
                  <a:srgbClr val="FFFFFF"/>
                </a:solidFill>
                <a:effectLst/>
                <a:uLnTx/>
                <a:uFillTx/>
                <a:latin typeface="Calibri" panose="020F0502020204030204"/>
                <a:ea typeface="+mn-ea"/>
                <a:cs typeface="+mn-cs"/>
              </a:rPr>
              <a:t>FO</a:t>
            </a:r>
            <a:endParaRPr kumimoji="0" lang="es-CL" sz="1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FULFILMENT ORDER</a:t>
            </a:r>
          </a:p>
        </p:txBody>
      </p:sp>
      <p:sp>
        <p:nvSpPr>
          <p:cNvPr id="13" name="Cheurón 12">
            <a:extLst>
              <a:ext uri="{FF2B5EF4-FFF2-40B4-BE49-F238E27FC236}">
                <a16:creationId xmlns:a16="http://schemas.microsoft.com/office/drawing/2014/main" id="{4E489A17-3D6E-A68B-5C23-38AF6F44EBFF}"/>
              </a:ext>
            </a:extLst>
          </p:cNvPr>
          <p:cNvSpPr/>
          <p:nvPr/>
        </p:nvSpPr>
        <p:spPr>
          <a:xfrm>
            <a:off x="4250676" y="331023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lvl="0" algn="ctr">
              <a:defRPr/>
            </a:pPr>
            <a:r>
              <a:rPr lang="es-CL" sz="800" b="1" kern="0">
                <a:solidFill>
                  <a:srgbClr val="FFFFFF"/>
                </a:solidFill>
                <a:latin typeface="Calibri" panose="020F0502020204030204"/>
              </a:rPr>
              <a:t>CONFIGURACIÓN</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4" name="Rectángulo 13">
            <a:extLst>
              <a:ext uri="{FF2B5EF4-FFF2-40B4-BE49-F238E27FC236}">
                <a16:creationId xmlns:a16="http://schemas.microsoft.com/office/drawing/2014/main" id="{C670E550-0BC3-1E7F-3239-4A101C067D70}"/>
              </a:ext>
            </a:extLst>
          </p:cNvPr>
          <p:cNvSpPr/>
          <p:nvPr/>
        </p:nvSpPr>
        <p:spPr>
          <a:xfrm>
            <a:off x="2875956" y="3472052"/>
            <a:ext cx="1069200" cy="896656"/>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5" name="Rectángulo 14">
            <a:extLst>
              <a:ext uri="{FF2B5EF4-FFF2-40B4-BE49-F238E27FC236}">
                <a16:creationId xmlns:a16="http://schemas.microsoft.com/office/drawing/2014/main" id="{B41E5596-DD0D-0E46-0A28-B73037702E1F}"/>
              </a:ext>
            </a:extLst>
          </p:cNvPr>
          <p:cNvSpPr/>
          <p:nvPr/>
        </p:nvSpPr>
        <p:spPr>
          <a:xfrm>
            <a:off x="4257359" y="3472052"/>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7" name="Cheurón 16">
            <a:extLst>
              <a:ext uri="{FF2B5EF4-FFF2-40B4-BE49-F238E27FC236}">
                <a16:creationId xmlns:a16="http://schemas.microsoft.com/office/drawing/2014/main" id="{D52CFE69-B339-4A73-BDF1-2E07DE5E6642}"/>
              </a:ext>
            </a:extLst>
          </p:cNvPr>
          <p:cNvSpPr/>
          <p:nvPr/>
        </p:nvSpPr>
        <p:spPr>
          <a:xfrm>
            <a:off x="5347860" y="331023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lvl="0" algn="ctr">
              <a:defRPr/>
            </a:pPr>
            <a:r>
              <a:rPr lang="es-CL" sz="800" b="1" kern="0">
                <a:solidFill>
                  <a:srgbClr val="FFFFFF"/>
                </a:solidFill>
                <a:latin typeface="Calibri" panose="020F0502020204030204"/>
              </a:rPr>
              <a:t>PREPARACIÓN</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0" name="Rectángulo 19">
            <a:extLst>
              <a:ext uri="{FF2B5EF4-FFF2-40B4-BE49-F238E27FC236}">
                <a16:creationId xmlns:a16="http://schemas.microsoft.com/office/drawing/2014/main" id="{7791E918-E7D7-9078-C609-BB06E7E8A161}"/>
              </a:ext>
            </a:extLst>
          </p:cNvPr>
          <p:cNvSpPr/>
          <p:nvPr/>
        </p:nvSpPr>
        <p:spPr>
          <a:xfrm>
            <a:off x="5354543" y="3472052"/>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1" name="Rectángulo 20">
            <a:extLst>
              <a:ext uri="{FF2B5EF4-FFF2-40B4-BE49-F238E27FC236}">
                <a16:creationId xmlns:a16="http://schemas.microsoft.com/office/drawing/2014/main" id="{36554486-C2B7-94ED-A4DF-6FD0D93F97C8}"/>
              </a:ext>
            </a:extLst>
          </p:cNvPr>
          <p:cNvSpPr/>
          <p:nvPr/>
        </p:nvSpPr>
        <p:spPr>
          <a:xfrm>
            <a:off x="5412757" y="3541577"/>
            <a:ext cx="936000" cy="108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PICKING</a:t>
            </a:r>
          </a:p>
        </p:txBody>
      </p:sp>
      <p:sp>
        <p:nvSpPr>
          <p:cNvPr id="23" name="Rectángulo 22">
            <a:extLst>
              <a:ext uri="{FF2B5EF4-FFF2-40B4-BE49-F238E27FC236}">
                <a16:creationId xmlns:a16="http://schemas.microsoft.com/office/drawing/2014/main" id="{0E0C092D-087A-17B9-6947-35D0EC5D6248}"/>
              </a:ext>
            </a:extLst>
          </p:cNvPr>
          <p:cNvSpPr/>
          <p:nvPr/>
        </p:nvSpPr>
        <p:spPr>
          <a:xfrm>
            <a:off x="5412757" y="3688924"/>
            <a:ext cx="936000" cy="108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EMPAQUE</a:t>
            </a:r>
          </a:p>
        </p:txBody>
      </p:sp>
      <p:sp>
        <p:nvSpPr>
          <p:cNvPr id="24" name="Cheurón 23">
            <a:extLst>
              <a:ext uri="{FF2B5EF4-FFF2-40B4-BE49-F238E27FC236}">
                <a16:creationId xmlns:a16="http://schemas.microsoft.com/office/drawing/2014/main" id="{1EBF512F-C1DE-3EA0-4CFF-26B35C354CAD}"/>
              </a:ext>
            </a:extLst>
          </p:cNvPr>
          <p:cNvSpPr/>
          <p:nvPr/>
        </p:nvSpPr>
        <p:spPr>
          <a:xfrm>
            <a:off x="6439705" y="331023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lvl="0" algn="ctr">
              <a:defRPr/>
            </a:pPr>
            <a:r>
              <a:rPr lang="es-CL" sz="800" b="1" kern="0">
                <a:solidFill>
                  <a:srgbClr val="FFFFFF"/>
                </a:solidFill>
                <a:latin typeface="Calibri" panose="020F0502020204030204"/>
              </a:rPr>
              <a:t>ENVÍO</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5" name="Rectángulo 24">
            <a:extLst>
              <a:ext uri="{FF2B5EF4-FFF2-40B4-BE49-F238E27FC236}">
                <a16:creationId xmlns:a16="http://schemas.microsoft.com/office/drawing/2014/main" id="{3F9EB4A6-7DDA-E35F-F003-755C273C09A3}"/>
              </a:ext>
            </a:extLst>
          </p:cNvPr>
          <p:cNvSpPr/>
          <p:nvPr/>
        </p:nvSpPr>
        <p:spPr>
          <a:xfrm>
            <a:off x="6446388" y="3474865"/>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6" name="Rectángulo 25">
            <a:extLst>
              <a:ext uri="{FF2B5EF4-FFF2-40B4-BE49-F238E27FC236}">
                <a16:creationId xmlns:a16="http://schemas.microsoft.com/office/drawing/2014/main" id="{A99660BE-D026-C8AA-237D-8FBB9E6EE84C}"/>
              </a:ext>
            </a:extLst>
          </p:cNvPr>
          <p:cNvSpPr/>
          <p:nvPr/>
        </p:nvSpPr>
        <p:spPr>
          <a:xfrm>
            <a:off x="6504602" y="3544390"/>
            <a:ext cx="936000" cy="54722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TRANSPORTE</a:t>
            </a:r>
          </a:p>
        </p:txBody>
      </p:sp>
      <p:sp>
        <p:nvSpPr>
          <p:cNvPr id="31" name="Cheurón 30">
            <a:extLst>
              <a:ext uri="{FF2B5EF4-FFF2-40B4-BE49-F238E27FC236}">
                <a16:creationId xmlns:a16="http://schemas.microsoft.com/office/drawing/2014/main" id="{36CD1B3B-D87E-8A9D-2353-6BDB17EC3DDA}"/>
              </a:ext>
            </a:extLst>
          </p:cNvPr>
          <p:cNvSpPr/>
          <p:nvPr/>
        </p:nvSpPr>
        <p:spPr>
          <a:xfrm>
            <a:off x="7536889" y="331023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algn="ctr">
              <a:defRPr/>
            </a:pPr>
            <a:r>
              <a:rPr lang="es-CL" sz="800" b="1" kern="0">
                <a:solidFill>
                  <a:srgbClr val="FFFFFF"/>
                </a:solidFill>
                <a:latin typeface="Calibri" panose="020F0502020204030204"/>
              </a:rPr>
              <a:t>RECEPCIÓN</a:t>
            </a:r>
          </a:p>
        </p:txBody>
      </p:sp>
      <p:sp>
        <p:nvSpPr>
          <p:cNvPr id="32" name="Rectángulo 31">
            <a:extLst>
              <a:ext uri="{FF2B5EF4-FFF2-40B4-BE49-F238E27FC236}">
                <a16:creationId xmlns:a16="http://schemas.microsoft.com/office/drawing/2014/main" id="{CCD73D6C-3CBA-930B-EC75-F892C07E961A}"/>
              </a:ext>
            </a:extLst>
          </p:cNvPr>
          <p:cNvSpPr/>
          <p:nvPr/>
        </p:nvSpPr>
        <p:spPr>
          <a:xfrm>
            <a:off x="7543572" y="3474865"/>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3" name="Rectángulo 32">
            <a:extLst>
              <a:ext uri="{FF2B5EF4-FFF2-40B4-BE49-F238E27FC236}">
                <a16:creationId xmlns:a16="http://schemas.microsoft.com/office/drawing/2014/main" id="{CDA6833C-E357-B2DA-B997-84F4812A8AF6}"/>
              </a:ext>
            </a:extLst>
          </p:cNvPr>
          <p:cNvSpPr/>
          <p:nvPr/>
        </p:nvSpPr>
        <p:spPr>
          <a:xfrm>
            <a:off x="5412757" y="3836271"/>
            <a:ext cx="936000" cy="108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CARGA</a:t>
            </a:r>
          </a:p>
        </p:txBody>
      </p:sp>
      <p:sp>
        <p:nvSpPr>
          <p:cNvPr id="34" name="Rectángulo 33">
            <a:extLst>
              <a:ext uri="{FF2B5EF4-FFF2-40B4-BE49-F238E27FC236}">
                <a16:creationId xmlns:a16="http://schemas.microsoft.com/office/drawing/2014/main" id="{7864754E-03AF-D8B6-B886-5D81CD07EA15}"/>
              </a:ext>
            </a:extLst>
          </p:cNvPr>
          <p:cNvSpPr/>
          <p:nvPr/>
        </p:nvSpPr>
        <p:spPr>
          <a:xfrm>
            <a:off x="5412757" y="3983619"/>
            <a:ext cx="936000" cy="108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GUÍA DE DESPACHO</a:t>
            </a:r>
          </a:p>
        </p:txBody>
      </p:sp>
      <p:sp>
        <p:nvSpPr>
          <p:cNvPr id="35" name="Cheurón 34">
            <a:extLst>
              <a:ext uri="{FF2B5EF4-FFF2-40B4-BE49-F238E27FC236}">
                <a16:creationId xmlns:a16="http://schemas.microsoft.com/office/drawing/2014/main" id="{FD87E405-40D1-D8E1-DE9C-87F49A9D162F}"/>
              </a:ext>
            </a:extLst>
          </p:cNvPr>
          <p:cNvSpPr/>
          <p:nvPr/>
        </p:nvSpPr>
        <p:spPr>
          <a:xfrm>
            <a:off x="8633270" y="3310234"/>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CIERRE</a:t>
            </a:r>
          </a:p>
        </p:txBody>
      </p:sp>
      <p:sp>
        <p:nvSpPr>
          <p:cNvPr id="36" name="Rectángulo 35">
            <a:extLst>
              <a:ext uri="{FF2B5EF4-FFF2-40B4-BE49-F238E27FC236}">
                <a16:creationId xmlns:a16="http://schemas.microsoft.com/office/drawing/2014/main" id="{26C5F8CB-01D0-BD16-146C-D10708DF6C63}"/>
              </a:ext>
            </a:extLst>
          </p:cNvPr>
          <p:cNvSpPr/>
          <p:nvPr/>
        </p:nvSpPr>
        <p:spPr>
          <a:xfrm>
            <a:off x="8639953" y="3474865"/>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7" name="Rectángulo 36">
            <a:extLst>
              <a:ext uri="{FF2B5EF4-FFF2-40B4-BE49-F238E27FC236}">
                <a16:creationId xmlns:a16="http://schemas.microsoft.com/office/drawing/2014/main" id="{1FD7A9DE-D664-446C-A531-D2D27E8F07AB}"/>
              </a:ext>
            </a:extLst>
          </p:cNvPr>
          <p:cNvSpPr/>
          <p:nvPr/>
        </p:nvSpPr>
        <p:spPr>
          <a:xfrm>
            <a:off x="8700489" y="3546040"/>
            <a:ext cx="936000" cy="252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INVENTARIO</a:t>
            </a:r>
          </a:p>
        </p:txBody>
      </p:sp>
      <p:sp>
        <p:nvSpPr>
          <p:cNvPr id="38" name="Rectángulo 37">
            <a:extLst>
              <a:ext uri="{FF2B5EF4-FFF2-40B4-BE49-F238E27FC236}">
                <a16:creationId xmlns:a16="http://schemas.microsoft.com/office/drawing/2014/main" id="{7278B393-AAB1-F42F-6509-C36279AF4FEC}"/>
              </a:ext>
            </a:extLst>
          </p:cNvPr>
          <p:cNvSpPr/>
          <p:nvPr/>
        </p:nvSpPr>
        <p:spPr>
          <a:xfrm>
            <a:off x="8700489" y="3838591"/>
            <a:ext cx="936000" cy="252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ORDEN</a:t>
            </a:r>
          </a:p>
        </p:txBody>
      </p:sp>
      <p:sp>
        <p:nvSpPr>
          <p:cNvPr id="40" name="Rectángulo 39">
            <a:extLst>
              <a:ext uri="{FF2B5EF4-FFF2-40B4-BE49-F238E27FC236}">
                <a16:creationId xmlns:a16="http://schemas.microsoft.com/office/drawing/2014/main" id="{AD6FB729-5F2E-BD00-6AB1-0D3D0E77111C}"/>
              </a:ext>
            </a:extLst>
          </p:cNvPr>
          <p:cNvSpPr/>
          <p:nvPr/>
        </p:nvSpPr>
        <p:spPr>
          <a:xfrm>
            <a:off x="7604564" y="3541577"/>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CONFIRMACIÓN</a:t>
            </a:r>
          </a:p>
        </p:txBody>
      </p:sp>
      <p:sp>
        <p:nvSpPr>
          <p:cNvPr id="41" name="Rectángulo 40">
            <a:extLst>
              <a:ext uri="{FF2B5EF4-FFF2-40B4-BE49-F238E27FC236}">
                <a16:creationId xmlns:a16="http://schemas.microsoft.com/office/drawing/2014/main" id="{9D41993B-E091-B506-3190-11181DCF4A27}"/>
              </a:ext>
            </a:extLst>
          </p:cNvPr>
          <p:cNvSpPr/>
          <p:nvPr/>
        </p:nvSpPr>
        <p:spPr>
          <a:xfrm>
            <a:off x="7604564" y="3736393"/>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VERIFICACIÓN *</a:t>
            </a:r>
          </a:p>
        </p:txBody>
      </p:sp>
      <p:sp>
        <p:nvSpPr>
          <p:cNvPr id="42" name="Rectángulo 41">
            <a:extLst>
              <a:ext uri="{FF2B5EF4-FFF2-40B4-BE49-F238E27FC236}">
                <a16:creationId xmlns:a16="http://schemas.microsoft.com/office/drawing/2014/main" id="{6929E477-E64B-C996-95B9-37BEB4DEB129}"/>
              </a:ext>
            </a:extLst>
          </p:cNvPr>
          <p:cNvSpPr/>
          <p:nvPr/>
        </p:nvSpPr>
        <p:spPr>
          <a:xfrm>
            <a:off x="7604564" y="3931209"/>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DISPOSICIÓN *</a:t>
            </a:r>
          </a:p>
        </p:txBody>
      </p:sp>
      <p:sp>
        <p:nvSpPr>
          <p:cNvPr id="44" name="Rectángulo 43">
            <a:extLst>
              <a:ext uri="{FF2B5EF4-FFF2-40B4-BE49-F238E27FC236}">
                <a16:creationId xmlns:a16="http://schemas.microsoft.com/office/drawing/2014/main" id="{9A4E5822-8C6D-7908-5547-3B6941B795E1}"/>
              </a:ext>
            </a:extLst>
          </p:cNvPr>
          <p:cNvSpPr/>
          <p:nvPr/>
        </p:nvSpPr>
        <p:spPr>
          <a:xfrm>
            <a:off x="5412756" y="4126024"/>
            <a:ext cx="4230000" cy="159705"/>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NOTIFICACIONES</a:t>
            </a:r>
          </a:p>
        </p:txBody>
      </p:sp>
      <p:sp>
        <p:nvSpPr>
          <p:cNvPr id="55" name="Rectángulo 54">
            <a:extLst>
              <a:ext uri="{FF2B5EF4-FFF2-40B4-BE49-F238E27FC236}">
                <a16:creationId xmlns:a16="http://schemas.microsoft.com/office/drawing/2014/main" id="{8020877E-E1C8-5A04-D3EB-F85105625116}"/>
              </a:ext>
            </a:extLst>
          </p:cNvPr>
          <p:cNvSpPr/>
          <p:nvPr/>
        </p:nvSpPr>
        <p:spPr>
          <a:xfrm>
            <a:off x="9978484" y="3473949"/>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8" name="Rectángulo 57">
            <a:extLst>
              <a:ext uri="{FF2B5EF4-FFF2-40B4-BE49-F238E27FC236}">
                <a16:creationId xmlns:a16="http://schemas.microsoft.com/office/drawing/2014/main" id="{FBE0EC19-E3C8-CF6E-156E-89B484DCD4C3}"/>
              </a:ext>
            </a:extLst>
          </p:cNvPr>
          <p:cNvSpPr/>
          <p:nvPr/>
        </p:nvSpPr>
        <p:spPr>
          <a:xfrm>
            <a:off x="2944571" y="3541577"/>
            <a:ext cx="936000" cy="234000"/>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ECOMMERCE</a:t>
            </a:r>
          </a:p>
        </p:txBody>
      </p:sp>
      <p:sp>
        <p:nvSpPr>
          <p:cNvPr id="59" name="Rectángulo 58">
            <a:extLst>
              <a:ext uri="{FF2B5EF4-FFF2-40B4-BE49-F238E27FC236}">
                <a16:creationId xmlns:a16="http://schemas.microsoft.com/office/drawing/2014/main" id="{5B0A0040-BE96-5605-C113-BD27FE1A3909}"/>
              </a:ext>
            </a:extLst>
          </p:cNvPr>
          <p:cNvSpPr/>
          <p:nvPr/>
        </p:nvSpPr>
        <p:spPr>
          <a:xfrm>
            <a:off x="2944571" y="3796653"/>
            <a:ext cx="936000" cy="234000"/>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62" name="Rectángulo 61">
            <a:extLst>
              <a:ext uri="{FF2B5EF4-FFF2-40B4-BE49-F238E27FC236}">
                <a16:creationId xmlns:a16="http://schemas.microsoft.com/office/drawing/2014/main" id="{B02E34D9-F07A-F9B2-EEC6-5BC76C324EF4}"/>
              </a:ext>
            </a:extLst>
          </p:cNvPr>
          <p:cNvSpPr/>
          <p:nvPr/>
        </p:nvSpPr>
        <p:spPr>
          <a:xfrm>
            <a:off x="2944571" y="4051729"/>
            <a:ext cx="936000" cy="234000"/>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700" b="1" kern="0">
                <a:solidFill>
                  <a:srgbClr val="FFFFFF"/>
                </a:solidFill>
                <a:latin typeface="Calibri" panose="020F0502020204030204"/>
              </a:rPr>
              <a:t>OTROS CANALES DIGITALES</a:t>
            </a:r>
            <a:endParaRPr kumimoji="0" lang="es-CL" sz="7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63" name="Rectángulo 62">
            <a:extLst>
              <a:ext uri="{FF2B5EF4-FFF2-40B4-BE49-F238E27FC236}">
                <a16:creationId xmlns:a16="http://schemas.microsoft.com/office/drawing/2014/main" id="{F9C10B54-8C3C-1033-6E8E-6EF678C010F5}"/>
              </a:ext>
            </a:extLst>
          </p:cNvPr>
          <p:cNvSpPr/>
          <p:nvPr/>
        </p:nvSpPr>
        <p:spPr>
          <a:xfrm>
            <a:off x="10039020" y="3541577"/>
            <a:ext cx="936000" cy="234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DESPACHO A DOMICILIO</a:t>
            </a:r>
          </a:p>
        </p:txBody>
      </p:sp>
      <p:sp>
        <p:nvSpPr>
          <p:cNvPr id="136" name="Rectángulo 135">
            <a:extLst>
              <a:ext uri="{FF2B5EF4-FFF2-40B4-BE49-F238E27FC236}">
                <a16:creationId xmlns:a16="http://schemas.microsoft.com/office/drawing/2014/main" id="{E75FE094-0260-809C-A309-189058F7920C}"/>
              </a:ext>
            </a:extLst>
          </p:cNvPr>
          <p:cNvSpPr/>
          <p:nvPr/>
        </p:nvSpPr>
        <p:spPr>
          <a:xfrm>
            <a:off x="10039020" y="3796653"/>
            <a:ext cx="936000" cy="234000"/>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137" name="Rectángulo 136">
            <a:extLst>
              <a:ext uri="{FF2B5EF4-FFF2-40B4-BE49-F238E27FC236}">
                <a16:creationId xmlns:a16="http://schemas.microsoft.com/office/drawing/2014/main" id="{0633545D-F0A7-8B33-52BF-E58A7741001A}"/>
              </a:ext>
            </a:extLst>
          </p:cNvPr>
          <p:cNvSpPr/>
          <p:nvPr/>
        </p:nvSpPr>
        <p:spPr>
          <a:xfrm>
            <a:off x="10039020" y="4051729"/>
            <a:ext cx="936000" cy="234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PUNTO DE RETIRO</a:t>
            </a:r>
          </a:p>
        </p:txBody>
      </p:sp>
      <p:sp>
        <p:nvSpPr>
          <p:cNvPr id="138" name="Rectángulo 137">
            <a:extLst>
              <a:ext uri="{FF2B5EF4-FFF2-40B4-BE49-F238E27FC236}">
                <a16:creationId xmlns:a16="http://schemas.microsoft.com/office/drawing/2014/main" id="{E5146F1E-08DB-17E6-1693-539C26FAD141}"/>
              </a:ext>
            </a:extLst>
          </p:cNvPr>
          <p:cNvSpPr/>
          <p:nvPr/>
        </p:nvSpPr>
        <p:spPr>
          <a:xfrm>
            <a:off x="4319725" y="3541577"/>
            <a:ext cx="936000" cy="234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CONFIRMACIÓN DE LA RESERVA</a:t>
            </a:r>
          </a:p>
        </p:txBody>
      </p:sp>
      <p:sp>
        <p:nvSpPr>
          <p:cNvPr id="139" name="Rectángulo 138">
            <a:extLst>
              <a:ext uri="{FF2B5EF4-FFF2-40B4-BE49-F238E27FC236}">
                <a16:creationId xmlns:a16="http://schemas.microsoft.com/office/drawing/2014/main" id="{333876BC-785D-4613-6A78-7512BC643298}"/>
              </a:ext>
            </a:extLst>
          </p:cNvPr>
          <p:cNvSpPr/>
          <p:nvPr/>
        </p:nvSpPr>
        <p:spPr>
          <a:xfrm>
            <a:off x="4319725" y="3796653"/>
            <a:ext cx="936000" cy="234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OBTENER ITINERARIOS</a:t>
            </a:r>
          </a:p>
        </p:txBody>
      </p:sp>
      <p:sp>
        <p:nvSpPr>
          <p:cNvPr id="140" name="Rectángulo 139">
            <a:extLst>
              <a:ext uri="{FF2B5EF4-FFF2-40B4-BE49-F238E27FC236}">
                <a16:creationId xmlns:a16="http://schemas.microsoft.com/office/drawing/2014/main" id="{DF3E5A32-7B3F-BBE0-FB63-B3DC5006CA83}"/>
              </a:ext>
            </a:extLst>
          </p:cNvPr>
          <p:cNvSpPr/>
          <p:nvPr/>
        </p:nvSpPr>
        <p:spPr>
          <a:xfrm>
            <a:off x="4319725" y="4051729"/>
            <a:ext cx="936000" cy="234000"/>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BOLETEO / FACTURACIÓN</a:t>
            </a:r>
          </a:p>
        </p:txBody>
      </p:sp>
      <p:sp>
        <p:nvSpPr>
          <p:cNvPr id="141" name="Rectángulo 140">
            <a:extLst>
              <a:ext uri="{FF2B5EF4-FFF2-40B4-BE49-F238E27FC236}">
                <a16:creationId xmlns:a16="http://schemas.microsoft.com/office/drawing/2014/main" id="{1E8DDAA9-8292-B79B-F857-809C860AC5AB}"/>
              </a:ext>
            </a:extLst>
          </p:cNvPr>
          <p:cNvSpPr/>
          <p:nvPr/>
        </p:nvSpPr>
        <p:spPr>
          <a:xfrm>
            <a:off x="9982951" y="3309338"/>
            <a:ext cx="1062000" cy="167393"/>
          </a:xfrm>
          <a:prstGeom prst="rect">
            <a:avLst/>
          </a:prstGeom>
          <a:solidFill>
            <a:srgbClr val="30712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DESTINO</a:t>
            </a:r>
          </a:p>
        </p:txBody>
      </p:sp>
      <p:sp>
        <p:nvSpPr>
          <p:cNvPr id="142" name="Rectángulo 141">
            <a:extLst>
              <a:ext uri="{FF2B5EF4-FFF2-40B4-BE49-F238E27FC236}">
                <a16:creationId xmlns:a16="http://schemas.microsoft.com/office/drawing/2014/main" id="{C43CC63A-C452-520E-6DEC-326418C083BD}"/>
              </a:ext>
            </a:extLst>
          </p:cNvPr>
          <p:cNvSpPr/>
          <p:nvPr/>
        </p:nvSpPr>
        <p:spPr>
          <a:xfrm>
            <a:off x="2875956" y="3309338"/>
            <a:ext cx="1069200" cy="167393"/>
          </a:xfrm>
          <a:prstGeom prst="rect">
            <a:avLst/>
          </a:prstGeom>
          <a:solidFill>
            <a:srgbClr val="307129"/>
          </a:solidFill>
          <a:ln w="12700" cap="flat" cmpd="sng" algn="ctr">
            <a:solidFill>
              <a:srgbClr val="307129"/>
            </a:solidFill>
            <a:prstDash val="solid"/>
            <a:miter lim="800000"/>
          </a:ln>
          <a:effectLst/>
        </p:spPr>
        <p:txBody>
          <a:bodyPr rtlCol="0" anchor="ctr"/>
          <a:lstStyle/>
          <a:p>
            <a:pPr lvl="0" algn="ctr">
              <a:defRPr/>
            </a:pPr>
            <a:r>
              <a:rPr lang="es-CL" sz="800" b="1" kern="0">
                <a:solidFill>
                  <a:srgbClr val="FFFFFF"/>
                </a:solidFill>
                <a:latin typeface="Calibri" panose="020F0502020204030204"/>
              </a:rPr>
              <a:t>ORIGEN</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cxnSp>
        <p:nvCxnSpPr>
          <p:cNvPr id="143" name="Conector recto de flecha 142">
            <a:extLst>
              <a:ext uri="{FF2B5EF4-FFF2-40B4-BE49-F238E27FC236}">
                <a16:creationId xmlns:a16="http://schemas.microsoft.com/office/drawing/2014/main" id="{FEA2E2B4-3A1D-02A9-8DEE-581501BFF9AF}"/>
              </a:ext>
            </a:extLst>
          </p:cNvPr>
          <p:cNvCxnSpPr>
            <a:cxnSpLocks/>
            <a:stCxn id="14" idx="3"/>
            <a:endCxn id="15" idx="1"/>
          </p:cNvCxnSpPr>
          <p:nvPr/>
        </p:nvCxnSpPr>
        <p:spPr>
          <a:xfrm>
            <a:off x="3945156" y="3920380"/>
            <a:ext cx="312203" cy="0"/>
          </a:xfrm>
          <a:prstGeom prst="straightConnector1">
            <a:avLst/>
          </a:prstGeom>
          <a:ln>
            <a:solidFill>
              <a:srgbClr val="307129"/>
            </a:solidFill>
            <a:headEnd type="oval"/>
            <a:tailEnd type="oval"/>
          </a:ln>
        </p:spPr>
        <p:style>
          <a:lnRef idx="2">
            <a:schemeClr val="accent1"/>
          </a:lnRef>
          <a:fillRef idx="0">
            <a:schemeClr val="accent1"/>
          </a:fillRef>
          <a:effectRef idx="1">
            <a:schemeClr val="accent1"/>
          </a:effectRef>
          <a:fontRef idx="minor">
            <a:schemeClr val="tx1"/>
          </a:fontRef>
        </p:style>
      </p:cxnSp>
      <p:cxnSp>
        <p:nvCxnSpPr>
          <p:cNvPr id="144" name="Conector recto de flecha 143">
            <a:extLst>
              <a:ext uri="{FF2B5EF4-FFF2-40B4-BE49-F238E27FC236}">
                <a16:creationId xmlns:a16="http://schemas.microsoft.com/office/drawing/2014/main" id="{99B9DAA7-063C-B5EB-9491-A269BD779E06}"/>
              </a:ext>
            </a:extLst>
          </p:cNvPr>
          <p:cNvCxnSpPr>
            <a:cxnSpLocks/>
            <a:stCxn id="36" idx="3"/>
            <a:endCxn id="55" idx="1"/>
          </p:cNvCxnSpPr>
          <p:nvPr/>
        </p:nvCxnSpPr>
        <p:spPr>
          <a:xfrm flipV="1">
            <a:off x="9696695" y="3922277"/>
            <a:ext cx="281789" cy="916"/>
          </a:xfrm>
          <a:prstGeom prst="straightConnector1">
            <a:avLst/>
          </a:prstGeom>
          <a:ln>
            <a:solidFill>
              <a:srgbClr val="307129"/>
            </a:solidFill>
            <a:headEnd type="oval"/>
            <a:tailEnd type="oval"/>
          </a:ln>
        </p:spPr>
        <p:style>
          <a:lnRef idx="2">
            <a:schemeClr val="accent1"/>
          </a:lnRef>
          <a:fillRef idx="0">
            <a:schemeClr val="accent1"/>
          </a:fillRef>
          <a:effectRef idx="1">
            <a:schemeClr val="accent1"/>
          </a:effectRef>
          <a:fontRef idx="minor">
            <a:schemeClr val="tx1"/>
          </a:fontRef>
        </p:style>
      </p:cxnSp>
      <p:sp>
        <p:nvSpPr>
          <p:cNvPr id="145" name="CuadroTexto 144">
            <a:extLst>
              <a:ext uri="{FF2B5EF4-FFF2-40B4-BE49-F238E27FC236}">
                <a16:creationId xmlns:a16="http://schemas.microsoft.com/office/drawing/2014/main" id="{84B053AF-9B27-46F6-18E1-A036A9CF71C9}"/>
              </a:ext>
            </a:extLst>
          </p:cNvPr>
          <p:cNvSpPr txBox="1"/>
          <p:nvPr/>
        </p:nvSpPr>
        <p:spPr>
          <a:xfrm>
            <a:off x="2009999" y="5491805"/>
            <a:ext cx="9290558" cy="36560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Asimismo, la orquestación de este tipo de órdenes debe tener la flexibilidad de adaptarse a cambios en las variables originalmente establecidas como podrían ser cambios en la orden, cancelaciones, etc. La flexibilidad vendrá dada desde lo que se establezca como reglas/condiciones de negocio hacia el cliente.</a:t>
            </a:r>
          </a:p>
        </p:txBody>
      </p:sp>
      <p:sp>
        <p:nvSpPr>
          <p:cNvPr id="2" name="Rectángulo redondeado 1">
            <a:extLst>
              <a:ext uri="{FF2B5EF4-FFF2-40B4-BE49-F238E27FC236}">
                <a16:creationId xmlns:a16="http://schemas.microsoft.com/office/drawing/2014/main" id="{26C79109-7BEB-D506-B8BD-FFD89A171508}"/>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STORES &amp; MERCHANDISE</a:t>
            </a:r>
          </a:p>
        </p:txBody>
      </p:sp>
    </p:spTree>
    <p:extLst>
      <p:ext uri="{BB962C8B-B14F-4D97-AF65-F5344CB8AC3E}">
        <p14:creationId xmlns:p14="http://schemas.microsoft.com/office/powerpoint/2010/main" val="1740980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1000"/>
                                        <p:tgtEl>
                                          <p:spTgt spid="10"/>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wipe(left)">
                                      <p:cBhvr>
                                        <p:cTn id="11" dur="1000"/>
                                        <p:tgtEl>
                                          <p:spTgt spid="12"/>
                                        </p:tgtEl>
                                      </p:cBhvr>
                                    </p:animEffect>
                                  </p:childTnLst>
                                </p:cTn>
                              </p:par>
                            </p:childTnLst>
                          </p:cTn>
                        </p:par>
                        <p:par>
                          <p:cTn id="12" fill="hold">
                            <p:stCondLst>
                              <p:cond delay="2000"/>
                            </p:stCondLst>
                            <p:childTnLst>
                              <p:par>
                                <p:cTn id="13" presetID="22" presetClass="entr" presetSubtype="8"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left)">
                                      <p:cBhvr>
                                        <p:cTn id="15" dur="1000"/>
                                        <p:tgtEl>
                                          <p:spTgt spid="11"/>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1000"/>
                                        <p:tgtEl>
                                          <p:spTgt spid="3"/>
                                        </p:tgtEl>
                                      </p:cBhvr>
                                    </p:animEffect>
                                  </p:childTnLst>
                                </p:cTn>
                              </p:par>
                            </p:childTnLst>
                          </p:cTn>
                        </p:par>
                        <p:par>
                          <p:cTn id="20" fill="hold">
                            <p:stCondLst>
                              <p:cond delay="4000"/>
                            </p:stCondLst>
                            <p:childTnLst>
                              <p:par>
                                <p:cTn id="21" presetID="10" presetClass="entr" presetSubtype="0"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1000"/>
                                        <p:tgtEl>
                                          <p:spTgt spid="4"/>
                                        </p:tgtEl>
                                      </p:cBhvr>
                                    </p:animEffect>
                                  </p:childTnLst>
                                </p:cTn>
                              </p:par>
                            </p:childTnLst>
                          </p:cTn>
                        </p:par>
                        <p:par>
                          <p:cTn id="24" fill="hold">
                            <p:stCondLst>
                              <p:cond delay="5000"/>
                            </p:stCondLst>
                            <p:childTnLst>
                              <p:par>
                                <p:cTn id="25" presetID="10" presetClass="entr" presetSubtype="0"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1000"/>
                                        <p:tgtEl>
                                          <p:spTgt spid="5"/>
                                        </p:tgtEl>
                                      </p:cBhvr>
                                    </p:animEffect>
                                  </p:childTnLst>
                                </p:cTn>
                              </p:par>
                            </p:childTnLst>
                          </p:cTn>
                        </p:par>
                        <p:par>
                          <p:cTn id="28" fill="hold">
                            <p:stCondLst>
                              <p:cond delay="6000"/>
                            </p:stCondLst>
                            <p:childTnLst>
                              <p:par>
                                <p:cTn id="29" presetID="10" presetClass="entr" presetSubtype="0" fill="hold" grpId="0" nodeType="afterEffect">
                                  <p:stCondLst>
                                    <p:cond delay="0"/>
                                  </p:stCondLst>
                                  <p:childTnLst>
                                    <p:set>
                                      <p:cBhvr>
                                        <p:cTn id="30" dur="1" fill="hold">
                                          <p:stCondLst>
                                            <p:cond delay="0"/>
                                          </p:stCondLst>
                                        </p:cTn>
                                        <p:tgtEl>
                                          <p:spTgt spid="145"/>
                                        </p:tgtEl>
                                        <p:attrNameLst>
                                          <p:attrName>style.visibility</p:attrName>
                                        </p:attrNameLst>
                                      </p:cBhvr>
                                      <p:to>
                                        <p:strVal val="visible"/>
                                      </p:to>
                                    </p:set>
                                    <p:animEffect transition="in" filter="fade">
                                      <p:cBhvr>
                                        <p:cTn id="31" dur="1000"/>
                                        <p:tgtEl>
                                          <p:spTgt spid="145"/>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142"/>
                                        </p:tgtEl>
                                        <p:attrNameLst>
                                          <p:attrName>style.visibility</p:attrName>
                                        </p:attrNameLst>
                                      </p:cBhvr>
                                      <p:to>
                                        <p:strVal val="visible"/>
                                      </p:to>
                                    </p:set>
                                    <p:animEffect transition="in" filter="wipe(left)">
                                      <p:cBhvr>
                                        <p:cTn id="36" dur="1000"/>
                                        <p:tgtEl>
                                          <p:spTgt spid="142"/>
                                        </p:tgtEl>
                                      </p:cBhvr>
                                    </p:animEffect>
                                  </p:childTnLst>
                                </p:cTn>
                              </p:par>
                            </p:childTnLst>
                          </p:cTn>
                        </p:par>
                        <p:par>
                          <p:cTn id="37" fill="hold">
                            <p:stCondLst>
                              <p:cond delay="1000"/>
                            </p:stCondLst>
                            <p:childTnLst>
                              <p:par>
                                <p:cTn id="38" presetID="22" presetClass="entr" presetSubtype="8"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left)">
                                      <p:cBhvr>
                                        <p:cTn id="40" dur="500"/>
                                        <p:tgtEl>
                                          <p:spTgt spid="14"/>
                                        </p:tgtEl>
                                      </p:cBhvr>
                                    </p:animEffect>
                                  </p:childTnLst>
                                </p:cTn>
                              </p:par>
                            </p:childTnLst>
                          </p:cTn>
                        </p:par>
                        <p:par>
                          <p:cTn id="41" fill="hold">
                            <p:stCondLst>
                              <p:cond delay="1500"/>
                            </p:stCondLst>
                            <p:childTnLst>
                              <p:par>
                                <p:cTn id="42" presetID="22" presetClass="entr" presetSubtype="8" fill="hold" grpId="0" nodeType="afterEffect">
                                  <p:stCondLst>
                                    <p:cond delay="0"/>
                                  </p:stCondLst>
                                  <p:childTnLst>
                                    <p:set>
                                      <p:cBhvr>
                                        <p:cTn id="43" dur="1" fill="hold">
                                          <p:stCondLst>
                                            <p:cond delay="0"/>
                                          </p:stCondLst>
                                        </p:cTn>
                                        <p:tgtEl>
                                          <p:spTgt spid="58"/>
                                        </p:tgtEl>
                                        <p:attrNameLst>
                                          <p:attrName>style.visibility</p:attrName>
                                        </p:attrNameLst>
                                      </p:cBhvr>
                                      <p:to>
                                        <p:strVal val="visible"/>
                                      </p:to>
                                    </p:set>
                                    <p:animEffect transition="in" filter="wipe(left)">
                                      <p:cBhvr>
                                        <p:cTn id="44" dur="500"/>
                                        <p:tgtEl>
                                          <p:spTgt spid="58"/>
                                        </p:tgtEl>
                                      </p:cBhvr>
                                    </p:animEffect>
                                  </p:childTnLst>
                                </p:cTn>
                              </p:par>
                            </p:childTnLst>
                          </p:cTn>
                        </p:par>
                        <p:par>
                          <p:cTn id="45" fill="hold">
                            <p:stCondLst>
                              <p:cond delay="2000"/>
                            </p:stCondLst>
                            <p:childTnLst>
                              <p:par>
                                <p:cTn id="46" presetID="22" presetClass="entr" presetSubtype="8" fill="hold" grpId="0" nodeType="afterEffect">
                                  <p:stCondLst>
                                    <p:cond delay="0"/>
                                  </p:stCondLst>
                                  <p:childTnLst>
                                    <p:set>
                                      <p:cBhvr>
                                        <p:cTn id="47" dur="1" fill="hold">
                                          <p:stCondLst>
                                            <p:cond delay="0"/>
                                          </p:stCondLst>
                                        </p:cTn>
                                        <p:tgtEl>
                                          <p:spTgt spid="59"/>
                                        </p:tgtEl>
                                        <p:attrNameLst>
                                          <p:attrName>style.visibility</p:attrName>
                                        </p:attrNameLst>
                                      </p:cBhvr>
                                      <p:to>
                                        <p:strVal val="visible"/>
                                      </p:to>
                                    </p:set>
                                    <p:animEffect transition="in" filter="wipe(left)">
                                      <p:cBhvr>
                                        <p:cTn id="48" dur="500"/>
                                        <p:tgtEl>
                                          <p:spTgt spid="59"/>
                                        </p:tgtEl>
                                      </p:cBhvr>
                                    </p:animEffect>
                                  </p:childTnLst>
                                </p:cTn>
                              </p:par>
                            </p:childTnLst>
                          </p:cTn>
                        </p:par>
                        <p:par>
                          <p:cTn id="49" fill="hold">
                            <p:stCondLst>
                              <p:cond delay="2500"/>
                            </p:stCondLst>
                            <p:childTnLst>
                              <p:par>
                                <p:cTn id="50" presetID="22" presetClass="entr" presetSubtype="8" fill="hold" grpId="0" nodeType="after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wipe(left)">
                                      <p:cBhvr>
                                        <p:cTn id="52" dur="500"/>
                                        <p:tgtEl>
                                          <p:spTgt spid="62"/>
                                        </p:tgtEl>
                                      </p:cBhvr>
                                    </p:animEffect>
                                  </p:childTnLst>
                                </p:cTn>
                              </p:par>
                            </p:childTnLst>
                          </p:cTn>
                        </p:par>
                        <p:par>
                          <p:cTn id="53" fill="hold">
                            <p:stCondLst>
                              <p:cond delay="3000"/>
                            </p:stCondLst>
                            <p:childTnLst>
                              <p:par>
                                <p:cTn id="54" presetID="22" presetClass="entr" presetSubtype="8" fill="hold" nodeType="afterEffect">
                                  <p:stCondLst>
                                    <p:cond delay="0"/>
                                  </p:stCondLst>
                                  <p:childTnLst>
                                    <p:set>
                                      <p:cBhvr>
                                        <p:cTn id="55" dur="1" fill="hold">
                                          <p:stCondLst>
                                            <p:cond delay="0"/>
                                          </p:stCondLst>
                                        </p:cTn>
                                        <p:tgtEl>
                                          <p:spTgt spid="143"/>
                                        </p:tgtEl>
                                        <p:attrNameLst>
                                          <p:attrName>style.visibility</p:attrName>
                                        </p:attrNameLst>
                                      </p:cBhvr>
                                      <p:to>
                                        <p:strVal val="visible"/>
                                      </p:to>
                                    </p:set>
                                    <p:animEffect transition="in" filter="wipe(left)">
                                      <p:cBhvr>
                                        <p:cTn id="56" dur="500"/>
                                        <p:tgtEl>
                                          <p:spTgt spid="143"/>
                                        </p:tgtEl>
                                      </p:cBhvr>
                                    </p:animEffect>
                                  </p:childTnLst>
                                </p:cTn>
                              </p:par>
                            </p:childTnLst>
                          </p:cTn>
                        </p:par>
                        <p:par>
                          <p:cTn id="57" fill="hold">
                            <p:stCondLst>
                              <p:cond delay="3500"/>
                            </p:stCondLst>
                            <p:childTnLst>
                              <p:par>
                                <p:cTn id="58" presetID="22" presetClass="entr" presetSubtype="8" fill="hold" grpId="0" nodeType="afterEffect">
                                  <p:stCondLst>
                                    <p:cond delay="0"/>
                                  </p:stCondLst>
                                  <p:childTnLst>
                                    <p:set>
                                      <p:cBhvr>
                                        <p:cTn id="59" dur="1" fill="hold">
                                          <p:stCondLst>
                                            <p:cond delay="0"/>
                                          </p:stCondLst>
                                        </p:cTn>
                                        <p:tgtEl>
                                          <p:spTgt spid="13"/>
                                        </p:tgtEl>
                                        <p:attrNameLst>
                                          <p:attrName>style.visibility</p:attrName>
                                        </p:attrNameLst>
                                      </p:cBhvr>
                                      <p:to>
                                        <p:strVal val="visible"/>
                                      </p:to>
                                    </p:set>
                                    <p:animEffect transition="in" filter="wipe(left)">
                                      <p:cBhvr>
                                        <p:cTn id="60" dur="500"/>
                                        <p:tgtEl>
                                          <p:spTgt spid="13"/>
                                        </p:tgtEl>
                                      </p:cBhvr>
                                    </p:animEffect>
                                  </p:childTnLst>
                                </p:cTn>
                              </p:par>
                            </p:childTnLst>
                          </p:cTn>
                        </p:par>
                        <p:par>
                          <p:cTn id="61" fill="hold">
                            <p:stCondLst>
                              <p:cond delay="4000"/>
                            </p:stCondLst>
                            <p:childTnLst>
                              <p:par>
                                <p:cTn id="62" presetID="22" presetClass="entr" presetSubtype="8" fill="hold" grpId="0" nodeType="afterEffect">
                                  <p:stCondLst>
                                    <p:cond delay="0"/>
                                  </p:stCondLst>
                                  <p:childTnLst>
                                    <p:set>
                                      <p:cBhvr>
                                        <p:cTn id="63" dur="1" fill="hold">
                                          <p:stCondLst>
                                            <p:cond delay="0"/>
                                          </p:stCondLst>
                                        </p:cTn>
                                        <p:tgtEl>
                                          <p:spTgt spid="15"/>
                                        </p:tgtEl>
                                        <p:attrNameLst>
                                          <p:attrName>style.visibility</p:attrName>
                                        </p:attrNameLst>
                                      </p:cBhvr>
                                      <p:to>
                                        <p:strVal val="visible"/>
                                      </p:to>
                                    </p:set>
                                    <p:animEffect transition="in" filter="wipe(left)">
                                      <p:cBhvr>
                                        <p:cTn id="64" dur="500"/>
                                        <p:tgtEl>
                                          <p:spTgt spid="15"/>
                                        </p:tgtEl>
                                      </p:cBhvr>
                                    </p:animEffect>
                                  </p:childTnLst>
                                </p:cTn>
                              </p:par>
                            </p:childTnLst>
                          </p:cTn>
                        </p:par>
                        <p:par>
                          <p:cTn id="65" fill="hold">
                            <p:stCondLst>
                              <p:cond delay="4500"/>
                            </p:stCondLst>
                            <p:childTnLst>
                              <p:par>
                                <p:cTn id="66" presetID="22" presetClass="entr" presetSubtype="8" fill="hold" grpId="0" nodeType="afterEffect">
                                  <p:stCondLst>
                                    <p:cond delay="0"/>
                                  </p:stCondLst>
                                  <p:childTnLst>
                                    <p:set>
                                      <p:cBhvr>
                                        <p:cTn id="67" dur="1" fill="hold">
                                          <p:stCondLst>
                                            <p:cond delay="0"/>
                                          </p:stCondLst>
                                        </p:cTn>
                                        <p:tgtEl>
                                          <p:spTgt spid="138"/>
                                        </p:tgtEl>
                                        <p:attrNameLst>
                                          <p:attrName>style.visibility</p:attrName>
                                        </p:attrNameLst>
                                      </p:cBhvr>
                                      <p:to>
                                        <p:strVal val="visible"/>
                                      </p:to>
                                    </p:set>
                                    <p:animEffect transition="in" filter="wipe(left)">
                                      <p:cBhvr>
                                        <p:cTn id="68" dur="500"/>
                                        <p:tgtEl>
                                          <p:spTgt spid="138"/>
                                        </p:tgtEl>
                                      </p:cBhvr>
                                    </p:animEffect>
                                  </p:childTnLst>
                                </p:cTn>
                              </p:par>
                            </p:childTnLst>
                          </p:cTn>
                        </p:par>
                        <p:par>
                          <p:cTn id="69" fill="hold">
                            <p:stCondLst>
                              <p:cond delay="5000"/>
                            </p:stCondLst>
                            <p:childTnLst>
                              <p:par>
                                <p:cTn id="70" presetID="22" presetClass="entr" presetSubtype="8" fill="hold" grpId="0" nodeType="afterEffect">
                                  <p:stCondLst>
                                    <p:cond delay="0"/>
                                  </p:stCondLst>
                                  <p:childTnLst>
                                    <p:set>
                                      <p:cBhvr>
                                        <p:cTn id="71" dur="1" fill="hold">
                                          <p:stCondLst>
                                            <p:cond delay="0"/>
                                          </p:stCondLst>
                                        </p:cTn>
                                        <p:tgtEl>
                                          <p:spTgt spid="139"/>
                                        </p:tgtEl>
                                        <p:attrNameLst>
                                          <p:attrName>style.visibility</p:attrName>
                                        </p:attrNameLst>
                                      </p:cBhvr>
                                      <p:to>
                                        <p:strVal val="visible"/>
                                      </p:to>
                                    </p:set>
                                    <p:animEffect transition="in" filter="wipe(left)">
                                      <p:cBhvr>
                                        <p:cTn id="72" dur="500"/>
                                        <p:tgtEl>
                                          <p:spTgt spid="139"/>
                                        </p:tgtEl>
                                      </p:cBhvr>
                                    </p:animEffect>
                                  </p:childTnLst>
                                </p:cTn>
                              </p:par>
                            </p:childTnLst>
                          </p:cTn>
                        </p:par>
                        <p:par>
                          <p:cTn id="73" fill="hold">
                            <p:stCondLst>
                              <p:cond delay="5500"/>
                            </p:stCondLst>
                            <p:childTnLst>
                              <p:par>
                                <p:cTn id="74" presetID="22" presetClass="entr" presetSubtype="8" fill="hold" grpId="0" nodeType="afterEffect">
                                  <p:stCondLst>
                                    <p:cond delay="0"/>
                                  </p:stCondLst>
                                  <p:childTnLst>
                                    <p:set>
                                      <p:cBhvr>
                                        <p:cTn id="75" dur="1" fill="hold">
                                          <p:stCondLst>
                                            <p:cond delay="0"/>
                                          </p:stCondLst>
                                        </p:cTn>
                                        <p:tgtEl>
                                          <p:spTgt spid="140"/>
                                        </p:tgtEl>
                                        <p:attrNameLst>
                                          <p:attrName>style.visibility</p:attrName>
                                        </p:attrNameLst>
                                      </p:cBhvr>
                                      <p:to>
                                        <p:strVal val="visible"/>
                                      </p:to>
                                    </p:set>
                                    <p:animEffect transition="in" filter="wipe(left)">
                                      <p:cBhvr>
                                        <p:cTn id="76" dur="500"/>
                                        <p:tgtEl>
                                          <p:spTgt spid="140"/>
                                        </p:tgtEl>
                                      </p:cBhvr>
                                    </p:animEffect>
                                  </p:childTnLst>
                                </p:cTn>
                              </p:par>
                            </p:childTnLst>
                          </p:cTn>
                        </p:par>
                        <p:par>
                          <p:cTn id="77" fill="hold">
                            <p:stCondLst>
                              <p:cond delay="6000"/>
                            </p:stCondLst>
                            <p:childTnLst>
                              <p:par>
                                <p:cTn id="78" presetID="22" presetClass="entr" presetSubtype="8" fill="hold" grpId="0" nodeType="afterEffect">
                                  <p:stCondLst>
                                    <p:cond delay="0"/>
                                  </p:stCondLst>
                                  <p:childTnLst>
                                    <p:set>
                                      <p:cBhvr>
                                        <p:cTn id="79" dur="1" fill="hold">
                                          <p:stCondLst>
                                            <p:cond delay="0"/>
                                          </p:stCondLst>
                                        </p:cTn>
                                        <p:tgtEl>
                                          <p:spTgt spid="17"/>
                                        </p:tgtEl>
                                        <p:attrNameLst>
                                          <p:attrName>style.visibility</p:attrName>
                                        </p:attrNameLst>
                                      </p:cBhvr>
                                      <p:to>
                                        <p:strVal val="visible"/>
                                      </p:to>
                                    </p:set>
                                    <p:animEffect transition="in" filter="wipe(left)">
                                      <p:cBhvr>
                                        <p:cTn id="80" dur="500"/>
                                        <p:tgtEl>
                                          <p:spTgt spid="17"/>
                                        </p:tgtEl>
                                      </p:cBhvr>
                                    </p:animEffect>
                                  </p:childTnLst>
                                </p:cTn>
                              </p:par>
                            </p:childTnLst>
                          </p:cTn>
                        </p:par>
                        <p:par>
                          <p:cTn id="81" fill="hold">
                            <p:stCondLst>
                              <p:cond delay="6500"/>
                            </p:stCondLst>
                            <p:childTnLst>
                              <p:par>
                                <p:cTn id="82" presetID="22" presetClass="entr" presetSubtype="8" fill="hold" grpId="0" nodeType="afterEffect">
                                  <p:stCondLst>
                                    <p:cond delay="0"/>
                                  </p:stCondLst>
                                  <p:childTnLst>
                                    <p:set>
                                      <p:cBhvr>
                                        <p:cTn id="83" dur="1" fill="hold">
                                          <p:stCondLst>
                                            <p:cond delay="0"/>
                                          </p:stCondLst>
                                        </p:cTn>
                                        <p:tgtEl>
                                          <p:spTgt spid="20"/>
                                        </p:tgtEl>
                                        <p:attrNameLst>
                                          <p:attrName>style.visibility</p:attrName>
                                        </p:attrNameLst>
                                      </p:cBhvr>
                                      <p:to>
                                        <p:strVal val="visible"/>
                                      </p:to>
                                    </p:set>
                                    <p:animEffect transition="in" filter="wipe(left)">
                                      <p:cBhvr>
                                        <p:cTn id="84" dur="500"/>
                                        <p:tgtEl>
                                          <p:spTgt spid="20"/>
                                        </p:tgtEl>
                                      </p:cBhvr>
                                    </p:animEffect>
                                  </p:childTnLst>
                                </p:cTn>
                              </p:par>
                            </p:childTnLst>
                          </p:cTn>
                        </p:par>
                        <p:par>
                          <p:cTn id="85" fill="hold">
                            <p:stCondLst>
                              <p:cond delay="7000"/>
                            </p:stCondLst>
                            <p:childTnLst>
                              <p:par>
                                <p:cTn id="86" presetID="22" presetClass="entr" presetSubtype="8" fill="hold" grpId="0" nodeType="afterEffect">
                                  <p:stCondLst>
                                    <p:cond delay="0"/>
                                  </p:stCondLst>
                                  <p:childTnLst>
                                    <p:set>
                                      <p:cBhvr>
                                        <p:cTn id="87" dur="1" fill="hold">
                                          <p:stCondLst>
                                            <p:cond delay="0"/>
                                          </p:stCondLst>
                                        </p:cTn>
                                        <p:tgtEl>
                                          <p:spTgt spid="21"/>
                                        </p:tgtEl>
                                        <p:attrNameLst>
                                          <p:attrName>style.visibility</p:attrName>
                                        </p:attrNameLst>
                                      </p:cBhvr>
                                      <p:to>
                                        <p:strVal val="visible"/>
                                      </p:to>
                                    </p:set>
                                    <p:animEffect transition="in" filter="wipe(left)">
                                      <p:cBhvr>
                                        <p:cTn id="88" dur="500"/>
                                        <p:tgtEl>
                                          <p:spTgt spid="21"/>
                                        </p:tgtEl>
                                      </p:cBhvr>
                                    </p:animEffect>
                                  </p:childTnLst>
                                </p:cTn>
                              </p:par>
                            </p:childTnLst>
                          </p:cTn>
                        </p:par>
                        <p:par>
                          <p:cTn id="89" fill="hold">
                            <p:stCondLst>
                              <p:cond delay="7500"/>
                            </p:stCondLst>
                            <p:childTnLst>
                              <p:par>
                                <p:cTn id="90" presetID="22" presetClass="entr" presetSubtype="8" fill="hold" grpId="0" nodeType="afterEffect">
                                  <p:stCondLst>
                                    <p:cond delay="0"/>
                                  </p:stCondLst>
                                  <p:childTnLst>
                                    <p:set>
                                      <p:cBhvr>
                                        <p:cTn id="91" dur="1" fill="hold">
                                          <p:stCondLst>
                                            <p:cond delay="0"/>
                                          </p:stCondLst>
                                        </p:cTn>
                                        <p:tgtEl>
                                          <p:spTgt spid="23"/>
                                        </p:tgtEl>
                                        <p:attrNameLst>
                                          <p:attrName>style.visibility</p:attrName>
                                        </p:attrNameLst>
                                      </p:cBhvr>
                                      <p:to>
                                        <p:strVal val="visible"/>
                                      </p:to>
                                    </p:set>
                                    <p:animEffect transition="in" filter="wipe(left)">
                                      <p:cBhvr>
                                        <p:cTn id="92" dur="500"/>
                                        <p:tgtEl>
                                          <p:spTgt spid="23"/>
                                        </p:tgtEl>
                                      </p:cBhvr>
                                    </p:animEffect>
                                  </p:childTnLst>
                                </p:cTn>
                              </p:par>
                            </p:childTnLst>
                          </p:cTn>
                        </p:par>
                        <p:par>
                          <p:cTn id="93" fill="hold">
                            <p:stCondLst>
                              <p:cond delay="8000"/>
                            </p:stCondLst>
                            <p:childTnLst>
                              <p:par>
                                <p:cTn id="94" presetID="22" presetClass="entr" presetSubtype="8" fill="hold" grpId="0" nodeType="afterEffect">
                                  <p:stCondLst>
                                    <p:cond delay="0"/>
                                  </p:stCondLst>
                                  <p:childTnLst>
                                    <p:set>
                                      <p:cBhvr>
                                        <p:cTn id="95" dur="1" fill="hold">
                                          <p:stCondLst>
                                            <p:cond delay="0"/>
                                          </p:stCondLst>
                                        </p:cTn>
                                        <p:tgtEl>
                                          <p:spTgt spid="33"/>
                                        </p:tgtEl>
                                        <p:attrNameLst>
                                          <p:attrName>style.visibility</p:attrName>
                                        </p:attrNameLst>
                                      </p:cBhvr>
                                      <p:to>
                                        <p:strVal val="visible"/>
                                      </p:to>
                                    </p:set>
                                    <p:animEffect transition="in" filter="wipe(left)">
                                      <p:cBhvr>
                                        <p:cTn id="96" dur="500"/>
                                        <p:tgtEl>
                                          <p:spTgt spid="33"/>
                                        </p:tgtEl>
                                      </p:cBhvr>
                                    </p:animEffect>
                                  </p:childTnLst>
                                </p:cTn>
                              </p:par>
                            </p:childTnLst>
                          </p:cTn>
                        </p:par>
                        <p:par>
                          <p:cTn id="97" fill="hold">
                            <p:stCondLst>
                              <p:cond delay="8500"/>
                            </p:stCondLst>
                            <p:childTnLst>
                              <p:par>
                                <p:cTn id="98" presetID="22" presetClass="entr" presetSubtype="8" fill="hold" grpId="0" nodeType="afterEffect">
                                  <p:stCondLst>
                                    <p:cond delay="0"/>
                                  </p:stCondLst>
                                  <p:childTnLst>
                                    <p:set>
                                      <p:cBhvr>
                                        <p:cTn id="99" dur="1" fill="hold">
                                          <p:stCondLst>
                                            <p:cond delay="0"/>
                                          </p:stCondLst>
                                        </p:cTn>
                                        <p:tgtEl>
                                          <p:spTgt spid="34"/>
                                        </p:tgtEl>
                                        <p:attrNameLst>
                                          <p:attrName>style.visibility</p:attrName>
                                        </p:attrNameLst>
                                      </p:cBhvr>
                                      <p:to>
                                        <p:strVal val="visible"/>
                                      </p:to>
                                    </p:set>
                                    <p:animEffect transition="in" filter="wipe(left)">
                                      <p:cBhvr>
                                        <p:cTn id="100" dur="500"/>
                                        <p:tgtEl>
                                          <p:spTgt spid="34"/>
                                        </p:tgtEl>
                                      </p:cBhvr>
                                    </p:animEffect>
                                  </p:childTnLst>
                                </p:cTn>
                              </p:par>
                            </p:childTnLst>
                          </p:cTn>
                        </p:par>
                        <p:par>
                          <p:cTn id="101" fill="hold">
                            <p:stCondLst>
                              <p:cond delay="9000"/>
                            </p:stCondLst>
                            <p:childTnLst>
                              <p:par>
                                <p:cTn id="102" presetID="22" presetClass="entr" presetSubtype="8" fill="hold" grpId="0" nodeType="afterEffect">
                                  <p:stCondLst>
                                    <p:cond delay="0"/>
                                  </p:stCondLst>
                                  <p:childTnLst>
                                    <p:set>
                                      <p:cBhvr>
                                        <p:cTn id="103" dur="1" fill="hold">
                                          <p:stCondLst>
                                            <p:cond delay="0"/>
                                          </p:stCondLst>
                                        </p:cTn>
                                        <p:tgtEl>
                                          <p:spTgt spid="24"/>
                                        </p:tgtEl>
                                        <p:attrNameLst>
                                          <p:attrName>style.visibility</p:attrName>
                                        </p:attrNameLst>
                                      </p:cBhvr>
                                      <p:to>
                                        <p:strVal val="visible"/>
                                      </p:to>
                                    </p:set>
                                    <p:animEffect transition="in" filter="wipe(left)">
                                      <p:cBhvr>
                                        <p:cTn id="104" dur="500"/>
                                        <p:tgtEl>
                                          <p:spTgt spid="24"/>
                                        </p:tgtEl>
                                      </p:cBhvr>
                                    </p:animEffect>
                                  </p:childTnLst>
                                </p:cTn>
                              </p:par>
                            </p:childTnLst>
                          </p:cTn>
                        </p:par>
                        <p:par>
                          <p:cTn id="105" fill="hold">
                            <p:stCondLst>
                              <p:cond delay="9500"/>
                            </p:stCondLst>
                            <p:childTnLst>
                              <p:par>
                                <p:cTn id="106" presetID="22" presetClass="entr" presetSubtype="8" fill="hold" grpId="0" nodeType="afterEffect">
                                  <p:stCondLst>
                                    <p:cond delay="0"/>
                                  </p:stCondLst>
                                  <p:childTnLst>
                                    <p:set>
                                      <p:cBhvr>
                                        <p:cTn id="107" dur="1" fill="hold">
                                          <p:stCondLst>
                                            <p:cond delay="0"/>
                                          </p:stCondLst>
                                        </p:cTn>
                                        <p:tgtEl>
                                          <p:spTgt spid="25"/>
                                        </p:tgtEl>
                                        <p:attrNameLst>
                                          <p:attrName>style.visibility</p:attrName>
                                        </p:attrNameLst>
                                      </p:cBhvr>
                                      <p:to>
                                        <p:strVal val="visible"/>
                                      </p:to>
                                    </p:set>
                                    <p:animEffect transition="in" filter="wipe(left)">
                                      <p:cBhvr>
                                        <p:cTn id="108" dur="500"/>
                                        <p:tgtEl>
                                          <p:spTgt spid="25"/>
                                        </p:tgtEl>
                                      </p:cBhvr>
                                    </p:animEffect>
                                  </p:childTnLst>
                                </p:cTn>
                              </p:par>
                            </p:childTnLst>
                          </p:cTn>
                        </p:par>
                        <p:par>
                          <p:cTn id="109" fill="hold">
                            <p:stCondLst>
                              <p:cond delay="10000"/>
                            </p:stCondLst>
                            <p:childTnLst>
                              <p:par>
                                <p:cTn id="110" presetID="22" presetClass="entr" presetSubtype="8" fill="hold" grpId="0" nodeType="afterEffect">
                                  <p:stCondLst>
                                    <p:cond delay="0"/>
                                  </p:stCondLst>
                                  <p:childTnLst>
                                    <p:set>
                                      <p:cBhvr>
                                        <p:cTn id="111" dur="1" fill="hold">
                                          <p:stCondLst>
                                            <p:cond delay="0"/>
                                          </p:stCondLst>
                                        </p:cTn>
                                        <p:tgtEl>
                                          <p:spTgt spid="26"/>
                                        </p:tgtEl>
                                        <p:attrNameLst>
                                          <p:attrName>style.visibility</p:attrName>
                                        </p:attrNameLst>
                                      </p:cBhvr>
                                      <p:to>
                                        <p:strVal val="visible"/>
                                      </p:to>
                                    </p:set>
                                    <p:animEffect transition="in" filter="wipe(left)">
                                      <p:cBhvr>
                                        <p:cTn id="112" dur="500"/>
                                        <p:tgtEl>
                                          <p:spTgt spid="26"/>
                                        </p:tgtEl>
                                      </p:cBhvr>
                                    </p:animEffect>
                                  </p:childTnLst>
                                </p:cTn>
                              </p:par>
                            </p:childTnLst>
                          </p:cTn>
                        </p:par>
                        <p:par>
                          <p:cTn id="113" fill="hold">
                            <p:stCondLst>
                              <p:cond delay="10500"/>
                            </p:stCondLst>
                            <p:childTnLst>
                              <p:par>
                                <p:cTn id="114" presetID="22" presetClass="entr" presetSubtype="8" fill="hold" grpId="0" nodeType="afterEffect">
                                  <p:stCondLst>
                                    <p:cond delay="0"/>
                                  </p:stCondLst>
                                  <p:childTnLst>
                                    <p:set>
                                      <p:cBhvr>
                                        <p:cTn id="115" dur="1" fill="hold">
                                          <p:stCondLst>
                                            <p:cond delay="0"/>
                                          </p:stCondLst>
                                        </p:cTn>
                                        <p:tgtEl>
                                          <p:spTgt spid="31"/>
                                        </p:tgtEl>
                                        <p:attrNameLst>
                                          <p:attrName>style.visibility</p:attrName>
                                        </p:attrNameLst>
                                      </p:cBhvr>
                                      <p:to>
                                        <p:strVal val="visible"/>
                                      </p:to>
                                    </p:set>
                                    <p:animEffect transition="in" filter="wipe(left)">
                                      <p:cBhvr>
                                        <p:cTn id="116" dur="500"/>
                                        <p:tgtEl>
                                          <p:spTgt spid="31"/>
                                        </p:tgtEl>
                                      </p:cBhvr>
                                    </p:animEffect>
                                  </p:childTnLst>
                                </p:cTn>
                              </p:par>
                            </p:childTnLst>
                          </p:cTn>
                        </p:par>
                        <p:par>
                          <p:cTn id="117" fill="hold">
                            <p:stCondLst>
                              <p:cond delay="11000"/>
                            </p:stCondLst>
                            <p:childTnLst>
                              <p:par>
                                <p:cTn id="118" presetID="22" presetClass="entr" presetSubtype="8" fill="hold" grpId="0" nodeType="afterEffect">
                                  <p:stCondLst>
                                    <p:cond delay="0"/>
                                  </p:stCondLst>
                                  <p:childTnLst>
                                    <p:set>
                                      <p:cBhvr>
                                        <p:cTn id="119" dur="1" fill="hold">
                                          <p:stCondLst>
                                            <p:cond delay="0"/>
                                          </p:stCondLst>
                                        </p:cTn>
                                        <p:tgtEl>
                                          <p:spTgt spid="32"/>
                                        </p:tgtEl>
                                        <p:attrNameLst>
                                          <p:attrName>style.visibility</p:attrName>
                                        </p:attrNameLst>
                                      </p:cBhvr>
                                      <p:to>
                                        <p:strVal val="visible"/>
                                      </p:to>
                                    </p:set>
                                    <p:animEffect transition="in" filter="wipe(left)">
                                      <p:cBhvr>
                                        <p:cTn id="120" dur="500"/>
                                        <p:tgtEl>
                                          <p:spTgt spid="32"/>
                                        </p:tgtEl>
                                      </p:cBhvr>
                                    </p:animEffect>
                                  </p:childTnLst>
                                </p:cTn>
                              </p:par>
                            </p:childTnLst>
                          </p:cTn>
                        </p:par>
                        <p:par>
                          <p:cTn id="121" fill="hold">
                            <p:stCondLst>
                              <p:cond delay="11500"/>
                            </p:stCondLst>
                            <p:childTnLst>
                              <p:par>
                                <p:cTn id="122" presetID="22" presetClass="entr" presetSubtype="8" fill="hold" grpId="0" nodeType="afterEffect">
                                  <p:stCondLst>
                                    <p:cond delay="0"/>
                                  </p:stCondLst>
                                  <p:childTnLst>
                                    <p:set>
                                      <p:cBhvr>
                                        <p:cTn id="123" dur="1" fill="hold">
                                          <p:stCondLst>
                                            <p:cond delay="0"/>
                                          </p:stCondLst>
                                        </p:cTn>
                                        <p:tgtEl>
                                          <p:spTgt spid="40"/>
                                        </p:tgtEl>
                                        <p:attrNameLst>
                                          <p:attrName>style.visibility</p:attrName>
                                        </p:attrNameLst>
                                      </p:cBhvr>
                                      <p:to>
                                        <p:strVal val="visible"/>
                                      </p:to>
                                    </p:set>
                                    <p:animEffect transition="in" filter="wipe(left)">
                                      <p:cBhvr>
                                        <p:cTn id="124" dur="500"/>
                                        <p:tgtEl>
                                          <p:spTgt spid="40"/>
                                        </p:tgtEl>
                                      </p:cBhvr>
                                    </p:animEffect>
                                  </p:childTnLst>
                                </p:cTn>
                              </p:par>
                            </p:childTnLst>
                          </p:cTn>
                        </p:par>
                        <p:par>
                          <p:cTn id="125" fill="hold">
                            <p:stCondLst>
                              <p:cond delay="12000"/>
                            </p:stCondLst>
                            <p:childTnLst>
                              <p:par>
                                <p:cTn id="126" presetID="22" presetClass="entr" presetSubtype="8" fill="hold" grpId="0" nodeType="afterEffect">
                                  <p:stCondLst>
                                    <p:cond delay="0"/>
                                  </p:stCondLst>
                                  <p:childTnLst>
                                    <p:set>
                                      <p:cBhvr>
                                        <p:cTn id="127" dur="1" fill="hold">
                                          <p:stCondLst>
                                            <p:cond delay="0"/>
                                          </p:stCondLst>
                                        </p:cTn>
                                        <p:tgtEl>
                                          <p:spTgt spid="41"/>
                                        </p:tgtEl>
                                        <p:attrNameLst>
                                          <p:attrName>style.visibility</p:attrName>
                                        </p:attrNameLst>
                                      </p:cBhvr>
                                      <p:to>
                                        <p:strVal val="visible"/>
                                      </p:to>
                                    </p:set>
                                    <p:animEffect transition="in" filter="wipe(left)">
                                      <p:cBhvr>
                                        <p:cTn id="128" dur="500"/>
                                        <p:tgtEl>
                                          <p:spTgt spid="41"/>
                                        </p:tgtEl>
                                      </p:cBhvr>
                                    </p:animEffect>
                                  </p:childTnLst>
                                </p:cTn>
                              </p:par>
                            </p:childTnLst>
                          </p:cTn>
                        </p:par>
                        <p:par>
                          <p:cTn id="129" fill="hold">
                            <p:stCondLst>
                              <p:cond delay="12500"/>
                            </p:stCondLst>
                            <p:childTnLst>
                              <p:par>
                                <p:cTn id="130" presetID="22" presetClass="entr" presetSubtype="8" fill="hold" grpId="0" nodeType="afterEffect">
                                  <p:stCondLst>
                                    <p:cond delay="0"/>
                                  </p:stCondLst>
                                  <p:childTnLst>
                                    <p:set>
                                      <p:cBhvr>
                                        <p:cTn id="131" dur="1" fill="hold">
                                          <p:stCondLst>
                                            <p:cond delay="0"/>
                                          </p:stCondLst>
                                        </p:cTn>
                                        <p:tgtEl>
                                          <p:spTgt spid="42"/>
                                        </p:tgtEl>
                                        <p:attrNameLst>
                                          <p:attrName>style.visibility</p:attrName>
                                        </p:attrNameLst>
                                      </p:cBhvr>
                                      <p:to>
                                        <p:strVal val="visible"/>
                                      </p:to>
                                    </p:set>
                                    <p:animEffect transition="in" filter="wipe(left)">
                                      <p:cBhvr>
                                        <p:cTn id="132" dur="500"/>
                                        <p:tgtEl>
                                          <p:spTgt spid="42"/>
                                        </p:tgtEl>
                                      </p:cBhvr>
                                    </p:animEffect>
                                  </p:childTnLst>
                                </p:cTn>
                              </p:par>
                            </p:childTnLst>
                          </p:cTn>
                        </p:par>
                        <p:par>
                          <p:cTn id="133" fill="hold">
                            <p:stCondLst>
                              <p:cond delay="13000"/>
                            </p:stCondLst>
                            <p:childTnLst>
                              <p:par>
                                <p:cTn id="134" presetID="22" presetClass="entr" presetSubtype="8" fill="hold" grpId="0" nodeType="afterEffect">
                                  <p:stCondLst>
                                    <p:cond delay="0"/>
                                  </p:stCondLst>
                                  <p:childTnLst>
                                    <p:set>
                                      <p:cBhvr>
                                        <p:cTn id="135" dur="1" fill="hold">
                                          <p:stCondLst>
                                            <p:cond delay="0"/>
                                          </p:stCondLst>
                                        </p:cTn>
                                        <p:tgtEl>
                                          <p:spTgt spid="35"/>
                                        </p:tgtEl>
                                        <p:attrNameLst>
                                          <p:attrName>style.visibility</p:attrName>
                                        </p:attrNameLst>
                                      </p:cBhvr>
                                      <p:to>
                                        <p:strVal val="visible"/>
                                      </p:to>
                                    </p:set>
                                    <p:animEffect transition="in" filter="wipe(left)">
                                      <p:cBhvr>
                                        <p:cTn id="136" dur="500"/>
                                        <p:tgtEl>
                                          <p:spTgt spid="35"/>
                                        </p:tgtEl>
                                      </p:cBhvr>
                                    </p:animEffect>
                                  </p:childTnLst>
                                </p:cTn>
                              </p:par>
                            </p:childTnLst>
                          </p:cTn>
                        </p:par>
                        <p:par>
                          <p:cTn id="137" fill="hold">
                            <p:stCondLst>
                              <p:cond delay="13500"/>
                            </p:stCondLst>
                            <p:childTnLst>
                              <p:par>
                                <p:cTn id="138" presetID="22" presetClass="entr" presetSubtype="8" fill="hold" grpId="0" nodeType="afterEffect">
                                  <p:stCondLst>
                                    <p:cond delay="0"/>
                                  </p:stCondLst>
                                  <p:childTnLst>
                                    <p:set>
                                      <p:cBhvr>
                                        <p:cTn id="139" dur="1" fill="hold">
                                          <p:stCondLst>
                                            <p:cond delay="0"/>
                                          </p:stCondLst>
                                        </p:cTn>
                                        <p:tgtEl>
                                          <p:spTgt spid="36"/>
                                        </p:tgtEl>
                                        <p:attrNameLst>
                                          <p:attrName>style.visibility</p:attrName>
                                        </p:attrNameLst>
                                      </p:cBhvr>
                                      <p:to>
                                        <p:strVal val="visible"/>
                                      </p:to>
                                    </p:set>
                                    <p:animEffect transition="in" filter="wipe(left)">
                                      <p:cBhvr>
                                        <p:cTn id="140" dur="500"/>
                                        <p:tgtEl>
                                          <p:spTgt spid="36"/>
                                        </p:tgtEl>
                                      </p:cBhvr>
                                    </p:animEffect>
                                  </p:childTnLst>
                                </p:cTn>
                              </p:par>
                            </p:childTnLst>
                          </p:cTn>
                        </p:par>
                        <p:par>
                          <p:cTn id="141" fill="hold">
                            <p:stCondLst>
                              <p:cond delay="14000"/>
                            </p:stCondLst>
                            <p:childTnLst>
                              <p:par>
                                <p:cTn id="142" presetID="22" presetClass="entr" presetSubtype="8" fill="hold" grpId="0" nodeType="afterEffect">
                                  <p:stCondLst>
                                    <p:cond delay="0"/>
                                  </p:stCondLst>
                                  <p:childTnLst>
                                    <p:set>
                                      <p:cBhvr>
                                        <p:cTn id="143" dur="1" fill="hold">
                                          <p:stCondLst>
                                            <p:cond delay="0"/>
                                          </p:stCondLst>
                                        </p:cTn>
                                        <p:tgtEl>
                                          <p:spTgt spid="37"/>
                                        </p:tgtEl>
                                        <p:attrNameLst>
                                          <p:attrName>style.visibility</p:attrName>
                                        </p:attrNameLst>
                                      </p:cBhvr>
                                      <p:to>
                                        <p:strVal val="visible"/>
                                      </p:to>
                                    </p:set>
                                    <p:animEffect transition="in" filter="wipe(left)">
                                      <p:cBhvr>
                                        <p:cTn id="144" dur="500"/>
                                        <p:tgtEl>
                                          <p:spTgt spid="37"/>
                                        </p:tgtEl>
                                      </p:cBhvr>
                                    </p:animEffect>
                                  </p:childTnLst>
                                </p:cTn>
                              </p:par>
                            </p:childTnLst>
                          </p:cTn>
                        </p:par>
                        <p:par>
                          <p:cTn id="145" fill="hold">
                            <p:stCondLst>
                              <p:cond delay="14500"/>
                            </p:stCondLst>
                            <p:childTnLst>
                              <p:par>
                                <p:cTn id="146" presetID="22" presetClass="entr" presetSubtype="8" fill="hold" grpId="0" nodeType="afterEffect">
                                  <p:stCondLst>
                                    <p:cond delay="0"/>
                                  </p:stCondLst>
                                  <p:childTnLst>
                                    <p:set>
                                      <p:cBhvr>
                                        <p:cTn id="147" dur="1" fill="hold">
                                          <p:stCondLst>
                                            <p:cond delay="0"/>
                                          </p:stCondLst>
                                        </p:cTn>
                                        <p:tgtEl>
                                          <p:spTgt spid="38"/>
                                        </p:tgtEl>
                                        <p:attrNameLst>
                                          <p:attrName>style.visibility</p:attrName>
                                        </p:attrNameLst>
                                      </p:cBhvr>
                                      <p:to>
                                        <p:strVal val="visible"/>
                                      </p:to>
                                    </p:set>
                                    <p:animEffect transition="in" filter="wipe(left)">
                                      <p:cBhvr>
                                        <p:cTn id="148" dur="500"/>
                                        <p:tgtEl>
                                          <p:spTgt spid="38"/>
                                        </p:tgtEl>
                                      </p:cBhvr>
                                    </p:animEffect>
                                  </p:childTnLst>
                                </p:cTn>
                              </p:par>
                            </p:childTnLst>
                          </p:cTn>
                        </p:par>
                        <p:par>
                          <p:cTn id="149" fill="hold">
                            <p:stCondLst>
                              <p:cond delay="15000"/>
                            </p:stCondLst>
                            <p:childTnLst>
                              <p:par>
                                <p:cTn id="150" presetID="22" presetClass="entr" presetSubtype="8" fill="hold" grpId="0" nodeType="afterEffect">
                                  <p:stCondLst>
                                    <p:cond delay="0"/>
                                  </p:stCondLst>
                                  <p:childTnLst>
                                    <p:set>
                                      <p:cBhvr>
                                        <p:cTn id="151" dur="1" fill="hold">
                                          <p:stCondLst>
                                            <p:cond delay="0"/>
                                          </p:stCondLst>
                                        </p:cTn>
                                        <p:tgtEl>
                                          <p:spTgt spid="44"/>
                                        </p:tgtEl>
                                        <p:attrNameLst>
                                          <p:attrName>style.visibility</p:attrName>
                                        </p:attrNameLst>
                                      </p:cBhvr>
                                      <p:to>
                                        <p:strVal val="visible"/>
                                      </p:to>
                                    </p:set>
                                    <p:animEffect transition="in" filter="wipe(left)">
                                      <p:cBhvr>
                                        <p:cTn id="152" dur="500"/>
                                        <p:tgtEl>
                                          <p:spTgt spid="44"/>
                                        </p:tgtEl>
                                      </p:cBhvr>
                                    </p:animEffect>
                                  </p:childTnLst>
                                </p:cTn>
                              </p:par>
                            </p:childTnLst>
                          </p:cTn>
                        </p:par>
                        <p:par>
                          <p:cTn id="153" fill="hold">
                            <p:stCondLst>
                              <p:cond delay="15500"/>
                            </p:stCondLst>
                            <p:childTnLst>
                              <p:par>
                                <p:cTn id="154" presetID="22" presetClass="entr" presetSubtype="8" fill="hold" nodeType="afterEffect">
                                  <p:stCondLst>
                                    <p:cond delay="0"/>
                                  </p:stCondLst>
                                  <p:childTnLst>
                                    <p:set>
                                      <p:cBhvr>
                                        <p:cTn id="155" dur="1" fill="hold">
                                          <p:stCondLst>
                                            <p:cond delay="0"/>
                                          </p:stCondLst>
                                        </p:cTn>
                                        <p:tgtEl>
                                          <p:spTgt spid="144"/>
                                        </p:tgtEl>
                                        <p:attrNameLst>
                                          <p:attrName>style.visibility</p:attrName>
                                        </p:attrNameLst>
                                      </p:cBhvr>
                                      <p:to>
                                        <p:strVal val="visible"/>
                                      </p:to>
                                    </p:set>
                                    <p:animEffect transition="in" filter="wipe(left)">
                                      <p:cBhvr>
                                        <p:cTn id="156" dur="500"/>
                                        <p:tgtEl>
                                          <p:spTgt spid="144"/>
                                        </p:tgtEl>
                                      </p:cBhvr>
                                    </p:animEffect>
                                  </p:childTnLst>
                                </p:cTn>
                              </p:par>
                            </p:childTnLst>
                          </p:cTn>
                        </p:par>
                        <p:par>
                          <p:cTn id="157" fill="hold">
                            <p:stCondLst>
                              <p:cond delay="16000"/>
                            </p:stCondLst>
                            <p:childTnLst>
                              <p:par>
                                <p:cTn id="158" presetID="22" presetClass="entr" presetSubtype="8" fill="hold" grpId="0" nodeType="afterEffect">
                                  <p:stCondLst>
                                    <p:cond delay="0"/>
                                  </p:stCondLst>
                                  <p:childTnLst>
                                    <p:set>
                                      <p:cBhvr>
                                        <p:cTn id="159" dur="1" fill="hold">
                                          <p:stCondLst>
                                            <p:cond delay="0"/>
                                          </p:stCondLst>
                                        </p:cTn>
                                        <p:tgtEl>
                                          <p:spTgt spid="141"/>
                                        </p:tgtEl>
                                        <p:attrNameLst>
                                          <p:attrName>style.visibility</p:attrName>
                                        </p:attrNameLst>
                                      </p:cBhvr>
                                      <p:to>
                                        <p:strVal val="visible"/>
                                      </p:to>
                                    </p:set>
                                    <p:animEffect transition="in" filter="wipe(left)">
                                      <p:cBhvr>
                                        <p:cTn id="160" dur="500"/>
                                        <p:tgtEl>
                                          <p:spTgt spid="141"/>
                                        </p:tgtEl>
                                      </p:cBhvr>
                                    </p:animEffect>
                                  </p:childTnLst>
                                </p:cTn>
                              </p:par>
                            </p:childTnLst>
                          </p:cTn>
                        </p:par>
                        <p:par>
                          <p:cTn id="161" fill="hold">
                            <p:stCondLst>
                              <p:cond delay="16500"/>
                            </p:stCondLst>
                            <p:childTnLst>
                              <p:par>
                                <p:cTn id="162" presetID="22" presetClass="entr" presetSubtype="8" fill="hold" grpId="0" nodeType="afterEffect">
                                  <p:stCondLst>
                                    <p:cond delay="0"/>
                                  </p:stCondLst>
                                  <p:childTnLst>
                                    <p:set>
                                      <p:cBhvr>
                                        <p:cTn id="163" dur="1" fill="hold">
                                          <p:stCondLst>
                                            <p:cond delay="0"/>
                                          </p:stCondLst>
                                        </p:cTn>
                                        <p:tgtEl>
                                          <p:spTgt spid="55"/>
                                        </p:tgtEl>
                                        <p:attrNameLst>
                                          <p:attrName>style.visibility</p:attrName>
                                        </p:attrNameLst>
                                      </p:cBhvr>
                                      <p:to>
                                        <p:strVal val="visible"/>
                                      </p:to>
                                    </p:set>
                                    <p:animEffect transition="in" filter="wipe(left)">
                                      <p:cBhvr>
                                        <p:cTn id="164" dur="500"/>
                                        <p:tgtEl>
                                          <p:spTgt spid="55"/>
                                        </p:tgtEl>
                                      </p:cBhvr>
                                    </p:animEffect>
                                  </p:childTnLst>
                                </p:cTn>
                              </p:par>
                            </p:childTnLst>
                          </p:cTn>
                        </p:par>
                        <p:par>
                          <p:cTn id="165" fill="hold">
                            <p:stCondLst>
                              <p:cond delay="17000"/>
                            </p:stCondLst>
                            <p:childTnLst>
                              <p:par>
                                <p:cTn id="166" presetID="22" presetClass="entr" presetSubtype="8" fill="hold" grpId="0" nodeType="afterEffect">
                                  <p:stCondLst>
                                    <p:cond delay="0"/>
                                  </p:stCondLst>
                                  <p:childTnLst>
                                    <p:set>
                                      <p:cBhvr>
                                        <p:cTn id="167" dur="1" fill="hold">
                                          <p:stCondLst>
                                            <p:cond delay="0"/>
                                          </p:stCondLst>
                                        </p:cTn>
                                        <p:tgtEl>
                                          <p:spTgt spid="63"/>
                                        </p:tgtEl>
                                        <p:attrNameLst>
                                          <p:attrName>style.visibility</p:attrName>
                                        </p:attrNameLst>
                                      </p:cBhvr>
                                      <p:to>
                                        <p:strVal val="visible"/>
                                      </p:to>
                                    </p:set>
                                    <p:animEffect transition="in" filter="wipe(left)">
                                      <p:cBhvr>
                                        <p:cTn id="168" dur="500"/>
                                        <p:tgtEl>
                                          <p:spTgt spid="63"/>
                                        </p:tgtEl>
                                      </p:cBhvr>
                                    </p:animEffect>
                                  </p:childTnLst>
                                </p:cTn>
                              </p:par>
                            </p:childTnLst>
                          </p:cTn>
                        </p:par>
                        <p:par>
                          <p:cTn id="169" fill="hold">
                            <p:stCondLst>
                              <p:cond delay="17500"/>
                            </p:stCondLst>
                            <p:childTnLst>
                              <p:par>
                                <p:cTn id="170" presetID="22" presetClass="entr" presetSubtype="8" fill="hold" grpId="0" nodeType="afterEffect">
                                  <p:stCondLst>
                                    <p:cond delay="0"/>
                                  </p:stCondLst>
                                  <p:childTnLst>
                                    <p:set>
                                      <p:cBhvr>
                                        <p:cTn id="171" dur="1" fill="hold">
                                          <p:stCondLst>
                                            <p:cond delay="0"/>
                                          </p:stCondLst>
                                        </p:cTn>
                                        <p:tgtEl>
                                          <p:spTgt spid="136"/>
                                        </p:tgtEl>
                                        <p:attrNameLst>
                                          <p:attrName>style.visibility</p:attrName>
                                        </p:attrNameLst>
                                      </p:cBhvr>
                                      <p:to>
                                        <p:strVal val="visible"/>
                                      </p:to>
                                    </p:set>
                                    <p:animEffect transition="in" filter="wipe(left)">
                                      <p:cBhvr>
                                        <p:cTn id="172" dur="500"/>
                                        <p:tgtEl>
                                          <p:spTgt spid="136"/>
                                        </p:tgtEl>
                                      </p:cBhvr>
                                    </p:animEffect>
                                  </p:childTnLst>
                                </p:cTn>
                              </p:par>
                            </p:childTnLst>
                          </p:cTn>
                        </p:par>
                        <p:par>
                          <p:cTn id="173" fill="hold">
                            <p:stCondLst>
                              <p:cond delay="18000"/>
                            </p:stCondLst>
                            <p:childTnLst>
                              <p:par>
                                <p:cTn id="174" presetID="22" presetClass="entr" presetSubtype="8" fill="hold" grpId="0" nodeType="afterEffect">
                                  <p:stCondLst>
                                    <p:cond delay="0"/>
                                  </p:stCondLst>
                                  <p:childTnLst>
                                    <p:set>
                                      <p:cBhvr>
                                        <p:cTn id="175" dur="1" fill="hold">
                                          <p:stCondLst>
                                            <p:cond delay="0"/>
                                          </p:stCondLst>
                                        </p:cTn>
                                        <p:tgtEl>
                                          <p:spTgt spid="137"/>
                                        </p:tgtEl>
                                        <p:attrNameLst>
                                          <p:attrName>style.visibility</p:attrName>
                                        </p:attrNameLst>
                                      </p:cBhvr>
                                      <p:to>
                                        <p:strVal val="visible"/>
                                      </p:to>
                                    </p:set>
                                    <p:animEffect transition="in" filter="wipe(left)">
                                      <p:cBhvr>
                                        <p:cTn id="176" dur="500"/>
                                        <p:tgtEl>
                                          <p:spTgt spid="137"/>
                                        </p:tgtEl>
                                      </p:cBhvr>
                                    </p:animEffect>
                                  </p:childTnLst>
                                </p:cTn>
                              </p:par>
                            </p:childTnLst>
                          </p:cTn>
                        </p:par>
                      </p:childTnLst>
                    </p:cTn>
                  </p:par>
                  <p:par>
                    <p:cTn id="177" fill="hold">
                      <p:stCondLst>
                        <p:cond delay="indefinite"/>
                      </p:stCondLst>
                      <p:childTnLst>
                        <p:par>
                          <p:cTn id="178" fill="hold">
                            <p:stCondLst>
                              <p:cond delay="0"/>
                            </p:stCondLst>
                            <p:childTnLst>
                              <p:par>
                                <p:cTn id="179" presetID="10" presetClass="exit" presetSubtype="0" fill="hold" grpId="1" nodeType="clickEffect">
                                  <p:stCondLst>
                                    <p:cond delay="0"/>
                                  </p:stCondLst>
                                  <p:childTnLst>
                                    <p:animEffect transition="out" filter="fade">
                                      <p:cBhvr>
                                        <p:cTn id="180" dur="500"/>
                                        <p:tgtEl>
                                          <p:spTgt spid="3"/>
                                        </p:tgtEl>
                                      </p:cBhvr>
                                    </p:animEffect>
                                    <p:set>
                                      <p:cBhvr>
                                        <p:cTn id="181" dur="1" fill="hold">
                                          <p:stCondLst>
                                            <p:cond delay="499"/>
                                          </p:stCondLst>
                                        </p:cTn>
                                        <p:tgtEl>
                                          <p:spTgt spid="3"/>
                                        </p:tgtEl>
                                        <p:attrNameLst>
                                          <p:attrName>style.visibility</p:attrName>
                                        </p:attrNameLst>
                                      </p:cBhvr>
                                      <p:to>
                                        <p:strVal val="hidden"/>
                                      </p:to>
                                    </p:set>
                                  </p:childTnLst>
                                </p:cTn>
                              </p:par>
                            </p:childTnLst>
                          </p:cTn>
                        </p:par>
                        <p:par>
                          <p:cTn id="182" fill="hold">
                            <p:stCondLst>
                              <p:cond delay="500"/>
                            </p:stCondLst>
                            <p:childTnLst>
                              <p:par>
                                <p:cTn id="183" presetID="10" presetClass="exit" presetSubtype="0" fill="hold" grpId="1" nodeType="afterEffect">
                                  <p:stCondLst>
                                    <p:cond delay="0"/>
                                  </p:stCondLst>
                                  <p:childTnLst>
                                    <p:animEffect transition="out" filter="fade">
                                      <p:cBhvr>
                                        <p:cTn id="184" dur="500"/>
                                        <p:tgtEl>
                                          <p:spTgt spid="4"/>
                                        </p:tgtEl>
                                      </p:cBhvr>
                                    </p:animEffect>
                                    <p:set>
                                      <p:cBhvr>
                                        <p:cTn id="185" dur="1" fill="hold">
                                          <p:stCondLst>
                                            <p:cond delay="499"/>
                                          </p:stCondLst>
                                        </p:cTn>
                                        <p:tgtEl>
                                          <p:spTgt spid="4"/>
                                        </p:tgtEl>
                                        <p:attrNameLst>
                                          <p:attrName>style.visibility</p:attrName>
                                        </p:attrNameLst>
                                      </p:cBhvr>
                                      <p:to>
                                        <p:strVal val="hidden"/>
                                      </p:to>
                                    </p:set>
                                  </p:childTnLst>
                                </p:cTn>
                              </p:par>
                            </p:childTnLst>
                          </p:cTn>
                        </p:par>
                        <p:par>
                          <p:cTn id="186" fill="hold">
                            <p:stCondLst>
                              <p:cond delay="1000"/>
                            </p:stCondLst>
                            <p:childTnLst>
                              <p:par>
                                <p:cTn id="187" presetID="10" presetClass="exit" presetSubtype="0" fill="hold" grpId="1" nodeType="afterEffect">
                                  <p:stCondLst>
                                    <p:cond delay="0"/>
                                  </p:stCondLst>
                                  <p:childTnLst>
                                    <p:animEffect transition="out" filter="fade">
                                      <p:cBhvr>
                                        <p:cTn id="188" dur="500"/>
                                        <p:tgtEl>
                                          <p:spTgt spid="5"/>
                                        </p:tgtEl>
                                      </p:cBhvr>
                                    </p:animEffect>
                                    <p:set>
                                      <p:cBhvr>
                                        <p:cTn id="189" dur="1" fill="hold">
                                          <p:stCondLst>
                                            <p:cond delay="499"/>
                                          </p:stCondLst>
                                        </p:cTn>
                                        <p:tgtEl>
                                          <p:spTgt spid="5"/>
                                        </p:tgtEl>
                                        <p:attrNameLst>
                                          <p:attrName>style.visibility</p:attrName>
                                        </p:attrNameLst>
                                      </p:cBhvr>
                                      <p:to>
                                        <p:strVal val="hidden"/>
                                      </p:to>
                                    </p:set>
                                  </p:childTnLst>
                                </p:cTn>
                              </p:par>
                            </p:childTnLst>
                          </p:cTn>
                        </p:par>
                        <p:par>
                          <p:cTn id="190" fill="hold">
                            <p:stCondLst>
                              <p:cond delay="1500"/>
                            </p:stCondLst>
                            <p:childTnLst>
                              <p:par>
                                <p:cTn id="191" presetID="10" presetClass="exit" presetSubtype="0" fill="hold" grpId="1" nodeType="afterEffect">
                                  <p:stCondLst>
                                    <p:cond delay="0"/>
                                  </p:stCondLst>
                                  <p:childTnLst>
                                    <p:animEffect transition="out" filter="fade">
                                      <p:cBhvr>
                                        <p:cTn id="192" dur="500"/>
                                        <p:tgtEl>
                                          <p:spTgt spid="145"/>
                                        </p:tgtEl>
                                      </p:cBhvr>
                                    </p:animEffect>
                                    <p:set>
                                      <p:cBhvr>
                                        <p:cTn id="193" dur="1" fill="hold">
                                          <p:stCondLst>
                                            <p:cond delay="499"/>
                                          </p:stCondLst>
                                        </p:cTn>
                                        <p:tgtEl>
                                          <p:spTgt spid="1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5" grpId="0" animBg="1"/>
      <p:bldP spid="5" grpId="1" animBg="1"/>
      <p:bldP spid="10" grpId="0" animBg="1"/>
      <p:bldP spid="11" grpId="0" animBg="1"/>
      <p:bldP spid="12" grpId="0" animBg="1"/>
      <p:bldP spid="13" grpId="0" animBg="1"/>
      <p:bldP spid="14" grpId="0" animBg="1"/>
      <p:bldP spid="15" grpId="0" animBg="1"/>
      <p:bldP spid="17" grpId="0" animBg="1"/>
      <p:bldP spid="20" grpId="0" animBg="1"/>
      <p:bldP spid="21" grpId="0" animBg="1"/>
      <p:bldP spid="23" grpId="0" animBg="1"/>
      <p:bldP spid="24" grpId="0" animBg="1"/>
      <p:bldP spid="25" grpId="0" animBg="1"/>
      <p:bldP spid="26" grpId="0" animBg="1"/>
      <p:bldP spid="31" grpId="0" animBg="1"/>
      <p:bldP spid="32" grpId="0" animBg="1"/>
      <p:bldP spid="33" grpId="0" animBg="1"/>
      <p:bldP spid="34" grpId="0" animBg="1"/>
      <p:bldP spid="35" grpId="0" animBg="1"/>
      <p:bldP spid="36" grpId="0" animBg="1"/>
      <p:bldP spid="37" grpId="0" animBg="1"/>
      <p:bldP spid="38" grpId="0" animBg="1"/>
      <p:bldP spid="40" grpId="0" animBg="1"/>
      <p:bldP spid="41" grpId="0" animBg="1"/>
      <p:bldP spid="42" grpId="0" animBg="1"/>
      <p:bldP spid="44" grpId="0" animBg="1"/>
      <p:bldP spid="55" grpId="0" animBg="1"/>
      <p:bldP spid="58" grpId="0" animBg="1"/>
      <p:bldP spid="59" grpId="0" animBg="1"/>
      <p:bldP spid="62" grpId="0" animBg="1"/>
      <p:bldP spid="63" grpId="0" animBg="1"/>
      <p:bldP spid="136" grpId="0" animBg="1"/>
      <p:bldP spid="137" grpId="0" animBg="1"/>
      <p:bldP spid="138" grpId="0" animBg="1"/>
      <p:bldP spid="139" grpId="0" animBg="1"/>
      <p:bldP spid="140" grpId="0" animBg="1"/>
      <p:bldP spid="141" grpId="0" animBg="1"/>
      <p:bldP spid="142" grpId="0" animBg="1"/>
      <p:bldP spid="145" grpId="0" animBg="1"/>
      <p:bldP spid="145" grpId="1"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Order</a:t>
            </a:r>
            <a:r>
              <a:rPr lang="es-CL" b="1"/>
              <a:t> Management – </a:t>
            </a:r>
            <a:r>
              <a:rPr lang="es-CL" b="1" err="1"/>
              <a:t>Overview</a:t>
            </a:r>
            <a:endParaRPr lang="es-CL"/>
          </a:p>
        </p:txBody>
      </p:sp>
      <p:sp>
        <p:nvSpPr>
          <p:cNvPr id="18" name="Rectángulo redondeado 17">
            <a:extLst>
              <a:ext uri="{FF2B5EF4-FFF2-40B4-BE49-F238E27FC236}">
                <a16:creationId xmlns:a16="http://schemas.microsoft.com/office/drawing/2014/main" id="{631FDE45-10FA-62EA-9E98-47CA34D1637A}"/>
              </a:ext>
            </a:extLst>
          </p:cNvPr>
          <p:cNvSpPr/>
          <p:nvPr/>
        </p:nvSpPr>
        <p:spPr>
          <a:xfrm>
            <a:off x="1198931" y="1604310"/>
            <a:ext cx="708759" cy="1226180"/>
          </a:xfrm>
          <a:prstGeom prst="roundRect">
            <a:avLst>
              <a:gd name="adj" fmla="val 8814"/>
            </a:avLst>
          </a:prstGeom>
          <a:solidFill>
            <a:srgbClr val="4454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SUPPLY CHANNELS</a:t>
            </a:r>
          </a:p>
        </p:txBody>
      </p:sp>
      <p:sp>
        <p:nvSpPr>
          <p:cNvPr id="19" name="Cheurón 18">
            <a:extLst>
              <a:ext uri="{FF2B5EF4-FFF2-40B4-BE49-F238E27FC236}">
                <a16:creationId xmlns:a16="http://schemas.microsoft.com/office/drawing/2014/main" id="{1A390016-9573-2242-B1A4-CD1D38C0BB17}"/>
              </a:ext>
            </a:extLst>
          </p:cNvPr>
          <p:cNvSpPr/>
          <p:nvPr/>
        </p:nvSpPr>
        <p:spPr>
          <a:xfrm>
            <a:off x="2630698" y="1604310"/>
            <a:ext cx="8460000" cy="148967"/>
          </a:xfrm>
          <a:prstGeom prst="chevron">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2" name="Rectángulo 21">
            <a:extLst>
              <a:ext uri="{FF2B5EF4-FFF2-40B4-BE49-F238E27FC236}">
                <a16:creationId xmlns:a16="http://schemas.microsoft.com/office/drawing/2014/main" id="{F29B2124-1393-7C38-10D2-68C47CF78099}"/>
              </a:ext>
            </a:extLst>
          </p:cNvPr>
          <p:cNvSpPr/>
          <p:nvPr/>
        </p:nvSpPr>
        <p:spPr>
          <a:xfrm>
            <a:off x="2028737" y="1603989"/>
            <a:ext cx="801375" cy="12265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600" b="1" i="0" u="none" strike="noStrike" kern="0" cap="none" spc="0" normalizeH="0" baseline="0" noProof="0">
                <a:ln>
                  <a:noFill/>
                </a:ln>
                <a:solidFill>
                  <a:srgbClr val="FFFFFF"/>
                </a:solidFill>
                <a:effectLst/>
                <a:uLnTx/>
                <a:uFillTx/>
                <a:latin typeface="Calibri" panose="020F0502020204030204"/>
                <a:ea typeface="+mn-ea"/>
                <a:cs typeface="+mn-cs"/>
              </a:rPr>
              <a:t>STO</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STOCK TRANSFER ORDER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7" name="Rectángulo 26">
            <a:extLst>
              <a:ext uri="{FF2B5EF4-FFF2-40B4-BE49-F238E27FC236}">
                <a16:creationId xmlns:a16="http://schemas.microsoft.com/office/drawing/2014/main" id="{6C81EE14-0F5E-C16B-4D30-8B70618708C2}"/>
              </a:ext>
            </a:extLst>
          </p:cNvPr>
          <p:cNvSpPr/>
          <p:nvPr/>
        </p:nvSpPr>
        <p:spPr>
          <a:xfrm>
            <a:off x="2944571" y="2004127"/>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a:t>
            </a:r>
          </a:p>
        </p:txBody>
      </p:sp>
      <p:sp>
        <p:nvSpPr>
          <p:cNvPr id="28" name="Rectángulo 27">
            <a:extLst>
              <a:ext uri="{FF2B5EF4-FFF2-40B4-BE49-F238E27FC236}">
                <a16:creationId xmlns:a16="http://schemas.microsoft.com/office/drawing/2014/main" id="{025A1841-494D-E08F-E37E-184005AD2247}"/>
              </a:ext>
            </a:extLst>
          </p:cNvPr>
          <p:cNvSpPr/>
          <p:nvPr/>
        </p:nvSpPr>
        <p:spPr>
          <a:xfrm>
            <a:off x="2944571" y="2198943"/>
            <a:ext cx="936000" cy="167393"/>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29" name="Rectángulo 28">
            <a:extLst>
              <a:ext uri="{FF2B5EF4-FFF2-40B4-BE49-F238E27FC236}">
                <a16:creationId xmlns:a16="http://schemas.microsoft.com/office/drawing/2014/main" id="{77D5AD10-5287-5395-3AA9-76158114CD87}"/>
              </a:ext>
            </a:extLst>
          </p:cNvPr>
          <p:cNvSpPr/>
          <p:nvPr/>
        </p:nvSpPr>
        <p:spPr>
          <a:xfrm>
            <a:off x="2944571" y="2393759"/>
            <a:ext cx="936000" cy="167393"/>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 VENDOR</a:t>
            </a:r>
          </a:p>
        </p:txBody>
      </p:sp>
      <p:sp>
        <p:nvSpPr>
          <p:cNvPr id="30" name="Rectángulo 29">
            <a:extLst>
              <a:ext uri="{FF2B5EF4-FFF2-40B4-BE49-F238E27FC236}">
                <a16:creationId xmlns:a16="http://schemas.microsoft.com/office/drawing/2014/main" id="{5DBDEB4C-82C1-5CEF-68C5-E7FB0C011609}"/>
              </a:ext>
            </a:extLst>
          </p:cNvPr>
          <p:cNvSpPr/>
          <p:nvPr/>
        </p:nvSpPr>
        <p:spPr>
          <a:xfrm>
            <a:off x="2944571" y="2588574"/>
            <a:ext cx="936000" cy="167393"/>
          </a:xfrm>
          <a:prstGeom prst="rect">
            <a:avLst/>
          </a:prstGeom>
          <a:solidFill>
            <a:srgbClr val="5E6B7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 SELLER</a:t>
            </a:r>
          </a:p>
        </p:txBody>
      </p:sp>
      <p:sp>
        <p:nvSpPr>
          <p:cNvPr id="39" name="Cheurón 38">
            <a:extLst>
              <a:ext uri="{FF2B5EF4-FFF2-40B4-BE49-F238E27FC236}">
                <a16:creationId xmlns:a16="http://schemas.microsoft.com/office/drawing/2014/main" id="{DBAC2CC9-58A5-CB88-5DF2-5175E24532BF}"/>
              </a:ext>
            </a:extLst>
          </p:cNvPr>
          <p:cNvSpPr/>
          <p:nvPr/>
        </p:nvSpPr>
        <p:spPr>
          <a:xfrm>
            <a:off x="4250676" y="1775059"/>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CONFIGURACIÓN</a:t>
            </a:r>
          </a:p>
        </p:txBody>
      </p:sp>
      <p:sp>
        <p:nvSpPr>
          <p:cNvPr id="43" name="Rectángulo 42">
            <a:extLst>
              <a:ext uri="{FF2B5EF4-FFF2-40B4-BE49-F238E27FC236}">
                <a16:creationId xmlns:a16="http://schemas.microsoft.com/office/drawing/2014/main" id="{52A69B88-C027-DBA4-FFFD-2E2A8D2261A2}"/>
              </a:ext>
            </a:extLst>
          </p:cNvPr>
          <p:cNvSpPr/>
          <p:nvPr/>
        </p:nvSpPr>
        <p:spPr>
          <a:xfrm>
            <a:off x="2875956" y="1934602"/>
            <a:ext cx="1067768" cy="896656"/>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5" name="Rectángulo 44">
            <a:extLst>
              <a:ext uri="{FF2B5EF4-FFF2-40B4-BE49-F238E27FC236}">
                <a16:creationId xmlns:a16="http://schemas.microsoft.com/office/drawing/2014/main" id="{BEC6D900-29BB-C19A-E949-81B626821533}"/>
              </a:ext>
            </a:extLst>
          </p:cNvPr>
          <p:cNvSpPr/>
          <p:nvPr/>
        </p:nvSpPr>
        <p:spPr>
          <a:xfrm>
            <a:off x="4257359" y="1934602"/>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6" name="Rectángulo 45">
            <a:extLst>
              <a:ext uri="{FF2B5EF4-FFF2-40B4-BE49-F238E27FC236}">
                <a16:creationId xmlns:a16="http://schemas.microsoft.com/office/drawing/2014/main" id="{70CBC03B-3C86-2CF1-93EA-5C0AEC67B98A}"/>
              </a:ext>
            </a:extLst>
          </p:cNvPr>
          <p:cNvSpPr/>
          <p:nvPr/>
        </p:nvSpPr>
        <p:spPr>
          <a:xfrm>
            <a:off x="4315573" y="2004127"/>
            <a:ext cx="936000" cy="360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OBTENER AGENDA</a:t>
            </a:r>
          </a:p>
        </p:txBody>
      </p:sp>
      <p:sp>
        <p:nvSpPr>
          <p:cNvPr id="47" name="Rectángulo 46">
            <a:extLst>
              <a:ext uri="{FF2B5EF4-FFF2-40B4-BE49-F238E27FC236}">
                <a16:creationId xmlns:a16="http://schemas.microsoft.com/office/drawing/2014/main" id="{F6C689A3-A330-4712-60F5-25A7916A8ACB}"/>
              </a:ext>
            </a:extLst>
          </p:cNvPr>
          <p:cNvSpPr/>
          <p:nvPr/>
        </p:nvSpPr>
        <p:spPr>
          <a:xfrm>
            <a:off x="4317797" y="2393759"/>
            <a:ext cx="936000" cy="360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OBTENER ETIQUETAS</a:t>
            </a:r>
          </a:p>
        </p:txBody>
      </p:sp>
      <p:sp>
        <p:nvSpPr>
          <p:cNvPr id="48" name="Cheurón 47">
            <a:extLst>
              <a:ext uri="{FF2B5EF4-FFF2-40B4-BE49-F238E27FC236}">
                <a16:creationId xmlns:a16="http://schemas.microsoft.com/office/drawing/2014/main" id="{65AEF116-F9E1-49B4-5EE2-F0BC82E1ACA2}"/>
              </a:ext>
            </a:extLst>
          </p:cNvPr>
          <p:cNvSpPr/>
          <p:nvPr/>
        </p:nvSpPr>
        <p:spPr>
          <a:xfrm>
            <a:off x="5347860" y="1775059"/>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PREPARACIÓN</a:t>
            </a:r>
          </a:p>
        </p:txBody>
      </p:sp>
      <p:sp>
        <p:nvSpPr>
          <p:cNvPr id="49" name="Rectángulo 48">
            <a:extLst>
              <a:ext uri="{FF2B5EF4-FFF2-40B4-BE49-F238E27FC236}">
                <a16:creationId xmlns:a16="http://schemas.microsoft.com/office/drawing/2014/main" id="{CAF4B162-B75E-7593-A425-5CF2E34ACBFD}"/>
              </a:ext>
            </a:extLst>
          </p:cNvPr>
          <p:cNvSpPr/>
          <p:nvPr/>
        </p:nvSpPr>
        <p:spPr>
          <a:xfrm>
            <a:off x="5354543" y="1934602"/>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0" name="Rectángulo 49">
            <a:extLst>
              <a:ext uri="{FF2B5EF4-FFF2-40B4-BE49-F238E27FC236}">
                <a16:creationId xmlns:a16="http://schemas.microsoft.com/office/drawing/2014/main" id="{0276018E-C3BC-8B2F-1D96-4DA11736C9C6}"/>
              </a:ext>
            </a:extLst>
          </p:cNvPr>
          <p:cNvSpPr/>
          <p:nvPr/>
        </p:nvSpPr>
        <p:spPr>
          <a:xfrm>
            <a:off x="5412757" y="2004127"/>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PICKING</a:t>
            </a:r>
          </a:p>
        </p:txBody>
      </p:sp>
      <p:sp>
        <p:nvSpPr>
          <p:cNvPr id="51" name="Rectángulo 50">
            <a:extLst>
              <a:ext uri="{FF2B5EF4-FFF2-40B4-BE49-F238E27FC236}">
                <a16:creationId xmlns:a16="http://schemas.microsoft.com/office/drawing/2014/main" id="{2A95F1CE-2FC0-0E09-AA27-001379EBF527}"/>
              </a:ext>
            </a:extLst>
          </p:cNvPr>
          <p:cNvSpPr/>
          <p:nvPr/>
        </p:nvSpPr>
        <p:spPr>
          <a:xfrm>
            <a:off x="5412757" y="2198943"/>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EMPAQUE</a:t>
            </a:r>
          </a:p>
        </p:txBody>
      </p:sp>
      <p:sp>
        <p:nvSpPr>
          <p:cNvPr id="52" name="Cheurón 51">
            <a:extLst>
              <a:ext uri="{FF2B5EF4-FFF2-40B4-BE49-F238E27FC236}">
                <a16:creationId xmlns:a16="http://schemas.microsoft.com/office/drawing/2014/main" id="{0F1F36BA-B86E-2F19-E60A-4FC0C5356CBB}"/>
              </a:ext>
            </a:extLst>
          </p:cNvPr>
          <p:cNvSpPr/>
          <p:nvPr/>
        </p:nvSpPr>
        <p:spPr>
          <a:xfrm>
            <a:off x="6439705" y="1777872"/>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ENVÍO</a:t>
            </a:r>
          </a:p>
        </p:txBody>
      </p:sp>
      <p:sp>
        <p:nvSpPr>
          <p:cNvPr id="53" name="Rectángulo 52">
            <a:extLst>
              <a:ext uri="{FF2B5EF4-FFF2-40B4-BE49-F238E27FC236}">
                <a16:creationId xmlns:a16="http://schemas.microsoft.com/office/drawing/2014/main" id="{76115C5E-FE22-C2E4-2E1C-8E8D083B17B6}"/>
              </a:ext>
            </a:extLst>
          </p:cNvPr>
          <p:cNvSpPr/>
          <p:nvPr/>
        </p:nvSpPr>
        <p:spPr>
          <a:xfrm>
            <a:off x="6446388" y="1937415"/>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4" name="Rectángulo 53">
            <a:extLst>
              <a:ext uri="{FF2B5EF4-FFF2-40B4-BE49-F238E27FC236}">
                <a16:creationId xmlns:a16="http://schemas.microsoft.com/office/drawing/2014/main" id="{032BA512-3FE9-3D85-634F-2E95F0ABC730}"/>
              </a:ext>
            </a:extLst>
          </p:cNvPr>
          <p:cNvSpPr/>
          <p:nvPr/>
        </p:nvSpPr>
        <p:spPr>
          <a:xfrm>
            <a:off x="6504602" y="2006940"/>
            <a:ext cx="936000" cy="747234"/>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TRANSPORTE</a:t>
            </a:r>
          </a:p>
        </p:txBody>
      </p:sp>
      <p:sp>
        <p:nvSpPr>
          <p:cNvPr id="56" name="Cheurón 55">
            <a:extLst>
              <a:ext uri="{FF2B5EF4-FFF2-40B4-BE49-F238E27FC236}">
                <a16:creationId xmlns:a16="http://schemas.microsoft.com/office/drawing/2014/main" id="{93AAA5FF-3871-A1B9-00B9-A98383E2BB13}"/>
              </a:ext>
            </a:extLst>
          </p:cNvPr>
          <p:cNvSpPr/>
          <p:nvPr/>
        </p:nvSpPr>
        <p:spPr>
          <a:xfrm>
            <a:off x="7536889" y="1777872"/>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RECEPCIÓN</a:t>
            </a:r>
          </a:p>
        </p:txBody>
      </p:sp>
      <p:sp>
        <p:nvSpPr>
          <p:cNvPr id="57" name="Rectángulo 56">
            <a:extLst>
              <a:ext uri="{FF2B5EF4-FFF2-40B4-BE49-F238E27FC236}">
                <a16:creationId xmlns:a16="http://schemas.microsoft.com/office/drawing/2014/main" id="{ECB98A81-220C-445C-50C3-8CF14F194FF7}"/>
              </a:ext>
            </a:extLst>
          </p:cNvPr>
          <p:cNvSpPr/>
          <p:nvPr/>
        </p:nvSpPr>
        <p:spPr>
          <a:xfrm>
            <a:off x="7543572" y="1937415"/>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60" name="Rectángulo 59">
            <a:extLst>
              <a:ext uri="{FF2B5EF4-FFF2-40B4-BE49-F238E27FC236}">
                <a16:creationId xmlns:a16="http://schemas.microsoft.com/office/drawing/2014/main" id="{CC6C9DA1-3FFC-4658-7685-92BAC27AC93D}"/>
              </a:ext>
            </a:extLst>
          </p:cNvPr>
          <p:cNvSpPr/>
          <p:nvPr/>
        </p:nvSpPr>
        <p:spPr>
          <a:xfrm>
            <a:off x="5412757" y="2393759"/>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CARGA</a:t>
            </a:r>
          </a:p>
        </p:txBody>
      </p:sp>
      <p:sp>
        <p:nvSpPr>
          <p:cNvPr id="61" name="Rectángulo 60">
            <a:extLst>
              <a:ext uri="{FF2B5EF4-FFF2-40B4-BE49-F238E27FC236}">
                <a16:creationId xmlns:a16="http://schemas.microsoft.com/office/drawing/2014/main" id="{34EFC480-7592-C7E8-5AC3-FDFE3E351446}"/>
              </a:ext>
            </a:extLst>
          </p:cNvPr>
          <p:cNvSpPr/>
          <p:nvPr/>
        </p:nvSpPr>
        <p:spPr>
          <a:xfrm>
            <a:off x="5412757" y="2588574"/>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GUÍA DE DESPACHO</a:t>
            </a:r>
          </a:p>
        </p:txBody>
      </p:sp>
      <p:sp>
        <p:nvSpPr>
          <p:cNvPr id="128" name="Cheurón 127">
            <a:extLst>
              <a:ext uri="{FF2B5EF4-FFF2-40B4-BE49-F238E27FC236}">
                <a16:creationId xmlns:a16="http://schemas.microsoft.com/office/drawing/2014/main" id="{C69BDAD8-FFB4-64A1-CADD-A3DB5C66877B}"/>
              </a:ext>
            </a:extLst>
          </p:cNvPr>
          <p:cNvSpPr/>
          <p:nvPr/>
        </p:nvSpPr>
        <p:spPr>
          <a:xfrm>
            <a:off x="8633270" y="1777872"/>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CIERRE</a:t>
            </a:r>
          </a:p>
        </p:txBody>
      </p:sp>
      <p:sp>
        <p:nvSpPr>
          <p:cNvPr id="129" name="Rectángulo 128">
            <a:extLst>
              <a:ext uri="{FF2B5EF4-FFF2-40B4-BE49-F238E27FC236}">
                <a16:creationId xmlns:a16="http://schemas.microsoft.com/office/drawing/2014/main" id="{7D3CEC43-FBCF-3FA2-60CA-5C556DDED6A4}"/>
              </a:ext>
            </a:extLst>
          </p:cNvPr>
          <p:cNvSpPr/>
          <p:nvPr/>
        </p:nvSpPr>
        <p:spPr>
          <a:xfrm>
            <a:off x="8639953" y="1937415"/>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0" name="Rectángulo 129">
            <a:extLst>
              <a:ext uri="{FF2B5EF4-FFF2-40B4-BE49-F238E27FC236}">
                <a16:creationId xmlns:a16="http://schemas.microsoft.com/office/drawing/2014/main" id="{9C5D6AB8-B513-C59E-8F4A-984DB11FFCE4}"/>
              </a:ext>
            </a:extLst>
          </p:cNvPr>
          <p:cNvSpPr/>
          <p:nvPr/>
        </p:nvSpPr>
        <p:spPr>
          <a:xfrm>
            <a:off x="8692994" y="2008590"/>
            <a:ext cx="936000" cy="234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INVENTARIO</a:t>
            </a:r>
          </a:p>
        </p:txBody>
      </p:sp>
      <p:sp>
        <p:nvSpPr>
          <p:cNvPr id="131" name="Rectángulo 130">
            <a:extLst>
              <a:ext uri="{FF2B5EF4-FFF2-40B4-BE49-F238E27FC236}">
                <a16:creationId xmlns:a16="http://schemas.microsoft.com/office/drawing/2014/main" id="{C0467BB4-0803-74F7-4B41-5F2BD1BE6B9C}"/>
              </a:ext>
            </a:extLst>
          </p:cNvPr>
          <p:cNvSpPr/>
          <p:nvPr/>
        </p:nvSpPr>
        <p:spPr>
          <a:xfrm>
            <a:off x="8692994" y="2263666"/>
            <a:ext cx="936000" cy="234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ORDEN</a:t>
            </a:r>
          </a:p>
        </p:txBody>
      </p:sp>
      <p:sp>
        <p:nvSpPr>
          <p:cNvPr id="132" name="Rectángulo 131">
            <a:extLst>
              <a:ext uri="{FF2B5EF4-FFF2-40B4-BE49-F238E27FC236}">
                <a16:creationId xmlns:a16="http://schemas.microsoft.com/office/drawing/2014/main" id="{E7C04750-3AD7-BC66-1E63-A2E298FDA814}"/>
              </a:ext>
            </a:extLst>
          </p:cNvPr>
          <p:cNvSpPr/>
          <p:nvPr/>
        </p:nvSpPr>
        <p:spPr>
          <a:xfrm>
            <a:off x="7604564" y="2004127"/>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AUDITORIA</a:t>
            </a:r>
          </a:p>
        </p:txBody>
      </p:sp>
      <p:sp>
        <p:nvSpPr>
          <p:cNvPr id="133" name="Rectángulo 132">
            <a:extLst>
              <a:ext uri="{FF2B5EF4-FFF2-40B4-BE49-F238E27FC236}">
                <a16:creationId xmlns:a16="http://schemas.microsoft.com/office/drawing/2014/main" id="{5C67261F-E903-B5A5-D512-5B3521F3FAF2}"/>
              </a:ext>
            </a:extLst>
          </p:cNvPr>
          <p:cNvSpPr/>
          <p:nvPr/>
        </p:nvSpPr>
        <p:spPr>
          <a:xfrm>
            <a:off x="7604564" y="2198943"/>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VERIFICACIÓN</a:t>
            </a:r>
          </a:p>
        </p:txBody>
      </p:sp>
      <p:sp>
        <p:nvSpPr>
          <p:cNvPr id="134" name="Rectángulo 133">
            <a:extLst>
              <a:ext uri="{FF2B5EF4-FFF2-40B4-BE49-F238E27FC236}">
                <a16:creationId xmlns:a16="http://schemas.microsoft.com/office/drawing/2014/main" id="{CF246B35-D92D-E585-F609-52BDD47E9ABA}"/>
              </a:ext>
            </a:extLst>
          </p:cNvPr>
          <p:cNvSpPr/>
          <p:nvPr/>
        </p:nvSpPr>
        <p:spPr>
          <a:xfrm>
            <a:off x="7604564" y="2393759"/>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DISPOSICIÓN</a:t>
            </a:r>
          </a:p>
        </p:txBody>
      </p:sp>
      <p:sp>
        <p:nvSpPr>
          <p:cNvPr id="135" name="Rectángulo 134">
            <a:extLst>
              <a:ext uri="{FF2B5EF4-FFF2-40B4-BE49-F238E27FC236}">
                <a16:creationId xmlns:a16="http://schemas.microsoft.com/office/drawing/2014/main" id="{4E0E10CC-BAE5-B379-7287-13C795747E89}"/>
              </a:ext>
            </a:extLst>
          </p:cNvPr>
          <p:cNvSpPr/>
          <p:nvPr/>
        </p:nvSpPr>
        <p:spPr>
          <a:xfrm>
            <a:off x="7604564" y="2588574"/>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NOTIFICACIONES</a:t>
            </a:r>
          </a:p>
        </p:txBody>
      </p:sp>
      <p:sp>
        <p:nvSpPr>
          <p:cNvPr id="271" name="Rectángulo 270">
            <a:extLst>
              <a:ext uri="{FF2B5EF4-FFF2-40B4-BE49-F238E27FC236}">
                <a16:creationId xmlns:a16="http://schemas.microsoft.com/office/drawing/2014/main" id="{5AB585AA-65C8-FB3F-31DB-BD1145CBCA18}"/>
              </a:ext>
            </a:extLst>
          </p:cNvPr>
          <p:cNvSpPr/>
          <p:nvPr/>
        </p:nvSpPr>
        <p:spPr>
          <a:xfrm>
            <a:off x="9978484" y="1936499"/>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72" name="Rectángulo 271">
            <a:extLst>
              <a:ext uri="{FF2B5EF4-FFF2-40B4-BE49-F238E27FC236}">
                <a16:creationId xmlns:a16="http://schemas.microsoft.com/office/drawing/2014/main" id="{541DA0AC-31B6-228C-62FB-F6125A56C889}"/>
              </a:ext>
            </a:extLst>
          </p:cNvPr>
          <p:cNvSpPr/>
          <p:nvPr/>
        </p:nvSpPr>
        <p:spPr>
          <a:xfrm>
            <a:off x="10031525" y="2007674"/>
            <a:ext cx="936000" cy="360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BODEGA</a:t>
            </a:r>
          </a:p>
        </p:txBody>
      </p:sp>
      <p:sp>
        <p:nvSpPr>
          <p:cNvPr id="273" name="Rectángulo 272">
            <a:extLst>
              <a:ext uri="{FF2B5EF4-FFF2-40B4-BE49-F238E27FC236}">
                <a16:creationId xmlns:a16="http://schemas.microsoft.com/office/drawing/2014/main" id="{93D7B2DF-7948-ED54-D12C-11BCCBA0A43E}"/>
              </a:ext>
            </a:extLst>
          </p:cNvPr>
          <p:cNvSpPr/>
          <p:nvPr/>
        </p:nvSpPr>
        <p:spPr>
          <a:xfrm>
            <a:off x="10031525" y="2397306"/>
            <a:ext cx="936000" cy="360000"/>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274" name="Rectángulo 273">
            <a:extLst>
              <a:ext uri="{FF2B5EF4-FFF2-40B4-BE49-F238E27FC236}">
                <a16:creationId xmlns:a16="http://schemas.microsoft.com/office/drawing/2014/main" id="{1C419456-E861-97E0-AA7B-27618D1124CE}"/>
              </a:ext>
            </a:extLst>
          </p:cNvPr>
          <p:cNvSpPr/>
          <p:nvPr/>
        </p:nvSpPr>
        <p:spPr>
          <a:xfrm>
            <a:off x="8692994" y="2518742"/>
            <a:ext cx="936000" cy="234000"/>
          </a:xfrm>
          <a:prstGeom prst="rect">
            <a:avLst/>
          </a:prstGeom>
          <a:solidFill>
            <a:schemeClr val="accent6">
              <a:lumMod val="60000"/>
              <a:lumOff val="4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REGISTRO CONTABLE</a:t>
            </a:r>
          </a:p>
        </p:txBody>
      </p:sp>
      <p:sp>
        <p:nvSpPr>
          <p:cNvPr id="418" name="Rectángulo 417">
            <a:extLst>
              <a:ext uri="{FF2B5EF4-FFF2-40B4-BE49-F238E27FC236}">
                <a16:creationId xmlns:a16="http://schemas.microsoft.com/office/drawing/2014/main" id="{68300DAD-1CCA-BC4E-C65B-446622F337C8}"/>
              </a:ext>
            </a:extLst>
          </p:cNvPr>
          <p:cNvSpPr/>
          <p:nvPr/>
        </p:nvSpPr>
        <p:spPr>
          <a:xfrm>
            <a:off x="9978481" y="1782262"/>
            <a:ext cx="1062000" cy="167393"/>
          </a:xfrm>
          <a:prstGeom prst="rect">
            <a:avLst/>
          </a:prstGeom>
          <a:solidFill>
            <a:srgbClr val="307129">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DESTINO</a:t>
            </a:r>
          </a:p>
        </p:txBody>
      </p:sp>
      <p:sp>
        <p:nvSpPr>
          <p:cNvPr id="420" name="Rectángulo 419">
            <a:extLst>
              <a:ext uri="{FF2B5EF4-FFF2-40B4-BE49-F238E27FC236}">
                <a16:creationId xmlns:a16="http://schemas.microsoft.com/office/drawing/2014/main" id="{2652BFC0-656A-D1BF-5247-3807F654D2A3}"/>
              </a:ext>
            </a:extLst>
          </p:cNvPr>
          <p:cNvSpPr/>
          <p:nvPr/>
        </p:nvSpPr>
        <p:spPr>
          <a:xfrm>
            <a:off x="2874461" y="1769173"/>
            <a:ext cx="1080000" cy="167393"/>
          </a:xfrm>
          <a:prstGeom prst="rect">
            <a:avLst/>
          </a:prstGeom>
          <a:solidFill>
            <a:srgbClr val="307129">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ORIGEN</a:t>
            </a:r>
          </a:p>
        </p:txBody>
      </p:sp>
      <p:cxnSp>
        <p:nvCxnSpPr>
          <p:cNvPr id="424" name="Conector recto de flecha 423">
            <a:extLst>
              <a:ext uri="{FF2B5EF4-FFF2-40B4-BE49-F238E27FC236}">
                <a16:creationId xmlns:a16="http://schemas.microsoft.com/office/drawing/2014/main" id="{740F197B-96B6-1107-6585-F8ECEF053874}"/>
              </a:ext>
            </a:extLst>
          </p:cNvPr>
          <p:cNvCxnSpPr>
            <a:cxnSpLocks/>
            <a:stCxn id="43" idx="3"/>
            <a:endCxn id="45" idx="1"/>
          </p:cNvCxnSpPr>
          <p:nvPr/>
        </p:nvCxnSpPr>
        <p:spPr>
          <a:xfrm>
            <a:off x="3943724" y="2382930"/>
            <a:ext cx="313635" cy="0"/>
          </a:xfrm>
          <a:prstGeom prst="straightConnector1">
            <a:avLst/>
          </a:prstGeom>
          <a:ln>
            <a:solidFill>
              <a:srgbClr val="307129">
                <a:alpha val="30000"/>
              </a:srgbClr>
            </a:solidFill>
            <a:headEnd type="oval"/>
            <a:tailEnd type="oval"/>
          </a:ln>
        </p:spPr>
        <p:style>
          <a:lnRef idx="2">
            <a:schemeClr val="accent1"/>
          </a:lnRef>
          <a:fillRef idx="0">
            <a:schemeClr val="accent1"/>
          </a:fillRef>
          <a:effectRef idx="1">
            <a:schemeClr val="accent1"/>
          </a:effectRef>
          <a:fontRef idx="minor">
            <a:schemeClr val="tx1"/>
          </a:fontRef>
        </p:style>
      </p:cxnSp>
      <p:cxnSp>
        <p:nvCxnSpPr>
          <p:cNvPr id="430" name="Conector recto de flecha 429">
            <a:extLst>
              <a:ext uri="{FF2B5EF4-FFF2-40B4-BE49-F238E27FC236}">
                <a16:creationId xmlns:a16="http://schemas.microsoft.com/office/drawing/2014/main" id="{733D1091-10BF-6B52-FCF6-EAF71EE26F80}"/>
              </a:ext>
            </a:extLst>
          </p:cNvPr>
          <p:cNvCxnSpPr>
            <a:cxnSpLocks/>
            <a:stCxn id="129" idx="3"/>
            <a:endCxn id="271" idx="1"/>
          </p:cNvCxnSpPr>
          <p:nvPr/>
        </p:nvCxnSpPr>
        <p:spPr>
          <a:xfrm flipV="1">
            <a:off x="9696695" y="2384827"/>
            <a:ext cx="281789" cy="916"/>
          </a:xfrm>
          <a:prstGeom prst="straightConnector1">
            <a:avLst/>
          </a:prstGeom>
          <a:ln>
            <a:solidFill>
              <a:srgbClr val="307129">
                <a:alpha val="30000"/>
              </a:srgbClr>
            </a:solidFill>
            <a:headEnd type="oval"/>
            <a:tailEnd type="oval"/>
          </a:ln>
        </p:spPr>
        <p:style>
          <a:lnRef idx="2">
            <a:schemeClr val="accent1"/>
          </a:lnRef>
          <a:fillRef idx="0">
            <a:schemeClr val="accent1"/>
          </a:fillRef>
          <a:effectRef idx="1">
            <a:schemeClr val="accent1"/>
          </a:effectRef>
          <a:fontRef idx="minor">
            <a:schemeClr val="tx1"/>
          </a:fontRef>
        </p:style>
      </p:cxnSp>
      <p:sp>
        <p:nvSpPr>
          <p:cNvPr id="7" name="Rectángulo redondeado 6">
            <a:extLst>
              <a:ext uri="{FF2B5EF4-FFF2-40B4-BE49-F238E27FC236}">
                <a16:creationId xmlns:a16="http://schemas.microsoft.com/office/drawing/2014/main" id="{8899D811-F034-CE69-AD45-DB86B49C5D43}"/>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8" name="Rectángulo redondeado 7">
            <a:extLst>
              <a:ext uri="{FF2B5EF4-FFF2-40B4-BE49-F238E27FC236}">
                <a16:creationId xmlns:a16="http://schemas.microsoft.com/office/drawing/2014/main" id="{8E97C75F-D576-BF66-4019-2734A39CFF40}"/>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9" name="Rectángulo redondeado 8">
            <a:extLst>
              <a:ext uri="{FF2B5EF4-FFF2-40B4-BE49-F238E27FC236}">
                <a16:creationId xmlns:a16="http://schemas.microsoft.com/office/drawing/2014/main" id="{EA9E4421-1FB7-90D9-1B11-1552D5437DC6}"/>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10" name="Rectángulo redondeado 9">
            <a:extLst>
              <a:ext uri="{FF2B5EF4-FFF2-40B4-BE49-F238E27FC236}">
                <a16:creationId xmlns:a16="http://schemas.microsoft.com/office/drawing/2014/main" id="{40459B1C-7F87-5671-F70C-A4057A7D5510}"/>
              </a:ext>
            </a:extLst>
          </p:cNvPr>
          <p:cNvSpPr/>
          <p:nvPr/>
        </p:nvSpPr>
        <p:spPr>
          <a:xfrm>
            <a:off x="1198931" y="3141760"/>
            <a:ext cx="708759" cy="1226180"/>
          </a:xfrm>
          <a:prstGeom prst="roundRect">
            <a:avLst>
              <a:gd name="adj" fmla="val 8814"/>
            </a:avLst>
          </a:prstGeom>
          <a:solidFill>
            <a:srgbClr val="4454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SALES CHANNELS</a:t>
            </a:r>
          </a:p>
        </p:txBody>
      </p:sp>
      <p:sp>
        <p:nvSpPr>
          <p:cNvPr id="11" name="Cheurón 10">
            <a:extLst>
              <a:ext uri="{FF2B5EF4-FFF2-40B4-BE49-F238E27FC236}">
                <a16:creationId xmlns:a16="http://schemas.microsoft.com/office/drawing/2014/main" id="{2B35EC0E-CA94-4F13-FB86-E04F5882B982}"/>
              </a:ext>
            </a:extLst>
          </p:cNvPr>
          <p:cNvSpPr/>
          <p:nvPr/>
        </p:nvSpPr>
        <p:spPr>
          <a:xfrm>
            <a:off x="2630698" y="3141760"/>
            <a:ext cx="8460000" cy="148967"/>
          </a:xfrm>
          <a:prstGeom prst="chevron">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2" name="Rectángulo 11">
            <a:extLst>
              <a:ext uri="{FF2B5EF4-FFF2-40B4-BE49-F238E27FC236}">
                <a16:creationId xmlns:a16="http://schemas.microsoft.com/office/drawing/2014/main" id="{509E72B5-7396-E43B-6D7E-DB73ABDB3ADA}"/>
              </a:ext>
            </a:extLst>
          </p:cNvPr>
          <p:cNvSpPr/>
          <p:nvPr/>
        </p:nvSpPr>
        <p:spPr>
          <a:xfrm>
            <a:off x="2028737" y="3141439"/>
            <a:ext cx="801375" cy="12265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600" b="1" i="0" u="none" strike="noStrike" kern="0" cap="none" spc="0" normalizeH="0" baseline="0" noProof="0">
                <a:ln>
                  <a:noFill/>
                </a:ln>
                <a:solidFill>
                  <a:srgbClr val="FFFFFF"/>
                </a:solidFill>
                <a:effectLst/>
                <a:uLnTx/>
                <a:uFillTx/>
                <a:latin typeface="Calibri" panose="020F0502020204030204"/>
                <a:ea typeface="+mn-ea"/>
                <a:cs typeface="+mn-cs"/>
              </a:rPr>
              <a:t>FO</a:t>
            </a:r>
            <a:endParaRPr kumimoji="0" lang="es-CL" sz="1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FULFILMENT ORDER</a:t>
            </a:r>
          </a:p>
        </p:txBody>
      </p:sp>
      <p:sp>
        <p:nvSpPr>
          <p:cNvPr id="13" name="Cheurón 12">
            <a:extLst>
              <a:ext uri="{FF2B5EF4-FFF2-40B4-BE49-F238E27FC236}">
                <a16:creationId xmlns:a16="http://schemas.microsoft.com/office/drawing/2014/main" id="{4E489A17-3D6E-A68B-5C23-38AF6F44EBFF}"/>
              </a:ext>
            </a:extLst>
          </p:cNvPr>
          <p:cNvSpPr/>
          <p:nvPr/>
        </p:nvSpPr>
        <p:spPr>
          <a:xfrm>
            <a:off x="4250676" y="3310234"/>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lvl="0" algn="ctr">
              <a:defRPr/>
            </a:pPr>
            <a:r>
              <a:rPr lang="es-CL" sz="800" b="1" kern="0">
                <a:solidFill>
                  <a:srgbClr val="FFFFFF"/>
                </a:solidFill>
                <a:latin typeface="Calibri" panose="020F0502020204030204"/>
              </a:rPr>
              <a:t>CONFIGURACIÓN</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4" name="Rectángulo 13">
            <a:extLst>
              <a:ext uri="{FF2B5EF4-FFF2-40B4-BE49-F238E27FC236}">
                <a16:creationId xmlns:a16="http://schemas.microsoft.com/office/drawing/2014/main" id="{C670E550-0BC3-1E7F-3239-4A101C067D70}"/>
              </a:ext>
            </a:extLst>
          </p:cNvPr>
          <p:cNvSpPr/>
          <p:nvPr/>
        </p:nvSpPr>
        <p:spPr>
          <a:xfrm>
            <a:off x="2875956" y="3472052"/>
            <a:ext cx="1069200" cy="896656"/>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5" name="Rectángulo 14">
            <a:extLst>
              <a:ext uri="{FF2B5EF4-FFF2-40B4-BE49-F238E27FC236}">
                <a16:creationId xmlns:a16="http://schemas.microsoft.com/office/drawing/2014/main" id="{B41E5596-DD0D-0E46-0A28-B73037702E1F}"/>
              </a:ext>
            </a:extLst>
          </p:cNvPr>
          <p:cNvSpPr/>
          <p:nvPr/>
        </p:nvSpPr>
        <p:spPr>
          <a:xfrm>
            <a:off x="4257359" y="3472052"/>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7" name="Cheurón 16">
            <a:extLst>
              <a:ext uri="{FF2B5EF4-FFF2-40B4-BE49-F238E27FC236}">
                <a16:creationId xmlns:a16="http://schemas.microsoft.com/office/drawing/2014/main" id="{D52CFE69-B339-4A73-BDF1-2E07DE5E6642}"/>
              </a:ext>
            </a:extLst>
          </p:cNvPr>
          <p:cNvSpPr/>
          <p:nvPr/>
        </p:nvSpPr>
        <p:spPr>
          <a:xfrm>
            <a:off x="5347860" y="3310234"/>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lvl="0" algn="ctr">
              <a:defRPr/>
            </a:pPr>
            <a:r>
              <a:rPr lang="es-CL" sz="800" b="1" kern="0">
                <a:solidFill>
                  <a:srgbClr val="FFFFFF"/>
                </a:solidFill>
                <a:latin typeface="Calibri" panose="020F0502020204030204"/>
              </a:rPr>
              <a:t>PREPARACIÓN</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0" name="Rectángulo 19">
            <a:extLst>
              <a:ext uri="{FF2B5EF4-FFF2-40B4-BE49-F238E27FC236}">
                <a16:creationId xmlns:a16="http://schemas.microsoft.com/office/drawing/2014/main" id="{7791E918-E7D7-9078-C609-BB06E7E8A161}"/>
              </a:ext>
            </a:extLst>
          </p:cNvPr>
          <p:cNvSpPr/>
          <p:nvPr/>
        </p:nvSpPr>
        <p:spPr>
          <a:xfrm>
            <a:off x="5354543" y="3472052"/>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1" name="Rectángulo 20">
            <a:extLst>
              <a:ext uri="{FF2B5EF4-FFF2-40B4-BE49-F238E27FC236}">
                <a16:creationId xmlns:a16="http://schemas.microsoft.com/office/drawing/2014/main" id="{36554486-C2B7-94ED-A4DF-6FD0D93F97C8}"/>
              </a:ext>
            </a:extLst>
          </p:cNvPr>
          <p:cNvSpPr/>
          <p:nvPr/>
        </p:nvSpPr>
        <p:spPr>
          <a:xfrm>
            <a:off x="5412757" y="3541577"/>
            <a:ext cx="936000" cy="108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PICKING</a:t>
            </a:r>
          </a:p>
        </p:txBody>
      </p:sp>
      <p:sp>
        <p:nvSpPr>
          <p:cNvPr id="23" name="Rectángulo 22">
            <a:extLst>
              <a:ext uri="{FF2B5EF4-FFF2-40B4-BE49-F238E27FC236}">
                <a16:creationId xmlns:a16="http://schemas.microsoft.com/office/drawing/2014/main" id="{0E0C092D-087A-17B9-6947-35D0EC5D6248}"/>
              </a:ext>
            </a:extLst>
          </p:cNvPr>
          <p:cNvSpPr/>
          <p:nvPr/>
        </p:nvSpPr>
        <p:spPr>
          <a:xfrm>
            <a:off x="5412757" y="3688924"/>
            <a:ext cx="936000" cy="108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EMPAQUE</a:t>
            </a:r>
          </a:p>
        </p:txBody>
      </p:sp>
      <p:sp>
        <p:nvSpPr>
          <p:cNvPr id="24" name="Cheurón 23">
            <a:extLst>
              <a:ext uri="{FF2B5EF4-FFF2-40B4-BE49-F238E27FC236}">
                <a16:creationId xmlns:a16="http://schemas.microsoft.com/office/drawing/2014/main" id="{1EBF512F-C1DE-3EA0-4CFF-26B35C354CAD}"/>
              </a:ext>
            </a:extLst>
          </p:cNvPr>
          <p:cNvSpPr/>
          <p:nvPr/>
        </p:nvSpPr>
        <p:spPr>
          <a:xfrm>
            <a:off x="6439705" y="3310234"/>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lvl="0" algn="ctr">
              <a:defRPr/>
            </a:pPr>
            <a:r>
              <a:rPr lang="es-CL" sz="800" b="1" kern="0">
                <a:solidFill>
                  <a:srgbClr val="FFFFFF"/>
                </a:solidFill>
                <a:latin typeface="Calibri" panose="020F0502020204030204"/>
              </a:rPr>
              <a:t>ENVÍO</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5" name="Rectángulo 24">
            <a:extLst>
              <a:ext uri="{FF2B5EF4-FFF2-40B4-BE49-F238E27FC236}">
                <a16:creationId xmlns:a16="http://schemas.microsoft.com/office/drawing/2014/main" id="{3F9EB4A6-7DDA-E35F-F003-755C273C09A3}"/>
              </a:ext>
            </a:extLst>
          </p:cNvPr>
          <p:cNvSpPr/>
          <p:nvPr/>
        </p:nvSpPr>
        <p:spPr>
          <a:xfrm>
            <a:off x="6446388" y="3474865"/>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6" name="Rectángulo 25">
            <a:extLst>
              <a:ext uri="{FF2B5EF4-FFF2-40B4-BE49-F238E27FC236}">
                <a16:creationId xmlns:a16="http://schemas.microsoft.com/office/drawing/2014/main" id="{A99660BE-D026-C8AA-237D-8FBB9E6EE84C}"/>
              </a:ext>
            </a:extLst>
          </p:cNvPr>
          <p:cNvSpPr/>
          <p:nvPr/>
        </p:nvSpPr>
        <p:spPr>
          <a:xfrm>
            <a:off x="6504602" y="3544390"/>
            <a:ext cx="936000" cy="547229"/>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TRANSPORTE</a:t>
            </a:r>
          </a:p>
        </p:txBody>
      </p:sp>
      <p:sp>
        <p:nvSpPr>
          <p:cNvPr id="31" name="Cheurón 30">
            <a:extLst>
              <a:ext uri="{FF2B5EF4-FFF2-40B4-BE49-F238E27FC236}">
                <a16:creationId xmlns:a16="http://schemas.microsoft.com/office/drawing/2014/main" id="{36CD1B3B-D87E-8A9D-2353-6BDB17EC3DDA}"/>
              </a:ext>
            </a:extLst>
          </p:cNvPr>
          <p:cNvSpPr/>
          <p:nvPr/>
        </p:nvSpPr>
        <p:spPr>
          <a:xfrm>
            <a:off x="7536889" y="3310234"/>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algn="ctr">
              <a:defRPr/>
            </a:pPr>
            <a:r>
              <a:rPr lang="es-CL" sz="800" b="1" kern="0">
                <a:solidFill>
                  <a:srgbClr val="FFFFFF"/>
                </a:solidFill>
                <a:latin typeface="Calibri" panose="020F0502020204030204"/>
              </a:rPr>
              <a:t>RECEPCIÓN</a:t>
            </a:r>
          </a:p>
        </p:txBody>
      </p:sp>
      <p:sp>
        <p:nvSpPr>
          <p:cNvPr id="32" name="Rectángulo 31">
            <a:extLst>
              <a:ext uri="{FF2B5EF4-FFF2-40B4-BE49-F238E27FC236}">
                <a16:creationId xmlns:a16="http://schemas.microsoft.com/office/drawing/2014/main" id="{CCD73D6C-3CBA-930B-EC75-F892C07E961A}"/>
              </a:ext>
            </a:extLst>
          </p:cNvPr>
          <p:cNvSpPr/>
          <p:nvPr/>
        </p:nvSpPr>
        <p:spPr>
          <a:xfrm>
            <a:off x="7543572" y="3474865"/>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3" name="Rectángulo 32">
            <a:extLst>
              <a:ext uri="{FF2B5EF4-FFF2-40B4-BE49-F238E27FC236}">
                <a16:creationId xmlns:a16="http://schemas.microsoft.com/office/drawing/2014/main" id="{CDA6833C-E357-B2DA-B997-84F4812A8AF6}"/>
              </a:ext>
            </a:extLst>
          </p:cNvPr>
          <p:cNvSpPr/>
          <p:nvPr/>
        </p:nvSpPr>
        <p:spPr>
          <a:xfrm>
            <a:off x="5412757" y="3836271"/>
            <a:ext cx="936000" cy="108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CARGA</a:t>
            </a:r>
          </a:p>
        </p:txBody>
      </p:sp>
      <p:sp>
        <p:nvSpPr>
          <p:cNvPr id="34" name="Rectángulo 33">
            <a:extLst>
              <a:ext uri="{FF2B5EF4-FFF2-40B4-BE49-F238E27FC236}">
                <a16:creationId xmlns:a16="http://schemas.microsoft.com/office/drawing/2014/main" id="{7864754E-03AF-D8B6-B886-5D81CD07EA15}"/>
              </a:ext>
            </a:extLst>
          </p:cNvPr>
          <p:cNvSpPr/>
          <p:nvPr/>
        </p:nvSpPr>
        <p:spPr>
          <a:xfrm>
            <a:off x="5412757" y="3983619"/>
            <a:ext cx="936000" cy="108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GUÍA DE DESPACHO</a:t>
            </a:r>
          </a:p>
        </p:txBody>
      </p:sp>
      <p:sp>
        <p:nvSpPr>
          <p:cNvPr id="35" name="Cheurón 34">
            <a:extLst>
              <a:ext uri="{FF2B5EF4-FFF2-40B4-BE49-F238E27FC236}">
                <a16:creationId xmlns:a16="http://schemas.microsoft.com/office/drawing/2014/main" id="{FD87E405-40D1-D8E1-DE9C-87F49A9D162F}"/>
              </a:ext>
            </a:extLst>
          </p:cNvPr>
          <p:cNvSpPr/>
          <p:nvPr/>
        </p:nvSpPr>
        <p:spPr>
          <a:xfrm>
            <a:off x="8633270" y="3310234"/>
            <a:ext cx="1148596" cy="165600"/>
          </a:xfrm>
          <a:prstGeom prst="chevron">
            <a:avLst/>
          </a:prstGeom>
          <a:solidFill>
            <a:schemeClr val="accent3">
              <a:lumMod val="5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CIERRE</a:t>
            </a:r>
          </a:p>
        </p:txBody>
      </p:sp>
      <p:sp>
        <p:nvSpPr>
          <p:cNvPr id="36" name="Rectángulo 35">
            <a:extLst>
              <a:ext uri="{FF2B5EF4-FFF2-40B4-BE49-F238E27FC236}">
                <a16:creationId xmlns:a16="http://schemas.microsoft.com/office/drawing/2014/main" id="{26C5F8CB-01D0-BD16-146C-D10708DF6C63}"/>
              </a:ext>
            </a:extLst>
          </p:cNvPr>
          <p:cNvSpPr/>
          <p:nvPr/>
        </p:nvSpPr>
        <p:spPr>
          <a:xfrm>
            <a:off x="8639953" y="3474865"/>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7" name="Rectángulo 36">
            <a:extLst>
              <a:ext uri="{FF2B5EF4-FFF2-40B4-BE49-F238E27FC236}">
                <a16:creationId xmlns:a16="http://schemas.microsoft.com/office/drawing/2014/main" id="{1FD7A9DE-D664-446C-A531-D2D27E8F07AB}"/>
              </a:ext>
            </a:extLst>
          </p:cNvPr>
          <p:cNvSpPr/>
          <p:nvPr/>
        </p:nvSpPr>
        <p:spPr>
          <a:xfrm>
            <a:off x="8700489" y="3546040"/>
            <a:ext cx="936000" cy="252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INVENTARIO</a:t>
            </a:r>
          </a:p>
        </p:txBody>
      </p:sp>
      <p:sp>
        <p:nvSpPr>
          <p:cNvPr id="38" name="Rectángulo 37">
            <a:extLst>
              <a:ext uri="{FF2B5EF4-FFF2-40B4-BE49-F238E27FC236}">
                <a16:creationId xmlns:a16="http://schemas.microsoft.com/office/drawing/2014/main" id="{7278B393-AAB1-F42F-6509-C36279AF4FEC}"/>
              </a:ext>
            </a:extLst>
          </p:cNvPr>
          <p:cNvSpPr/>
          <p:nvPr/>
        </p:nvSpPr>
        <p:spPr>
          <a:xfrm>
            <a:off x="8700489" y="3838591"/>
            <a:ext cx="936000" cy="252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ORDEN</a:t>
            </a:r>
          </a:p>
        </p:txBody>
      </p:sp>
      <p:sp>
        <p:nvSpPr>
          <p:cNvPr id="40" name="Rectángulo 39">
            <a:extLst>
              <a:ext uri="{FF2B5EF4-FFF2-40B4-BE49-F238E27FC236}">
                <a16:creationId xmlns:a16="http://schemas.microsoft.com/office/drawing/2014/main" id="{AD6FB729-5F2E-BD00-6AB1-0D3D0E77111C}"/>
              </a:ext>
            </a:extLst>
          </p:cNvPr>
          <p:cNvSpPr/>
          <p:nvPr/>
        </p:nvSpPr>
        <p:spPr>
          <a:xfrm>
            <a:off x="7604564" y="3541577"/>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CONFIRMACIÓN</a:t>
            </a:r>
          </a:p>
        </p:txBody>
      </p:sp>
      <p:sp>
        <p:nvSpPr>
          <p:cNvPr id="41" name="Rectángulo 40">
            <a:extLst>
              <a:ext uri="{FF2B5EF4-FFF2-40B4-BE49-F238E27FC236}">
                <a16:creationId xmlns:a16="http://schemas.microsoft.com/office/drawing/2014/main" id="{9D41993B-E091-B506-3190-11181DCF4A27}"/>
              </a:ext>
            </a:extLst>
          </p:cNvPr>
          <p:cNvSpPr/>
          <p:nvPr/>
        </p:nvSpPr>
        <p:spPr>
          <a:xfrm>
            <a:off x="7604564" y="3736393"/>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VERIFICACIÓN *</a:t>
            </a:r>
          </a:p>
        </p:txBody>
      </p:sp>
      <p:sp>
        <p:nvSpPr>
          <p:cNvPr id="42" name="Rectángulo 41">
            <a:extLst>
              <a:ext uri="{FF2B5EF4-FFF2-40B4-BE49-F238E27FC236}">
                <a16:creationId xmlns:a16="http://schemas.microsoft.com/office/drawing/2014/main" id="{6929E477-E64B-C996-95B9-37BEB4DEB129}"/>
              </a:ext>
            </a:extLst>
          </p:cNvPr>
          <p:cNvSpPr/>
          <p:nvPr/>
        </p:nvSpPr>
        <p:spPr>
          <a:xfrm>
            <a:off x="7604564" y="3931209"/>
            <a:ext cx="936000" cy="1656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DISPOSICIÓN *</a:t>
            </a:r>
          </a:p>
        </p:txBody>
      </p:sp>
      <p:sp>
        <p:nvSpPr>
          <p:cNvPr id="44" name="Rectángulo 43">
            <a:extLst>
              <a:ext uri="{FF2B5EF4-FFF2-40B4-BE49-F238E27FC236}">
                <a16:creationId xmlns:a16="http://schemas.microsoft.com/office/drawing/2014/main" id="{9A4E5822-8C6D-7908-5547-3B6941B795E1}"/>
              </a:ext>
            </a:extLst>
          </p:cNvPr>
          <p:cNvSpPr/>
          <p:nvPr/>
        </p:nvSpPr>
        <p:spPr>
          <a:xfrm>
            <a:off x="5412756" y="4126024"/>
            <a:ext cx="4230000" cy="159705"/>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NOTIFICACIONES</a:t>
            </a:r>
          </a:p>
        </p:txBody>
      </p:sp>
      <p:sp>
        <p:nvSpPr>
          <p:cNvPr id="55" name="Rectángulo 54">
            <a:extLst>
              <a:ext uri="{FF2B5EF4-FFF2-40B4-BE49-F238E27FC236}">
                <a16:creationId xmlns:a16="http://schemas.microsoft.com/office/drawing/2014/main" id="{8020877E-E1C8-5A04-D3EB-F85105625116}"/>
              </a:ext>
            </a:extLst>
          </p:cNvPr>
          <p:cNvSpPr/>
          <p:nvPr/>
        </p:nvSpPr>
        <p:spPr>
          <a:xfrm>
            <a:off x="9978484" y="3473949"/>
            <a:ext cx="1056742" cy="896655"/>
          </a:xfrm>
          <a:prstGeom prst="rect">
            <a:avLst/>
          </a:prstGeom>
          <a:noFill/>
          <a:ln w="3175" cap="flat" cmpd="sng" algn="ctr">
            <a:solidFill>
              <a:schemeClr val="accent3">
                <a:lumMod val="50000"/>
                <a:alpha val="3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8" name="Rectángulo 57">
            <a:extLst>
              <a:ext uri="{FF2B5EF4-FFF2-40B4-BE49-F238E27FC236}">
                <a16:creationId xmlns:a16="http://schemas.microsoft.com/office/drawing/2014/main" id="{FBE0EC19-E3C8-CF6E-156E-89B484DCD4C3}"/>
              </a:ext>
            </a:extLst>
          </p:cNvPr>
          <p:cNvSpPr/>
          <p:nvPr/>
        </p:nvSpPr>
        <p:spPr>
          <a:xfrm>
            <a:off x="2944571" y="3541577"/>
            <a:ext cx="936000" cy="234000"/>
          </a:xfrm>
          <a:prstGeom prst="rect">
            <a:avLst/>
          </a:prstGeom>
          <a:solidFill>
            <a:srgbClr val="5E6B78">
              <a:alpha val="30000"/>
            </a:srgbClr>
          </a:solidFill>
          <a:ln w="12700" cap="flat" cmpd="sng" algn="ctr">
            <a:solidFill>
              <a:srgbClr val="307129">
                <a:alpha val="30000"/>
              </a:srgb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ECOMMERCE</a:t>
            </a:r>
          </a:p>
        </p:txBody>
      </p:sp>
      <p:sp>
        <p:nvSpPr>
          <p:cNvPr id="59" name="Rectángulo 58">
            <a:extLst>
              <a:ext uri="{FF2B5EF4-FFF2-40B4-BE49-F238E27FC236}">
                <a16:creationId xmlns:a16="http://schemas.microsoft.com/office/drawing/2014/main" id="{5B0A0040-BE96-5605-C113-BD27FE1A3909}"/>
              </a:ext>
            </a:extLst>
          </p:cNvPr>
          <p:cNvSpPr/>
          <p:nvPr/>
        </p:nvSpPr>
        <p:spPr>
          <a:xfrm>
            <a:off x="2944571" y="3796653"/>
            <a:ext cx="936000" cy="234000"/>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62" name="Rectángulo 61">
            <a:extLst>
              <a:ext uri="{FF2B5EF4-FFF2-40B4-BE49-F238E27FC236}">
                <a16:creationId xmlns:a16="http://schemas.microsoft.com/office/drawing/2014/main" id="{B02E34D9-F07A-F9B2-EEC6-5BC76C324EF4}"/>
              </a:ext>
            </a:extLst>
          </p:cNvPr>
          <p:cNvSpPr/>
          <p:nvPr/>
        </p:nvSpPr>
        <p:spPr>
          <a:xfrm>
            <a:off x="2944571" y="4051729"/>
            <a:ext cx="936000" cy="234000"/>
          </a:xfrm>
          <a:prstGeom prst="rect">
            <a:avLst/>
          </a:prstGeom>
          <a:solidFill>
            <a:srgbClr val="5E6B7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700" b="1" kern="0">
                <a:solidFill>
                  <a:srgbClr val="FFFFFF"/>
                </a:solidFill>
                <a:latin typeface="Calibri" panose="020F0502020204030204"/>
              </a:rPr>
              <a:t>OTROS CANALES DIGITALES</a:t>
            </a:r>
            <a:endParaRPr kumimoji="0" lang="es-CL" sz="7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63" name="Rectángulo 62">
            <a:extLst>
              <a:ext uri="{FF2B5EF4-FFF2-40B4-BE49-F238E27FC236}">
                <a16:creationId xmlns:a16="http://schemas.microsoft.com/office/drawing/2014/main" id="{F9C10B54-8C3C-1033-6E8E-6EF678C010F5}"/>
              </a:ext>
            </a:extLst>
          </p:cNvPr>
          <p:cNvSpPr/>
          <p:nvPr/>
        </p:nvSpPr>
        <p:spPr>
          <a:xfrm>
            <a:off x="10039020" y="3541577"/>
            <a:ext cx="936000" cy="234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DESPACHO A DOMICILIO</a:t>
            </a:r>
          </a:p>
        </p:txBody>
      </p:sp>
      <p:sp>
        <p:nvSpPr>
          <p:cNvPr id="136" name="Rectángulo 135">
            <a:extLst>
              <a:ext uri="{FF2B5EF4-FFF2-40B4-BE49-F238E27FC236}">
                <a16:creationId xmlns:a16="http://schemas.microsoft.com/office/drawing/2014/main" id="{E75FE094-0260-809C-A309-189058F7920C}"/>
              </a:ext>
            </a:extLst>
          </p:cNvPr>
          <p:cNvSpPr/>
          <p:nvPr/>
        </p:nvSpPr>
        <p:spPr>
          <a:xfrm>
            <a:off x="10039020" y="3796653"/>
            <a:ext cx="936000" cy="234000"/>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TIENDA</a:t>
            </a:r>
          </a:p>
        </p:txBody>
      </p:sp>
      <p:sp>
        <p:nvSpPr>
          <p:cNvPr id="137" name="Rectángulo 136">
            <a:extLst>
              <a:ext uri="{FF2B5EF4-FFF2-40B4-BE49-F238E27FC236}">
                <a16:creationId xmlns:a16="http://schemas.microsoft.com/office/drawing/2014/main" id="{0633545D-F0A7-8B33-52BF-E58A7741001A}"/>
              </a:ext>
            </a:extLst>
          </p:cNvPr>
          <p:cNvSpPr/>
          <p:nvPr/>
        </p:nvSpPr>
        <p:spPr>
          <a:xfrm>
            <a:off x="10039020" y="4051729"/>
            <a:ext cx="936000" cy="234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PUNTO DE RETIRO</a:t>
            </a:r>
          </a:p>
        </p:txBody>
      </p:sp>
      <p:sp>
        <p:nvSpPr>
          <p:cNvPr id="138" name="Rectángulo 137">
            <a:extLst>
              <a:ext uri="{FF2B5EF4-FFF2-40B4-BE49-F238E27FC236}">
                <a16:creationId xmlns:a16="http://schemas.microsoft.com/office/drawing/2014/main" id="{E5146F1E-08DB-17E6-1693-539C26FAD141}"/>
              </a:ext>
            </a:extLst>
          </p:cNvPr>
          <p:cNvSpPr/>
          <p:nvPr/>
        </p:nvSpPr>
        <p:spPr>
          <a:xfrm>
            <a:off x="4319725" y="3541577"/>
            <a:ext cx="936000" cy="234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CONFIRMACIÓN DE LA RESERVA</a:t>
            </a:r>
          </a:p>
        </p:txBody>
      </p:sp>
      <p:sp>
        <p:nvSpPr>
          <p:cNvPr id="139" name="Rectángulo 138">
            <a:extLst>
              <a:ext uri="{FF2B5EF4-FFF2-40B4-BE49-F238E27FC236}">
                <a16:creationId xmlns:a16="http://schemas.microsoft.com/office/drawing/2014/main" id="{333876BC-785D-4613-6A78-7512BC643298}"/>
              </a:ext>
            </a:extLst>
          </p:cNvPr>
          <p:cNvSpPr/>
          <p:nvPr/>
        </p:nvSpPr>
        <p:spPr>
          <a:xfrm>
            <a:off x="4319725" y="3796653"/>
            <a:ext cx="936000" cy="234000"/>
          </a:xfrm>
          <a:prstGeom prst="rect">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OBTENER ITINERARIOS</a:t>
            </a:r>
          </a:p>
        </p:txBody>
      </p:sp>
      <p:sp>
        <p:nvSpPr>
          <p:cNvPr id="140" name="Rectángulo 139">
            <a:extLst>
              <a:ext uri="{FF2B5EF4-FFF2-40B4-BE49-F238E27FC236}">
                <a16:creationId xmlns:a16="http://schemas.microsoft.com/office/drawing/2014/main" id="{DF3E5A32-7B3F-BBE0-FB63-B3DC5006CA83}"/>
              </a:ext>
            </a:extLst>
          </p:cNvPr>
          <p:cNvSpPr/>
          <p:nvPr/>
        </p:nvSpPr>
        <p:spPr>
          <a:xfrm>
            <a:off x="4319725" y="4051729"/>
            <a:ext cx="936000" cy="234000"/>
          </a:xfrm>
          <a:prstGeom prst="rect">
            <a:avLst/>
          </a:prstGeom>
          <a:solidFill>
            <a:srgbClr val="E25D6B">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BOLETEO / FACTURACIÓN</a:t>
            </a:r>
          </a:p>
        </p:txBody>
      </p:sp>
      <p:sp>
        <p:nvSpPr>
          <p:cNvPr id="141" name="Rectángulo 140">
            <a:extLst>
              <a:ext uri="{FF2B5EF4-FFF2-40B4-BE49-F238E27FC236}">
                <a16:creationId xmlns:a16="http://schemas.microsoft.com/office/drawing/2014/main" id="{1E8DDAA9-8292-B79B-F857-809C860AC5AB}"/>
              </a:ext>
            </a:extLst>
          </p:cNvPr>
          <p:cNvSpPr/>
          <p:nvPr/>
        </p:nvSpPr>
        <p:spPr>
          <a:xfrm>
            <a:off x="9982951" y="3309338"/>
            <a:ext cx="1062000" cy="167393"/>
          </a:xfrm>
          <a:prstGeom prst="rect">
            <a:avLst/>
          </a:prstGeom>
          <a:solidFill>
            <a:srgbClr val="307129">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DESTINO</a:t>
            </a:r>
          </a:p>
        </p:txBody>
      </p:sp>
      <p:sp>
        <p:nvSpPr>
          <p:cNvPr id="142" name="Rectángulo 141">
            <a:extLst>
              <a:ext uri="{FF2B5EF4-FFF2-40B4-BE49-F238E27FC236}">
                <a16:creationId xmlns:a16="http://schemas.microsoft.com/office/drawing/2014/main" id="{C43CC63A-C452-520E-6DEC-326418C083BD}"/>
              </a:ext>
            </a:extLst>
          </p:cNvPr>
          <p:cNvSpPr/>
          <p:nvPr/>
        </p:nvSpPr>
        <p:spPr>
          <a:xfrm>
            <a:off x="2875956" y="3309338"/>
            <a:ext cx="1080000" cy="167393"/>
          </a:xfrm>
          <a:prstGeom prst="rect">
            <a:avLst/>
          </a:prstGeom>
          <a:solidFill>
            <a:srgbClr val="307129">
              <a:alpha val="30000"/>
            </a:srgbClr>
          </a:solidFill>
          <a:ln w="12700" cap="flat" cmpd="sng" algn="ctr">
            <a:noFill/>
            <a:prstDash val="solid"/>
            <a:miter lim="800000"/>
          </a:ln>
          <a:effectLst/>
        </p:spPr>
        <p:txBody>
          <a:bodyPr rtlCol="0" anchor="ctr"/>
          <a:lstStyle/>
          <a:p>
            <a:pPr lvl="0" algn="ctr">
              <a:defRPr/>
            </a:pPr>
            <a:r>
              <a:rPr lang="es-CL" sz="800" b="1" kern="0">
                <a:solidFill>
                  <a:srgbClr val="FFFFFF"/>
                </a:solidFill>
                <a:latin typeface="Calibri" panose="020F0502020204030204"/>
              </a:rPr>
              <a:t>ORIGEN</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cxnSp>
        <p:nvCxnSpPr>
          <p:cNvPr id="143" name="Conector recto de flecha 142">
            <a:extLst>
              <a:ext uri="{FF2B5EF4-FFF2-40B4-BE49-F238E27FC236}">
                <a16:creationId xmlns:a16="http://schemas.microsoft.com/office/drawing/2014/main" id="{FEA2E2B4-3A1D-02A9-8DEE-581501BFF9AF}"/>
              </a:ext>
            </a:extLst>
          </p:cNvPr>
          <p:cNvCxnSpPr>
            <a:cxnSpLocks/>
            <a:stCxn id="14" idx="3"/>
            <a:endCxn id="15" idx="1"/>
          </p:cNvCxnSpPr>
          <p:nvPr/>
        </p:nvCxnSpPr>
        <p:spPr>
          <a:xfrm>
            <a:off x="3945156" y="3920380"/>
            <a:ext cx="312203" cy="0"/>
          </a:xfrm>
          <a:prstGeom prst="straightConnector1">
            <a:avLst/>
          </a:prstGeom>
          <a:ln>
            <a:solidFill>
              <a:srgbClr val="307129">
                <a:alpha val="30000"/>
              </a:srgbClr>
            </a:solidFill>
            <a:headEnd type="oval"/>
            <a:tailEnd type="oval"/>
          </a:ln>
        </p:spPr>
        <p:style>
          <a:lnRef idx="2">
            <a:schemeClr val="accent1"/>
          </a:lnRef>
          <a:fillRef idx="0">
            <a:schemeClr val="accent1"/>
          </a:fillRef>
          <a:effectRef idx="1">
            <a:schemeClr val="accent1"/>
          </a:effectRef>
          <a:fontRef idx="minor">
            <a:schemeClr val="tx1"/>
          </a:fontRef>
        </p:style>
      </p:cxnSp>
      <p:cxnSp>
        <p:nvCxnSpPr>
          <p:cNvPr id="144" name="Conector recto de flecha 143">
            <a:extLst>
              <a:ext uri="{FF2B5EF4-FFF2-40B4-BE49-F238E27FC236}">
                <a16:creationId xmlns:a16="http://schemas.microsoft.com/office/drawing/2014/main" id="{99B9DAA7-063C-B5EB-9491-A269BD779E06}"/>
              </a:ext>
            </a:extLst>
          </p:cNvPr>
          <p:cNvCxnSpPr>
            <a:cxnSpLocks/>
            <a:stCxn id="36" idx="3"/>
            <a:endCxn id="55" idx="1"/>
          </p:cNvCxnSpPr>
          <p:nvPr/>
        </p:nvCxnSpPr>
        <p:spPr>
          <a:xfrm flipV="1">
            <a:off x="9696695" y="3922277"/>
            <a:ext cx="281789" cy="916"/>
          </a:xfrm>
          <a:prstGeom prst="straightConnector1">
            <a:avLst/>
          </a:prstGeom>
          <a:ln>
            <a:solidFill>
              <a:srgbClr val="307129">
                <a:alpha val="30000"/>
              </a:srgbClr>
            </a:solidFill>
            <a:headEnd type="oval"/>
            <a:tailEnd type="oval"/>
          </a:ln>
        </p:spPr>
        <p:style>
          <a:lnRef idx="2">
            <a:schemeClr val="accent1"/>
          </a:lnRef>
          <a:fillRef idx="0">
            <a:schemeClr val="accent1"/>
          </a:fillRef>
          <a:effectRef idx="1">
            <a:schemeClr val="accent1"/>
          </a:effectRef>
          <a:fontRef idx="minor">
            <a:schemeClr val="tx1"/>
          </a:fontRef>
        </p:style>
      </p:cxnSp>
      <p:sp>
        <p:nvSpPr>
          <p:cNvPr id="3" name="CuadroTexto 2">
            <a:extLst>
              <a:ext uri="{FF2B5EF4-FFF2-40B4-BE49-F238E27FC236}">
                <a16:creationId xmlns:a16="http://schemas.microsoft.com/office/drawing/2014/main" id="{01664CAC-9AEB-8B34-A34D-02ACB0B0215C}"/>
              </a:ext>
            </a:extLst>
          </p:cNvPr>
          <p:cNvSpPr txBox="1"/>
          <p:nvPr/>
        </p:nvSpPr>
        <p:spPr>
          <a:xfrm>
            <a:off x="1198932" y="6003092"/>
            <a:ext cx="7740000"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Una Orden de Logística Reversa (RLO) comprende el movimiento de mercadería desde un punto A a un punto B asociada a devoluciones.</a:t>
            </a:r>
          </a:p>
        </p:txBody>
      </p:sp>
      <p:sp>
        <p:nvSpPr>
          <p:cNvPr id="4" name="CuadroTexto 3">
            <a:extLst>
              <a:ext uri="{FF2B5EF4-FFF2-40B4-BE49-F238E27FC236}">
                <a16:creationId xmlns:a16="http://schemas.microsoft.com/office/drawing/2014/main" id="{E28C7912-49AB-49CB-6078-44253C9CABF0}"/>
              </a:ext>
            </a:extLst>
          </p:cNvPr>
          <p:cNvSpPr txBox="1"/>
          <p:nvPr/>
        </p:nvSpPr>
        <p:spPr>
          <a:xfrm>
            <a:off x="1193314" y="6275648"/>
            <a:ext cx="7740000" cy="223418"/>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Esto puede comprender, todas las opciones de devolución de mercadería, en los plazos y condiciones que se ofrecen al cliente.</a:t>
            </a:r>
          </a:p>
        </p:txBody>
      </p:sp>
      <p:sp>
        <p:nvSpPr>
          <p:cNvPr id="2" name="Rectángulo 1">
            <a:extLst>
              <a:ext uri="{FF2B5EF4-FFF2-40B4-BE49-F238E27FC236}">
                <a16:creationId xmlns:a16="http://schemas.microsoft.com/office/drawing/2014/main" id="{9EC0533A-E52E-6CE3-F8CE-0A5C6983FBA0}"/>
              </a:ext>
            </a:extLst>
          </p:cNvPr>
          <p:cNvSpPr/>
          <p:nvPr/>
        </p:nvSpPr>
        <p:spPr>
          <a:xfrm>
            <a:off x="2875956" y="5012829"/>
            <a:ext cx="1067768" cy="896656"/>
          </a:xfrm>
          <a:prstGeom prst="rect">
            <a:avLst/>
          </a:prstGeom>
          <a:solidFill>
            <a:schemeClr val="bg1"/>
          </a:solid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46" name="Rectángulo redondeado 145">
            <a:extLst>
              <a:ext uri="{FF2B5EF4-FFF2-40B4-BE49-F238E27FC236}">
                <a16:creationId xmlns:a16="http://schemas.microsoft.com/office/drawing/2014/main" id="{E4E0C99B-300D-C40C-AFDF-66532F1FA450}"/>
              </a:ext>
            </a:extLst>
          </p:cNvPr>
          <p:cNvSpPr/>
          <p:nvPr/>
        </p:nvSpPr>
        <p:spPr>
          <a:xfrm>
            <a:off x="1198931" y="4682538"/>
            <a:ext cx="708759" cy="385298"/>
          </a:xfrm>
          <a:prstGeom prst="roundRect">
            <a:avLst>
              <a:gd name="adj" fmla="val 8814"/>
            </a:avLst>
          </a:prstGeom>
          <a:solidFill>
            <a:srgbClr val="44546A"/>
          </a:solidFill>
          <a:ln w="12700" cap="flat" cmpd="sng" algn="ctr">
            <a:solidFill>
              <a:srgbClr val="44546A"/>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NODE CHANNELS</a:t>
            </a:r>
          </a:p>
        </p:txBody>
      </p:sp>
      <p:sp>
        <p:nvSpPr>
          <p:cNvPr id="147" name="Cheurón 146">
            <a:extLst>
              <a:ext uri="{FF2B5EF4-FFF2-40B4-BE49-F238E27FC236}">
                <a16:creationId xmlns:a16="http://schemas.microsoft.com/office/drawing/2014/main" id="{5FB03D8B-05F3-2461-EDC5-C2CC86A61D13}"/>
              </a:ext>
            </a:extLst>
          </p:cNvPr>
          <p:cNvSpPr/>
          <p:nvPr/>
        </p:nvSpPr>
        <p:spPr>
          <a:xfrm>
            <a:off x="2630698" y="4682537"/>
            <a:ext cx="8460000" cy="148967"/>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48" name="Rectángulo 147">
            <a:extLst>
              <a:ext uri="{FF2B5EF4-FFF2-40B4-BE49-F238E27FC236}">
                <a16:creationId xmlns:a16="http://schemas.microsoft.com/office/drawing/2014/main" id="{64F664C6-B664-C6F1-90F9-A5F6F34246C5}"/>
              </a:ext>
            </a:extLst>
          </p:cNvPr>
          <p:cNvSpPr/>
          <p:nvPr/>
        </p:nvSpPr>
        <p:spPr>
          <a:xfrm>
            <a:off x="2028737" y="4682216"/>
            <a:ext cx="801375" cy="1226500"/>
          </a:xfrm>
          <a:prstGeom prst="rect">
            <a:avLst/>
          </a:prstGeom>
          <a:solidFill>
            <a:srgbClr val="73C96A"/>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600" b="1" i="0" u="none" strike="noStrike" kern="0" cap="none" spc="0" normalizeH="0" baseline="0" noProof="0">
                <a:ln>
                  <a:noFill/>
                </a:ln>
                <a:solidFill>
                  <a:srgbClr val="FFFFFF"/>
                </a:solidFill>
                <a:effectLst/>
                <a:uLnTx/>
                <a:uFillTx/>
                <a:latin typeface="Calibri" panose="020F0502020204030204"/>
                <a:ea typeface="+mn-ea"/>
                <a:cs typeface="+mn-cs"/>
              </a:rPr>
              <a:t>RLO</a:t>
            </a: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REVERSE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LOGISTIC ORDER</a:t>
            </a:r>
          </a:p>
        </p:txBody>
      </p:sp>
      <p:sp>
        <p:nvSpPr>
          <p:cNvPr id="149" name="Cheurón 148">
            <a:extLst>
              <a:ext uri="{FF2B5EF4-FFF2-40B4-BE49-F238E27FC236}">
                <a16:creationId xmlns:a16="http://schemas.microsoft.com/office/drawing/2014/main" id="{EE44CF1A-5BDA-F26A-9F99-9A529F7C916D}"/>
              </a:ext>
            </a:extLst>
          </p:cNvPr>
          <p:cNvSpPr/>
          <p:nvPr/>
        </p:nvSpPr>
        <p:spPr>
          <a:xfrm>
            <a:off x="4240945" y="4853286"/>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ORDER CONFIG</a:t>
            </a:r>
          </a:p>
        </p:txBody>
      </p:sp>
      <p:sp>
        <p:nvSpPr>
          <p:cNvPr id="150" name="Rectángulo 149">
            <a:extLst>
              <a:ext uri="{FF2B5EF4-FFF2-40B4-BE49-F238E27FC236}">
                <a16:creationId xmlns:a16="http://schemas.microsoft.com/office/drawing/2014/main" id="{2386BA77-A22A-F288-4E1C-3CF069EB41B7}"/>
              </a:ext>
            </a:extLst>
          </p:cNvPr>
          <p:cNvSpPr/>
          <p:nvPr/>
        </p:nvSpPr>
        <p:spPr>
          <a:xfrm>
            <a:off x="4247628" y="5012829"/>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51" name="Cheurón 150">
            <a:extLst>
              <a:ext uri="{FF2B5EF4-FFF2-40B4-BE49-F238E27FC236}">
                <a16:creationId xmlns:a16="http://schemas.microsoft.com/office/drawing/2014/main" id="{FFC631BA-7CB2-15B4-18E0-08BB7FFF20B8}"/>
              </a:ext>
            </a:extLst>
          </p:cNvPr>
          <p:cNvSpPr/>
          <p:nvPr/>
        </p:nvSpPr>
        <p:spPr>
          <a:xfrm>
            <a:off x="5338129" y="4853286"/>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PREPARATION</a:t>
            </a:r>
          </a:p>
        </p:txBody>
      </p:sp>
      <p:sp>
        <p:nvSpPr>
          <p:cNvPr id="152" name="Rectángulo 151">
            <a:extLst>
              <a:ext uri="{FF2B5EF4-FFF2-40B4-BE49-F238E27FC236}">
                <a16:creationId xmlns:a16="http://schemas.microsoft.com/office/drawing/2014/main" id="{3A6289D9-F38A-34E8-CCEA-DB7675AE2B71}"/>
              </a:ext>
            </a:extLst>
          </p:cNvPr>
          <p:cNvSpPr/>
          <p:nvPr/>
        </p:nvSpPr>
        <p:spPr>
          <a:xfrm>
            <a:off x="5344812" y="5012829"/>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53" name="Rectángulo 152">
            <a:extLst>
              <a:ext uri="{FF2B5EF4-FFF2-40B4-BE49-F238E27FC236}">
                <a16:creationId xmlns:a16="http://schemas.microsoft.com/office/drawing/2014/main" id="{3B036864-D611-4D1B-4FB1-D4BE58D8548C}"/>
              </a:ext>
            </a:extLst>
          </p:cNvPr>
          <p:cNvSpPr/>
          <p:nvPr/>
        </p:nvSpPr>
        <p:spPr>
          <a:xfrm>
            <a:off x="5403026" y="5082354"/>
            <a:ext cx="936000" cy="108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GET PRODUCT</a:t>
            </a:r>
          </a:p>
        </p:txBody>
      </p:sp>
      <p:sp>
        <p:nvSpPr>
          <p:cNvPr id="154" name="Rectángulo 153">
            <a:extLst>
              <a:ext uri="{FF2B5EF4-FFF2-40B4-BE49-F238E27FC236}">
                <a16:creationId xmlns:a16="http://schemas.microsoft.com/office/drawing/2014/main" id="{B6B3F223-9108-2ACE-BB93-F94D683EBCB4}"/>
              </a:ext>
            </a:extLst>
          </p:cNvPr>
          <p:cNvSpPr/>
          <p:nvPr/>
        </p:nvSpPr>
        <p:spPr>
          <a:xfrm>
            <a:off x="5403026" y="5229701"/>
            <a:ext cx="936000" cy="108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COLLECT PRODUCT</a:t>
            </a:r>
          </a:p>
        </p:txBody>
      </p:sp>
      <p:sp>
        <p:nvSpPr>
          <p:cNvPr id="155" name="Cheurón 154">
            <a:extLst>
              <a:ext uri="{FF2B5EF4-FFF2-40B4-BE49-F238E27FC236}">
                <a16:creationId xmlns:a16="http://schemas.microsoft.com/office/drawing/2014/main" id="{37C8CF0D-83F0-4F50-87B9-DC3C04EEE223}"/>
              </a:ext>
            </a:extLst>
          </p:cNvPr>
          <p:cNvSpPr/>
          <p:nvPr/>
        </p:nvSpPr>
        <p:spPr>
          <a:xfrm>
            <a:off x="6429974" y="4856099"/>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SHIPMENT</a:t>
            </a:r>
          </a:p>
        </p:txBody>
      </p:sp>
      <p:sp>
        <p:nvSpPr>
          <p:cNvPr id="156" name="Rectángulo 155">
            <a:extLst>
              <a:ext uri="{FF2B5EF4-FFF2-40B4-BE49-F238E27FC236}">
                <a16:creationId xmlns:a16="http://schemas.microsoft.com/office/drawing/2014/main" id="{60C822B1-3C3D-E5E3-BD01-D686DEE7427A}"/>
              </a:ext>
            </a:extLst>
          </p:cNvPr>
          <p:cNvSpPr/>
          <p:nvPr/>
        </p:nvSpPr>
        <p:spPr>
          <a:xfrm>
            <a:off x="6436657" y="5015642"/>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57" name="Rectángulo 156">
            <a:extLst>
              <a:ext uri="{FF2B5EF4-FFF2-40B4-BE49-F238E27FC236}">
                <a16:creationId xmlns:a16="http://schemas.microsoft.com/office/drawing/2014/main" id="{487486C6-015D-F0B3-37F4-4DDA5A5CB029}"/>
              </a:ext>
            </a:extLst>
          </p:cNvPr>
          <p:cNvSpPr/>
          <p:nvPr/>
        </p:nvSpPr>
        <p:spPr>
          <a:xfrm>
            <a:off x="6494871" y="5085167"/>
            <a:ext cx="936000" cy="547229"/>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TRANSPORT</a:t>
            </a:r>
          </a:p>
        </p:txBody>
      </p:sp>
      <p:sp>
        <p:nvSpPr>
          <p:cNvPr id="158" name="Cheurón 157">
            <a:extLst>
              <a:ext uri="{FF2B5EF4-FFF2-40B4-BE49-F238E27FC236}">
                <a16:creationId xmlns:a16="http://schemas.microsoft.com/office/drawing/2014/main" id="{F27997D1-BE90-AF3B-8215-FB9CB78035FB}"/>
              </a:ext>
            </a:extLst>
          </p:cNvPr>
          <p:cNvSpPr/>
          <p:nvPr/>
        </p:nvSpPr>
        <p:spPr>
          <a:xfrm>
            <a:off x="7527158" y="4856099"/>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RECEPTION</a:t>
            </a:r>
          </a:p>
        </p:txBody>
      </p:sp>
      <p:sp>
        <p:nvSpPr>
          <p:cNvPr id="159" name="Rectángulo 158">
            <a:extLst>
              <a:ext uri="{FF2B5EF4-FFF2-40B4-BE49-F238E27FC236}">
                <a16:creationId xmlns:a16="http://schemas.microsoft.com/office/drawing/2014/main" id="{33A4AEC4-EE31-594D-FD8D-EA16E90AED1A}"/>
              </a:ext>
            </a:extLst>
          </p:cNvPr>
          <p:cNvSpPr/>
          <p:nvPr/>
        </p:nvSpPr>
        <p:spPr>
          <a:xfrm>
            <a:off x="7533841" y="5015642"/>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60" name="Rectángulo 159">
            <a:extLst>
              <a:ext uri="{FF2B5EF4-FFF2-40B4-BE49-F238E27FC236}">
                <a16:creationId xmlns:a16="http://schemas.microsoft.com/office/drawing/2014/main" id="{604076E0-FF9E-9B33-553F-0756903395A9}"/>
              </a:ext>
            </a:extLst>
          </p:cNvPr>
          <p:cNvSpPr/>
          <p:nvPr/>
        </p:nvSpPr>
        <p:spPr>
          <a:xfrm>
            <a:off x="5403026" y="5377048"/>
            <a:ext cx="936000" cy="108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LOADING</a:t>
            </a:r>
          </a:p>
        </p:txBody>
      </p:sp>
      <p:sp>
        <p:nvSpPr>
          <p:cNvPr id="161" name="Rectángulo 160">
            <a:extLst>
              <a:ext uri="{FF2B5EF4-FFF2-40B4-BE49-F238E27FC236}">
                <a16:creationId xmlns:a16="http://schemas.microsoft.com/office/drawing/2014/main" id="{F17A8711-0B06-DA69-F0B9-D7DF9A669A6B}"/>
              </a:ext>
            </a:extLst>
          </p:cNvPr>
          <p:cNvSpPr/>
          <p:nvPr/>
        </p:nvSpPr>
        <p:spPr>
          <a:xfrm>
            <a:off x="5403026" y="5524396"/>
            <a:ext cx="936000" cy="108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DISPATCH GUIDE</a:t>
            </a:r>
          </a:p>
        </p:txBody>
      </p:sp>
      <p:sp>
        <p:nvSpPr>
          <p:cNvPr id="162" name="Cheurón 161">
            <a:extLst>
              <a:ext uri="{FF2B5EF4-FFF2-40B4-BE49-F238E27FC236}">
                <a16:creationId xmlns:a16="http://schemas.microsoft.com/office/drawing/2014/main" id="{27EAFAB3-F72E-CD65-ECE2-97C99CC60CC9}"/>
              </a:ext>
            </a:extLst>
          </p:cNvPr>
          <p:cNvSpPr/>
          <p:nvPr/>
        </p:nvSpPr>
        <p:spPr>
          <a:xfrm>
            <a:off x="8623539" y="4856099"/>
            <a:ext cx="1148596" cy="165600"/>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CLOSURE</a:t>
            </a:r>
          </a:p>
        </p:txBody>
      </p:sp>
      <p:sp>
        <p:nvSpPr>
          <p:cNvPr id="163" name="Rectángulo 162">
            <a:extLst>
              <a:ext uri="{FF2B5EF4-FFF2-40B4-BE49-F238E27FC236}">
                <a16:creationId xmlns:a16="http://schemas.microsoft.com/office/drawing/2014/main" id="{0D7C285E-348F-94F6-C824-54D49D71ED5A}"/>
              </a:ext>
            </a:extLst>
          </p:cNvPr>
          <p:cNvSpPr/>
          <p:nvPr/>
        </p:nvSpPr>
        <p:spPr>
          <a:xfrm>
            <a:off x="8630222" y="5015642"/>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64" name="Rectángulo 163">
            <a:extLst>
              <a:ext uri="{FF2B5EF4-FFF2-40B4-BE49-F238E27FC236}">
                <a16:creationId xmlns:a16="http://schemas.microsoft.com/office/drawing/2014/main" id="{116B80F0-A73C-2126-02F6-9A4707B5E0A6}"/>
              </a:ext>
            </a:extLst>
          </p:cNvPr>
          <p:cNvSpPr/>
          <p:nvPr/>
        </p:nvSpPr>
        <p:spPr>
          <a:xfrm>
            <a:off x="8690758" y="5086817"/>
            <a:ext cx="936000" cy="252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INVENTORY MANAGEMENT</a:t>
            </a:r>
          </a:p>
        </p:txBody>
      </p:sp>
      <p:sp>
        <p:nvSpPr>
          <p:cNvPr id="165" name="Rectángulo 164">
            <a:extLst>
              <a:ext uri="{FF2B5EF4-FFF2-40B4-BE49-F238E27FC236}">
                <a16:creationId xmlns:a16="http://schemas.microsoft.com/office/drawing/2014/main" id="{5806AAFC-24F8-46B9-5F5C-8A025A0F1997}"/>
              </a:ext>
            </a:extLst>
          </p:cNvPr>
          <p:cNvSpPr/>
          <p:nvPr/>
        </p:nvSpPr>
        <p:spPr>
          <a:xfrm>
            <a:off x="8690758" y="5379368"/>
            <a:ext cx="936000" cy="252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ORDER MANAGEMENT</a:t>
            </a:r>
          </a:p>
        </p:txBody>
      </p:sp>
      <p:sp>
        <p:nvSpPr>
          <p:cNvPr id="166" name="Rectángulo 165">
            <a:extLst>
              <a:ext uri="{FF2B5EF4-FFF2-40B4-BE49-F238E27FC236}">
                <a16:creationId xmlns:a16="http://schemas.microsoft.com/office/drawing/2014/main" id="{813DF28A-6A76-8BB8-BBF0-92C862CF6200}"/>
              </a:ext>
            </a:extLst>
          </p:cNvPr>
          <p:cNvSpPr/>
          <p:nvPr/>
        </p:nvSpPr>
        <p:spPr>
          <a:xfrm>
            <a:off x="7594833" y="5082354"/>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VERIFICATION</a:t>
            </a:r>
          </a:p>
        </p:txBody>
      </p:sp>
      <p:sp>
        <p:nvSpPr>
          <p:cNvPr id="167" name="Rectángulo 166">
            <a:extLst>
              <a:ext uri="{FF2B5EF4-FFF2-40B4-BE49-F238E27FC236}">
                <a16:creationId xmlns:a16="http://schemas.microsoft.com/office/drawing/2014/main" id="{EA03A89B-359C-03D5-41EA-BA4178BC965F}"/>
              </a:ext>
            </a:extLst>
          </p:cNvPr>
          <p:cNvSpPr/>
          <p:nvPr/>
        </p:nvSpPr>
        <p:spPr>
          <a:xfrm>
            <a:off x="7594833" y="5277170"/>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DISPOSITION</a:t>
            </a:r>
          </a:p>
        </p:txBody>
      </p:sp>
      <p:sp>
        <p:nvSpPr>
          <p:cNvPr id="168" name="Rectángulo 167">
            <a:extLst>
              <a:ext uri="{FF2B5EF4-FFF2-40B4-BE49-F238E27FC236}">
                <a16:creationId xmlns:a16="http://schemas.microsoft.com/office/drawing/2014/main" id="{C1D16F90-ACCC-1505-0E68-CA1C976DB844}"/>
              </a:ext>
            </a:extLst>
          </p:cNvPr>
          <p:cNvSpPr/>
          <p:nvPr/>
        </p:nvSpPr>
        <p:spPr>
          <a:xfrm>
            <a:off x="7594833" y="5471986"/>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DISPATCH GUIDE *</a:t>
            </a:r>
          </a:p>
        </p:txBody>
      </p:sp>
      <p:sp>
        <p:nvSpPr>
          <p:cNvPr id="169" name="Rectángulo 168">
            <a:extLst>
              <a:ext uri="{FF2B5EF4-FFF2-40B4-BE49-F238E27FC236}">
                <a16:creationId xmlns:a16="http://schemas.microsoft.com/office/drawing/2014/main" id="{488FB6E0-61F1-0F46-B510-7F77ADE348C5}"/>
              </a:ext>
            </a:extLst>
          </p:cNvPr>
          <p:cNvSpPr/>
          <p:nvPr/>
        </p:nvSpPr>
        <p:spPr>
          <a:xfrm>
            <a:off x="5403025" y="5666801"/>
            <a:ext cx="4230000" cy="159705"/>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NOTIFICATIONS</a:t>
            </a:r>
          </a:p>
        </p:txBody>
      </p:sp>
      <p:sp>
        <p:nvSpPr>
          <p:cNvPr id="170" name="Rectángulo 169">
            <a:extLst>
              <a:ext uri="{FF2B5EF4-FFF2-40B4-BE49-F238E27FC236}">
                <a16:creationId xmlns:a16="http://schemas.microsoft.com/office/drawing/2014/main" id="{F17D3B87-0E96-5708-7B1E-6B1EE0E67643}"/>
              </a:ext>
            </a:extLst>
          </p:cNvPr>
          <p:cNvSpPr/>
          <p:nvPr/>
        </p:nvSpPr>
        <p:spPr>
          <a:xfrm>
            <a:off x="9978481" y="5014726"/>
            <a:ext cx="1056742" cy="896655"/>
          </a:xfrm>
          <a:prstGeom prst="rect">
            <a:avLst/>
          </a:prstGeom>
          <a:noFill/>
          <a:ln w="3175" cap="flat" cmpd="sng" algn="ctr">
            <a:solidFill>
              <a:schemeClr val="accent3">
                <a:lumMod val="50000"/>
              </a:schemeClr>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71" name="Rectángulo 170">
            <a:extLst>
              <a:ext uri="{FF2B5EF4-FFF2-40B4-BE49-F238E27FC236}">
                <a16:creationId xmlns:a16="http://schemas.microsoft.com/office/drawing/2014/main" id="{77F4794C-46D6-4E3B-45F7-BED2C626D074}"/>
              </a:ext>
            </a:extLst>
          </p:cNvPr>
          <p:cNvSpPr/>
          <p:nvPr/>
        </p:nvSpPr>
        <p:spPr>
          <a:xfrm>
            <a:off x="4309994" y="5082354"/>
            <a:ext cx="936000" cy="234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REQUEST</a:t>
            </a:r>
          </a:p>
        </p:txBody>
      </p:sp>
      <p:sp>
        <p:nvSpPr>
          <p:cNvPr id="172" name="Rectángulo 171">
            <a:extLst>
              <a:ext uri="{FF2B5EF4-FFF2-40B4-BE49-F238E27FC236}">
                <a16:creationId xmlns:a16="http://schemas.microsoft.com/office/drawing/2014/main" id="{472A0FED-C9C4-01CA-0B5A-263A5B568ECC}"/>
              </a:ext>
            </a:extLst>
          </p:cNvPr>
          <p:cNvSpPr/>
          <p:nvPr/>
        </p:nvSpPr>
        <p:spPr>
          <a:xfrm>
            <a:off x="4309994" y="5337430"/>
            <a:ext cx="936000" cy="234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EVALUATION</a:t>
            </a:r>
          </a:p>
        </p:txBody>
      </p:sp>
      <p:sp>
        <p:nvSpPr>
          <p:cNvPr id="173" name="Rectángulo 172">
            <a:extLst>
              <a:ext uri="{FF2B5EF4-FFF2-40B4-BE49-F238E27FC236}">
                <a16:creationId xmlns:a16="http://schemas.microsoft.com/office/drawing/2014/main" id="{96CBD313-830C-FAA5-C362-91667F687768}"/>
              </a:ext>
            </a:extLst>
          </p:cNvPr>
          <p:cNvSpPr/>
          <p:nvPr/>
        </p:nvSpPr>
        <p:spPr>
          <a:xfrm>
            <a:off x="4309994" y="5592506"/>
            <a:ext cx="936000" cy="234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CONFIGURATION</a:t>
            </a:r>
          </a:p>
        </p:txBody>
      </p:sp>
      <p:sp>
        <p:nvSpPr>
          <p:cNvPr id="174" name="Rectángulo redondeado 173">
            <a:extLst>
              <a:ext uri="{FF2B5EF4-FFF2-40B4-BE49-F238E27FC236}">
                <a16:creationId xmlns:a16="http://schemas.microsoft.com/office/drawing/2014/main" id="{27B43FAF-6405-6122-4F73-415D0245441F}"/>
              </a:ext>
            </a:extLst>
          </p:cNvPr>
          <p:cNvSpPr/>
          <p:nvPr/>
        </p:nvSpPr>
        <p:spPr>
          <a:xfrm>
            <a:off x="1198931" y="5524396"/>
            <a:ext cx="708759" cy="386591"/>
          </a:xfrm>
          <a:prstGeom prst="roundRect">
            <a:avLst>
              <a:gd name="adj" fmla="val 8814"/>
            </a:avLst>
          </a:prstGeom>
          <a:solidFill>
            <a:srgbClr val="44546A"/>
          </a:solidFill>
          <a:ln w="12700" cap="flat" cmpd="sng" algn="ctr">
            <a:solidFill>
              <a:srgbClr val="44546A"/>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CUSTOMER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CHANNEL</a:t>
            </a:r>
          </a:p>
        </p:txBody>
      </p:sp>
      <p:sp>
        <p:nvSpPr>
          <p:cNvPr id="175" name="Rectángulo redondeado 174">
            <a:extLst>
              <a:ext uri="{FF2B5EF4-FFF2-40B4-BE49-F238E27FC236}">
                <a16:creationId xmlns:a16="http://schemas.microsoft.com/office/drawing/2014/main" id="{AD9975A8-6DCF-8BA2-6B54-B869145368B0}"/>
              </a:ext>
            </a:extLst>
          </p:cNvPr>
          <p:cNvSpPr/>
          <p:nvPr/>
        </p:nvSpPr>
        <p:spPr>
          <a:xfrm>
            <a:off x="1198930" y="5105311"/>
            <a:ext cx="708759" cy="386591"/>
          </a:xfrm>
          <a:prstGeom prst="roundRect">
            <a:avLst>
              <a:gd name="adj" fmla="val 8814"/>
            </a:avLst>
          </a:prstGeom>
          <a:solidFill>
            <a:srgbClr val="44546A"/>
          </a:solidFill>
          <a:ln w="12700" cap="flat" cmpd="sng" algn="ctr">
            <a:solidFill>
              <a:srgbClr val="44546A"/>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SALES CHANNELS</a:t>
            </a:r>
          </a:p>
        </p:txBody>
      </p:sp>
      <p:sp>
        <p:nvSpPr>
          <p:cNvPr id="176" name="Rectángulo 175">
            <a:extLst>
              <a:ext uri="{FF2B5EF4-FFF2-40B4-BE49-F238E27FC236}">
                <a16:creationId xmlns:a16="http://schemas.microsoft.com/office/drawing/2014/main" id="{56EBCB3F-0CF1-C964-007A-6D5E14D04730}"/>
              </a:ext>
            </a:extLst>
          </p:cNvPr>
          <p:cNvSpPr/>
          <p:nvPr/>
        </p:nvSpPr>
        <p:spPr>
          <a:xfrm>
            <a:off x="2943826" y="5095629"/>
            <a:ext cx="936000" cy="165600"/>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STORE</a:t>
            </a:r>
          </a:p>
        </p:txBody>
      </p:sp>
      <p:sp>
        <p:nvSpPr>
          <p:cNvPr id="177" name="Rectángulo 176">
            <a:extLst>
              <a:ext uri="{FF2B5EF4-FFF2-40B4-BE49-F238E27FC236}">
                <a16:creationId xmlns:a16="http://schemas.microsoft.com/office/drawing/2014/main" id="{B45EADE4-706B-77F2-2F51-697583372C1F}"/>
              </a:ext>
            </a:extLst>
          </p:cNvPr>
          <p:cNvSpPr/>
          <p:nvPr/>
        </p:nvSpPr>
        <p:spPr>
          <a:xfrm>
            <a:off x="2943826" y="5290445"/>
            <a:ext cx="936000" cy="167393"/>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CLICK &amp; COLLECT</a:t>
            </a:r>
          </a:p>
        </p:txBody>
      </p:sp>
      <p:sp>
        <p:nvSpPr>
          <p:cNvPr id="178" name="Rectángulo 177">
            <a:extLst>
              <a:ext uri="{FF2B5EF4-FFF2-40B4-BE49-F238E27FC236}">
                <a16:creationId xmlns:a16="http://schemas.microsoft.com/office/drawing/2014/main" id="{ECFEDF8B-035C-A601-004B-D6FF654555F5}"/>
              </a:ext>
            </a:extLst>
          </p:cNvPr>
          <p:cNvSpPr/>
          <p:nvPr/>
        </p:nvSpPr>
        <p:spPr>
          <a:xfrm>
            <a:off x="2943826" y="5485261"/>
            <a:ext cx="936000" cy="167393"/>
          </a:xfrm>
          <a:prstGeom prst="rect">
            <a:avLst/>
          </a:prstGeom>
          <a:solidFill>
            <a:srgbClr val="44546A"/>
          </a:solidFill>
          <a:ln w="12700" cap="flat" cmpd="sng" algn="ctr">
            <a:solidFill>
              <a:srgbClr val="44546A"/>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prstClr val="white"/>
                </a:solidFill>
                <a:effectLst/>
                <a:uLnTx/>
                <a:uFillTx/>
                <a:latin typeface="Calibri" panose="020F0502020204030204"/>
                <a:ea typeface="+mn-ea"/>
                <a:cs typeface="+mn-cs"/>
              </a:rPr>
              <a:t>CUSTOMER HOME</a:t>
            </a:r>
          </a:p>
        </p:txBody>
      </p:sp>
      <p:sp>
        <p:nvSpPr>
          <p:cNvPr id="179" name="Rectángulo 178">
            <a:extLst>
              <a:ext uri="{FF2B5EF4-FFF2-40B4-BE49-F238E27FC236}">
                <a16:creationId xmlns:a16="http://schemas.microsoft.com/office/drawing/2014/main" id="{247A60C9-1B6C-F0AC-7982-91A68D6EC3CE}"/>
              </a:ext>
            </a:extLst>
          </p:cNvPr>
          <p:cNvSpPr/>
          <p:nvPr/>
        </p:nvSpPr>
        <p:spPr>
          <a:xfrm>
            <a:off x="2943826" y="5680076"/>
            <a:ext cx="936000" cy="167393"/>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prstClr val="white"/>
                </a:solidFill>
                <a:effectLst/>
                <a:uLnTx/>
                <a:uFillTx/>
                <a:latin typeface="Calibri" panose="020F0502020204030204"/>
                <a:ea typeface="+mn-ea"/>
                <a:cs typeface="+mn-cs"/>
              </a:rPr>
              <a:t>3P LOG OPERATOR</a:t>
            </a:r>
          </a:p>
        </p:txBody>
      </p:sp>
      <p:sp>
        <p:nvSpPr>
          <p:cNvPr id="180" name="Rectángulo 179">
            <a:extLst>
              <a:ext uri="{FF2B5EF4-FFF2-40B4-BE49-F238E27FC236}">
                <a16:creationId xmlns:a16="http://schemas.microsoft.com/office/drawing/2014/main" id="{D1ABEA41-4F99-773C-61AF-16CA55423880}"/>
              </a:ext>
            </a:extLst>
          </p:cNvPr>
          <p:cNvSpPr/>
          <p:nvPr/>
        </p:nvSpPr>
        <p:spPr>
          <a:xfrm>
            <a:off x="10037700" y="5084587"/>
            <a:ext cx="936000" cy="1656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WAREHOUSE</a:t>
            </a:r>
          </a:p>
        </p:txBody>
      </p:sp>
      <p:sp>
        <p:nvSpPr>
          <p:cNvPr id="181" name="Rectángulo 180">
            <a:extLst>
              <a:ext uri="{FF2B5EF4-FFF2-40B4-BE49-F238E27FC236}">
                <a16:creationId xmlns:a16="http://schemas.microsoft.com/office/drawing/2014/main" id="{91772489-EC04-7E16-7CFE-855D4A5C80D4}"/>
              </a:ext>
            </a:extLst>
          </p:cNvPr>
          <p:cNvSpPr/>
          <p:nvPr/>
        </p:nvSpPr>
        <p:spPr>
          <a:xfrm>
            <a:off x="10037700" y="5279403"/>
            <a:ext cx="936000" cy="167393"/>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STORE</a:t>
            </a:r>
          </a:p>
        </p:txBody>
      </p:sp>
      <p:sp>
        <p:nvSpPr>
          <p:cNvPr id="182" name="Rectángulo 181">
            <a:extLst>
              <a:ext uri="{FF2B5EF4-FFF2-40B4-BE49-F238E27FC236}">
                <a16:creationId xmlns:a16="http://schemas.microsoft.com/office/drawing/2014/main" id="{06A8736B-17ED-2734-25F5-BBBC05B680C3}"/>
              </a:ext>
            </a:extLst>
          </p:cNvPr>
          <p:cNvSpPr/>
          <p:nvPr/>
        </p:nvSpPr>
        <p:spPr>
          <a:xfrm>
            <a:off x="10037700" y="5474219"/>
            <a:ext cx="936000" cy="167393"/>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VENDOR FACILITY</a:t>
            </a:r>
          </a:p>
        </p:txBody>
      </p:sp>
      <p:sp>
        <p:nvSpPr>
          <p:cNvPr id="183" name="Rectángulo 182">
            <a:extLst>
              <a:ext uri="{FF2B5EF4-FFF2-40B4-BE49-F238E27FC236}">
                <a16:creationId xmlns:a16="http://schemas.microsoft.com/office/drawing/2014/main" id="{2E1CE724-ECE4-0616-2509-EC9101A2F1AE}"/>
              </a:ext>
            </a:extLst>
          </p:cNvPr>
          <p:cNvSpPr/>
          <p:nvPr/>
        </p:nvSpPr>
        <p:spPr>
          <a:xfrm>
            <a:off x="10037700" y="5669034"/>
            <a:ext cx="936000" cy="167393"/>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SELLER FACILITY</a:t>
            </a:r>
          </a:p>
        </p:txBody>
      </p:sp>
      <p:sp>
        <p:nvSpPr>
          <p:cNvPr id="184" name="Rectángulo 183">
            <a:extLst>
              <a:ext uri="{FF2B5EF4-FFF2-40B4-BE49-F238E27FC236}">
                <a16:creationId xmlns:a16="http://schemas.microsoft.com/office/drawing/2014/main" id="{3769F81F-BF39-FD1A-BFBE-8E35D2167F59}"/>
              </a:ext>
            </a:extLst>
          </p:cNvPr>
          <p:cNvSpPr/>
          <p:nvPr/>
        </p:nvSpPr>
        <p:spPr>
          <a:xfrm>
            <a:off x="2872600" y="4849363"/>
            <a:ext cx="1080000" cy="167393"/>
          </a:xfrm>
          <a:prstGeom prst="rect">
            <a:avLst/>
          </a:prstGeom>
          <a:solidFill>
            <a:srgbClr val="30712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SOURCE</a:t>
            </a:r>
          </a:p>
        </p:txBody>
      </p:sp>
      <p:sp>
        <p:nvSpPr>
          <p:cNvPr id="185" name="Rectángulo 184">
            <a:extLst>
              <a:ext uri="{FF2B5EF4-FFF2-40B4-BE49-F238E27FC236}">
                <a16:creationId xmlns:a16="http://schemas.microsoft.com/office/drawing/2014/main" id="{0BEEC5E4-4D90-FEBA-C23C-F31415BAA24D}"/>
              </a:ext>
            </a:extLst>
          </p:cNvPr>
          <p:cNvSpPr/>
          <p:nvPr/>
        </p:nvSpPr>
        <p:spPr>
          <a:xfrm>
            <a:off x="9982951" y="4854938"/>
            <a:ext cx="1062000" cy="167393"/>
          </a:xfrm>
          <a:prstGeom prst="rect">
            <a:avLst/>
          </a:prstGeom>
          <a:solidFill>
            <a:srgbClr val="30712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DESTINATION</a:t>
            </a:r>
          </a:p>
        </p:txBody>
      </p:sp>
      <p:cxnSp>
        <p:nvCxnSpPr>
          <p:cNvPr id="186" name="Conector recto de flecha 185">
            <a:extLst>
              <a:ext uri="{FF2B5EF4-FFF2-40B4-BE49-F238E27FC236}">
                <a16:creationId xmlns:a16="http://schemas.microsoft.com/office/drawing/2014/main" id="{C91A36F1-D81B-DA7D-A0E6-F7A693700DC2}"/>
              </a:ext>
            </a:extLst>
          </p:cNvPr>
          <p:cNvCxnSpPr>
            <a:stCxn id="2" idx="3"/>
            <a:endCxn id="150" idx="1"/>
          </p:cNvCxnSpPr>
          <p:nvPr/>
        </p:nvCxnSpPr>
        <p:spPr>
          <a:xfrm>
            <a:off x="3943724" y="5461157"/>
            <a:ext cx="303904" cy="0"/>
          </a:xfrm>
          <a:prstGeom prst="straightConnector1">
            <a:avLst/>
          </a:prstGeom>
          <a:ln>
            <a:solidFill>
              <a:srgbClr val="307129"/>
            </a:solidFill>
            <a:headEnd type="oval"/>
            <a:tailEnd type="oval"/>
          </a:ln>
        </p:spPr>
        <p:style>
          <a:lnRef idx="2">
            <a:schemeClr val="accent1"/>
          </a:lnRef>
          <a:fillRef idx="0">
            <a:schemeClr val="accent1"/>
          </a:fillRef>
          <a:effectRef idx="1">
            <a:schemeClr val="accent1"/>
          </a:effectRef>
          <a:fontRef idx="minor">
            <a:schemeClr val="tx1"/>
          </a:fontRef>
        </p:style>
      </p:cxnSp>
      <p:cxnSp>
        <p:nvCxnSpPr>
          <p:cNvPr id="187" name="Conector recto de flecha 186">
            <a:extLst>
              <a:ext uri="{FF2B5EF4-FFF2-40B4-BE49-F238E27FC236}">
                <a16:creationId xmlns:a16="http://schemas.microsoft.com/office/drawing/2014/main" id="{378F97DD-6553-C705-2964-1785CB9E0505}"/>
              </a:ext>
            </a:extLst>
          </p:cNvPr>
          <p:cNvCxnSpPr>
            <a:cxnSpLocks/>
            <a:stCxn id="163" idx="3"/>
            <a:endCxn id="170" idx="1"/>
          </p:cNvCxnSpPr>
          <p:nvPr/>
        </p:nvCxnSpPr>
        <p:spPr>
          <a:xfrm flipV="1">
            <a:off x="9686964" y="5463054"/>
            <a:ext cx="291517" cy="916"/>
          </a:xfrm>
          <a:prstGeom prst="straightConnector1">
            <a:avLst/>
          </a:prstGeom>
          <a:ln>
            <a:solidFill>
              <a:srgbClr val="307129"/>
            </a:solidFill>
            <a:headEnd type="oval"/>
            <a:tailEnd type="oval"/>
          </a:ln>
        </p:spPr>
        <p:style>
          <a:lnRef idx="2">
            <a:schemeClr val="accent1"/>
          </a:lnRef>
          <a:fillRef idx="0">
            <a:schemeClr val="accent1"/>
          </a:fillRef>
          <a:effectRef idx="1">
            <a:schemeClr val="accent1"/>
          </a:effectRef>
          <a:fontRef idx="minor">
            <a:schemeClr val="tx1"/>
          </a:fontRef>
        </p:style>
      </p:cxnSp>
      <p:sp>
        <p:nvSpPr>
          <p:cNvPr id="5" name="Rectángulo redondeado 4">
            <a:extLst>
              <a:ext uri="{FF2B5EF4-FFF2-40B4-BE49-F238E27FC236}">
                <a16:creationId xmlns:a16="http://schemas.microsoft.com/office/drawing/2014/main" id="{5AD7F0A1-1BA3-BFE6-5AF6-E9D80F32B96F}"/>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STORES &amp; MERCHANDISE</a:t>
            </a:r>
          </a:p>
        </p:txBody>
      </p:sp>
    </p:spTree>
    <p:extLst>
      <p:ext uri="{BB962C8B-B14F-4D97-AF65-F5344CB8AC3E}">
        <p14:creationId xmlns:p14="http://schemas.microsoft.com/office/powerpoint/2010/main" val="717866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46"/>
                                        </p:tgtEl>
                                        <p:attrNameLst>
                                          <p:attrName>style.visibility</p:attrName>
                                        </p:attrNameLst>
                                      </p:cBhvr>
                                      <p:to>
                                        <p:strVal val="visible"/>
                                      </p:to>
                                    </p:set>
                                    <p:animEffect transition="in" filter="wipe(left)">
                                      <p:cBhvr>
                                        <p:cTn id="7" dur="1000"/>
                                        <p:tgtEl>
                                          <p:spTgt spid="14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75"/>
                                        </p:tgtEl>
                                        <p:attrNameLst>
                                          <p:attrName>style.visibility</p:attrName>
                                        </p:attrNameLst>
                                      </p:cBhvr>
                                      <p:to>
                                        <p:strVal val="visible"/>
                                      </p:to>
                                    </p:set>
                                    <p:animEffect transition="in" filter="wipe(left)">
                                      <p:cBhvr>
                                        <p:cTn id="10" dur="1000"/>
                                        <p:tgtEl>
                                          <p:spTgt spid="175"/>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74"/>
                                        </p:tgtEl>
                                        <p:attrNameLst>
                                          <p:attrName>style.visibility</p:attrName>
                                        </p:attrNameLst>
                                      </p:cBhvr>
                                      <p:to>
                                        <p:strVal val="visible"/>
                                      </p:to>
                                    </p:set>
                                    <p:animEffect transition="in" filter="wipe(left)">
                                      <p:cBhvr>
                                        <p:cTn id="13" dur="1000"/>
                                        <p:tgtEl>
                                          <p:spTgt spid="174"/>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48"/>
                                        </p:tgtEl>
                                        <p:attrNameLst>
                                          <p:attrName>style.visibility</p:attrName>
                                        </p:attrNameLst>
                                      </p:cBhvr>
                                      <p:to>
                                        <p:strVal val="visible"/>
                                      </p:to>
                                    </p:set>
                                    <p:animEffect transition="in" filter="wipe(left)">
                                      <p:cBhvr>
                                        <p:cTn id="17" dur="1000"/>
                                        <p:tgtEl>
                                          <p:spTgt spid="148"/>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147"/>
                                        </p:tgtEl>
                                        <p:attrNameLst>
                                          <p:attrName>style.visibility</p:attrName>
                                        </p:attrNameLst>
                                      </p:cBhvr>
                                      <p:to>
                                        <p:strVal val="visible"/>
                                      </p:to>
                                    </p:set>
                                    <p:animEffect transition="in" filter="wipe(left)">
                                      <p:cBhvr>
                                        <p:cTn id="21" dur="1000"/>
                                        <p:tgtEl>
                                          <p:spTgt spid="147"/>
                                        </p:tgtEl>
                                      </p:cBhvr>
                                    </p:animEffect>
                                  </p:childTnLst>
                                </p:cTn>
                              </p:par>
                            </p:childTnLst>
                          </p:cTn>
                        </p:par>
                        <p:par>
                          <p:cTn id="22" fill="hold">
                            <p:stCondLst>
                              <p:cond delay="3000"/>
                            </p:stCondLst>
                            <p:childTnLst>
                              <p:par>
                                <p:cTn id="23" presetID="10" presetClass="entr" presetSubtype="0" fill="hold" grpId="0" nodeType="after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1000"/>
                                        <p:tgtEl>
                                          <p:spTgt spid="3"/>
                                        </p:tgtEl>
                                      </p:cBhvr>
                                    </p:animEffect>
                                  </p:childTnLst>
                                </p:cTn>
                              </p:par>
                            </p:childTnLst>
                          </p:cTn>
                        </p:par>
                        <p:par>
                          <p:cTn id="26" fill="hold">
                            <p:stCondLst>
                              <p:cond delay="4000"/>
                            </p:stCondLst>
                            <p:childTnLst>
                              <p:par>
                                <p:cTn id="27" presetID="10" presetClass="entr" presetSubtype="0" fill="hold" grpId="0" nodeType="after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fade">
                                      <p:cBhvr>
                                        <p:cTn id="29" dur="1000"/>
                                        <p:tgtEl>
                                          <p:spTgt spid="4"/>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8" fill="hold" grpId="0" nodeType="clickEffect">
                                  <p:stCondLst>
                                    <p:cond delay="0"/>
                                  </p:stCondLst>
                                  <p:childTnLst>
                                    <p:set>
                                      <p:cBhvr>
                                        <p:cTn id="33" dur="1" fill="hold">
                                          <p:stCondLst>
                                            <p:cond delay="0"/>
                                          </p:stCondLst>
                                        </p:cTn>
                                        <p:tgtEl>
                                          <p:spTgt spid="184"/>
                                        </p:tgtEl>
                                        <p:attrNameLst>
                                          <p:attrName>style.visibility</p:attrName>
                                        </p:attrNameLst>
                                      </p:cBhvr>
                                      <p:to>
                                        <p:strVal val="visible"/>
                                      </p:to>
                                    </p:set>
                                    <p:animEffect transition="in" filter="wipe(left)">
                                      <p:cBhvr>
                                        <p:cTn id="34" dur="500"/>
                                        <p:tgtEl>
                                          <p:spTgt spid="184"/>
                                        </p:tgtEl>
                                      </p:cBhvr>
                                    </p:animEffect>
                                  </p:childTnLst>
                                </p:cTn>
                              </p:par>
                            </p:childTnLst>
                          </p:cTn>
                        </p:par>
                        <p:par>
                          <p:cTn id="35" fill="hold">
                            <p:stCondLst>
                              <p:cond delay="500"/>
                            </p:stCondLst>
                            <p:childTnLst>
                              <p:par>
                                <p:cTn id="36" presetID="22" presetClass="entr" presetSubtype="8" fill="hold" grpId="0" nodeType="afterEffect">
                                  <p:stCondLst>
                                    <p:cond delay="0"/>
                                  </p:stCondLst>
                                  <p:childTnLst>
                                    <p:set>
                                      <p:cBhvr>
                                        <p:cTn id="37" dur="1" fill="hold">
                                          <p:stCondLst>
                                            <p:cond delay="0"/>
                                          </p:stCondLst>
                                        </p:cTn>
                                        <p:tgtEl>
                                          <p:spTgt spid="2"/>
                                        </p:tgtEl>
                                        <p:attrNameLst>
                                          <p:attrName>style.visibility</p:attrName>
                                        </p:attrNameLst>
                                      </p:cBhvr>
                                      <p:to>
                                        <p:strVal val="visible"/>
                                      </p:to>
                                    </p:set>
                                    <p:animEffect transition="in" filter="wipe(left)">
                                      <p:cBhvr>
                                        <p:cTn id="38" dur="500"/>
                                        <p:tgtEl>
                                          <p:spTgt spid="2"/>
                                        </p:tgtEl>
                                      </p:cBhvr>
                                    </p:animEffect>
                                  </p:childTnLst>
                                </p:cTn>
                              </p:par>
                            </p:childTnLst>
                          </p:cTn>
                        </p:par>
                        <p:par>
                          <p:cTn id="39" fill="hold">
                            <p:stCondLst>
                              <p:cond delay="1000"/>
                            </p:stCondLst>
                            <p:childTnLst>
                              <p:par>
                                <p:cTn id="40" presetID="22" presetClass="entr" presetSubtype="8" fill="hold" grpId="0" nodeType="afterEffect">
                                  <p:stCondLst>
                                    <p:cond delay="0"/>
                                  </p:stCondLst>
                                  <p:childTnLst>
                                    <p:set>
                                      <p:cBhvr>
                                        <p:cTn id="41" dur="1" fill="hold">
                                          <p:stCondLst>
                                            <p:cond delay="0"/>
                                          </p:stCondLst>
                                        </p:cTn>
                                        <p:tgtEl>
                                          <p:spTgt spid="176"/>
                                        </p:tgtEl>
                                        <p:attrNameLst>
                                          <p:attrName>style.visibility</p:attrName>
                                        </p:attrNameLst>
                                      </p:cBhvr>
                                      <p:to>
                                        <p:strVal val="visible"/>
                                      </p:to>
                                    </p:set>
                                    <p:animEffect transition="in" filter="wipe(left)">
                                      <p:cBhvr>
                                        <p:cTn id="42" dur="500"/>
                                        <p:tgtEl>
                                          <p:spTgt spid="176"/>
                                        </p:tgtEl>
                                      </p:cBhvr>
                                    </p:animEffect>
                                  </p:childTnLst>
                                </p:cTn>
                              </p:par>
                            </p:childTnLst>
                          </p:cTn>
                        </p:par>
                        <p:par>
                          <p:cTn id="43" fill="hold">
                            <p:stCondLst>
                              <p:cond delay="1500"/>
                            </p:stCondLst>
                            <p:childTnLst>
                              <p:par>
                                <p:cTn id="44" presetID="22" presetClass="entr" presetSubtype="8" fill="hold" grpId="0" nodeType="afterEffect">
                                  <p:stCondLst>
                                    <p:cond delay="0"/>
                                  </p:stCondLst>
                                  <p:childTnLst>
                                    <p:set>
                                      <p:cBhvr>
                                        <p:cTn id="45" dur="1" fill="hold">
                                          <p:stCondLst>
                                            <p:cond delay="0"/>
                                          </p:stCondLst>
                                        </p:cTn>
                                        <p:tgtEl>
                                          <p:spTgt spid="177"/>
                                        </p:tgtEl>
                                        <p:attrNameLst>
                                          <p:attrName>style.visibility</p:attrName>
                                        </p:attrNameLst>
                                      </p:cBhvr>
                                      <p:to>
                                        <p:strVal val="visible"/>
                                      </p:to>
                                    </p:set>
                                    <p:animEffect transition="in" filter="wipe(left)">
                                      <p:cBhvr>
                                        <p:cTn id="46" dur="500"/>
                                        <p:tgtEl>
                                          <p:spTgt spid="177"/>
                                        </p:tgtEl>
                                      </p:cBhvr>
                                    </p:animEffect>
                                  </p:childTnLst>
                                </p:cTn>
                              </p:par>
                            </p:childTnLst>
                          </p:cTn>
                        </p:par>
                        <p:par>
                          <p:cTn id="47" fill="hold">
                            <p:stCondLst>
                              <p:cond delay="2000"/>
                            </p:stCondLst>
                            <p:childTnLst>
                              <p:par>
                                <p:cTn id="48" presetID="22" presetClass="entr" presetSubtype="8" fill="hold" grpId="0" nodeType="afterEffect">
                                  <p:stCondLst>
                                    <p:cond delay="0"/>
                                  </p:stCondLst>
                                  <p:childTnLst>
                                    <p:set>
                                      <p:cBhvr>
                                        <p:cTn id="49" dur="1" fill="hold">
                                          <p:stCondLst>
                                            <p:cond delay="0"/>
                                          </p:stCondLst>
                                        </p:cTn>
                                        <p:tgtEl>
                                          <p:spTgt spid="178"/>
                                        </p:tgtEl>
                                        <p:attrNameLst>
                                          <p:attrName>style.visibility</p:attrName>
                                        </p:attrNameLst>
                                      </p:cBhvr>
                                      <p:to>
                                        <p:strVal val="visible"/>
                                      </p:to>
                                    </p:set>
                                    <p:animEffect transition="in" filter="wipe(left)">
                                      <p:cBhvr>
                                        <p:cTn id="50" dur="500"/>
                                        <p:tgtEl>
                                          <p:spTgt spid="178"/>
                                        </p:tgtEl>
                                      </p:cBhvr>
                                    </p:animEffect>
                                  </p:childTnLst>
                                </p:cTn>
                              </p:par>
                            </p:childTnLst>
                          </p:cTn>
                        </p:par>
                        <p:par>
                          <p:cTn id="51" fill="hold">
                            <p:stCondLst>
                              <p:cond delay="2500"/>
                            </p:stCondLst>
                            <p:childTnLst>
                              <p:par>
                                <p:cTn id="52" presetID="22" presetClass="entr" presetSubtype="8" fill="hold" grpId="0" nodeType="afterEffect">
                                  <p:stCondLst>
                                    <p:cond delay="0"/>
                                  </p:stCondLst>
                                  <p:childTnLst>
                                    <p:set>
                                      <p:cBhvr>
                                        <p:cTn id="53" dur="1" fill="hold">
                                          <p:stCondLst>
                                            <p:cond delay="0"/>
                                          </p:stCondLst>
                                        </p:cTn>
                                        <p:tgtEl>
                                          <p:spTgt spid="179"/>
                                        </p:tgtEl>
                                        <p:attrNameLst>
                                          <p:attrName>style.visibility</p:attrName>
                                        </p:attrNameLst>
                                      </p:cBhvr>
                                      <p:to>
                                        <p:strVal val="visible"/>
                                      </p:to>
                                    </p:set>
                                    <p:animEffect transition="in" filter="wipe(left)">
                                      <p:cBhvr>
                                        <p:cTn id="54" dur="500"/>
                                        <p:tgtEl>
                                          <p:spTgt spid="179"/>
                                        </p:tgtEl>
                                      </p:cBhvr>
                                    </p:animEffect>
                                  </p:childTnLst>
                                </p:cTn>
                              </p:par>
                            </p:childTnLst>
                          </p:cTn>
                        </p:par>
                        <p:par>
                          <p:cTn id="55" fill="hold">
                            <p:stCondLst>
                              <p:cond delay="3000"/>
                            </p:stCondLst>
                            <p:childTnLst>
                              <p:par>
                                <p:cTn id="56" presetID="22" presetClass="entr" presetSubtype="8" fill="hold" nodeType="afterEffect">
                                  <p:stCondLst>
                                    <p:cond delay="0"/>
                                  </p:stCondLst>
                                  <p:childTnLst>
                                    <p:set>
                                      <p:cBhvr>
                                        <p:cTn id="57" dur="1" fill="hold">
                                          <p:stCondLst>
                                            <p:cond delay="0"/>
                                          </p:stCondLst>
                                        </p:cTn>
                                        <p:tgtEl>
                                          <p:spTgt spid="186"/>
                                        </p:tgtEl>
                                        <p:attrNameLst>
                                          <p:attrName>style.visibility</p:attrName>
                                        </p:attrNameLst>
                                      </p:cBhvr>
                                      <p:to>
                                        <p:strVal val="visible"/>
                                      </p:to>
                                    </p:set>
                                    <p:animEffect transition="in" filter="wipe(left)">
                                      <p:cBhvr>
                                        <p:cTn id="58" dur="500"/>
                                        <p:tgtEl>
                                          <p:spTgt spid="186"/>
                                        </p:tgtEl>
                                      </p:cBhvr>
                                    </p:animEffect>
                                  </p:childTnLst>
                                </p:cTn>
                              </p:par>
                            </p:childTnLst>
                          </p:cTn>
                        </p:par>
                        <p:par>
                          <p:cTn id="59" fill="hold">
                            <p:stCondLst>
                              <p:cond delay="3500"/>
                            </p:stCondLst>
                            <p:childTnLst>
                              <p:par>
                                <p:cTn id="60" presetID="22" presetClass="entr" presetSubtype="8" fill="hold" grpId="0" nodeType="afterEffect">
                                  <p:stCondLst>
                                    <p:cond delay="0"/>
                                  </p:stCondLst>
                                  <p:childTnLst>
                                    <p:set>
                                      <p:cBhvr>
                                        <p:cTn id="61" dur="1" fill="hold">
                                          <p:stCondLst>
                                            <p:cond delay="0"/>
                                          </p:stCondLst>
                                        </p:cTn>
                                        <p:tgtEl>
                                          <p:spTgt spid="149"/>
                                        </p:tgtEl>
                                        <p:attrNameLst>
                                          <p:attrName>style.visibility</p:attrName>
                                        </p:attrNameLst>
                                      </p:cBhvr>
                                      <p:to>
                                        <p:strVal val="visible"/>
                                      </p:to>
                                    </p:set>
                                    <p:animEffect transition="in" filter="wipe(left)">
                                      <p:cBhvr>
                                        <p:cTn id="62" dur="500"/>
                                        <p:tgtEl>
                                          <p:spTgt spid="149"/>
                                        </p:tgtEl>
                                      </p:cBhvr>
                                    </p:animEffect>
                                  </p:childTnLst>
                                </p:cTn>
                              </p:par>
                            </p:childTnLst>
                          </p:cTn>
                        </p:par>
                        <p:par>
                          <p:cTn id="63" fill="hold">
                            <p:stCondLst>
                              <p:cond delay="4000"/>
                            </p:stCondLst>
                            <p:childTnLst>
                              <p:par>
                                <p:cTn id="64" presetID="22" presetClass="entr" presetSubtype="8" fill="hold" grpId="0" nodeType="afterEffect">
                                  <p:stCondLst>
                                    <p:cond delay="0"/>
                                  </p:stCondLst>
                                  <p:childTnLst>
                                    <p:set>
                                      <p:cBhvr>
                                        <p:cTn id="65" dur="1" fill="hold">
                                          <p:stCondLst>
                                            <p:cond delay="0"/>
                                          </p:stCondLst>
                                        </p:cTn>
                                        <p:tgtEl>
                                          <p:spTgt spid="150"/>
                                        </p:tgtEl>
                                        <p:attrNameLst>
                                          <p:attrName>style.visibility</p:attrName>
                                        </p:attrNameLst>
                                      </p:cBhvr>
                                      <p:to>
                                        <p:strVal val="visible"/>
                                      </p:to>
                                    </p:set>
                                    <p:animEffect transition="in" filter="wipe(left)">
                                      <p:cBhvr>
                                        <p:cTn id="66" dur="500"/>
                                        <p:tgtEl>
                                          <p:spTgt spid="150"/>
                                        </p:tgtEl>
                                      </p:cBhvr>
                                    </p:animEffect>
                                  </p:childTnLst>
                                </p:cTn>
                              </p:par>
                            </p:childTnLst>
                          </p:cTn>
                        </p:par>
                        <p:par>
                          <p:cTn id="67" fill="hold">
                            <p:stCondLst>
                              <p:cond delay="4500"/>
                            </p:stCondLst>
                            <p:childTnLst>
                              <p:par>
                                <p:cTn id="68" presetID="22" presetClass="entr" presetSubtype="8" fill="hold" grpId="0" nodeType="afterEffect">
                                  <p:stCondLst>
                                    <p:cond delay="0"/>
                                  </p:stCondLst>
                                  <p:childTnLst>
                                    <p:set>
                                      <p:cBhvr>
                                        <p:cTn id="69" dur="1" fill="hold">
                                          <p:stCondLst>
                                            <p:cond delay="0"/>
                                          </p:stCondLst>
                                        </p:cTn>
                                        <p:tgtEl>
                                          <p:spTgt spid="171"/>
                                        </p:tgtEl>
                                        <p:attrNameLst>
                                          <p:attrName>style.visibility</p:attrName>
                                        </p:attrNameLst>
                                      </p:cBhvr>
                                      <p:to>
                                        <p:strVal val="visible"/>
                                      </p:to>
                                    </p:set>
                                    <p:animEffect transition="in" filter="wipe(left)">
                                      <p:cBhvr>
                                        <p:cTn id="70" dur="500"/>
                                        <p:tgtEl>
                                          <p:spTgt spid="171"/>
                                        </p:tgtEl>
                                      </p:cBhvr>
                                    </p:animEffect>
                                  </p:childTnLst>
                                </p:cTn>
                              </p:par>
                            </p:childTnLst>
                          </p:cTn>
                        </p:par>
                        <p:par>
                          <p:cTn id="71" fill="hold">
                            <p:stCondLst>
                              <p:cond delay="5000"/>
                            </p:stCondLst>
                            <p:childTnLst>
                              <p:par>
                                <p:cTn id="72" presetID="22" presetClass="entr" presetSubtype="8" fill="hold" grpId="0" nodeType="afterEffect">
                                  <p:stCondLst>
                                    <p:cond delay="0"/>
                                  </p:stCondLst>
                                  <p:childTnLst>
                                    <p:set>
                                      <p:cBhvr>
                                        <p:cTn id="73" dur="1" fill="hold">
                                          <p:stCondLst>
                                            <p:cond delay="0"/>
                                          </p:stCondLst>
                                        </p:cTn>
                                        <p:tgtEl>
                                          <p:spTgt spid="172"/>
                                        </p:tgtEl>
                                        <p:attrNameLst>
                                          <p:attrName>style.visibility</p:attrName>
                                        </p:attrNameLst>
                                      </p:cBhvr>
                                      <p:to>
                                        <p:strVal val="visible"/>
                                      </p:to>
                                    </p:set>
                                    <p:animEffect transition="in" filter="wipe(left)">
                                      <p:cBhvr>
                                        <p:cTn id="74" dur="500"/>
                                        <p:tgtEl>
                                          <p:spTgt spid="172"/>
                                        </p:tgtEl>
                                      </p:cBhvr>
                                    </p:animEffect>
                                  </p:childTnLst>
                                </p:cTn>
                              </p:par>
                            </p:childTnLst>
                          </p:cTn>
                        </p:par>
                        <p:par>
                          <p:cTn id="75" fill="hold">
                            <p:stCondLst>
                              <p:cond delay="5500"/>
                            </p:stCondLst>
                            <p:childTnLst>
                              <p:par>
                                <p:cTn id="76" presetID="22" presetClass="entr" presetSubtype="8" fill="hold" grpId="0" nodeType="afterEffect">
                                  <p:stCondLst>
                                    <p:cond delay="0"/>
                                  </p:stCondLst>
                                  <p:childTnLst>
                                    <p:set>
                                      <p:cBhvr>
                                        <p:cTn id="77" dur="1" fill="hold">
                                          <p:stCondLst>
                                            <p:cond delay="0"/>
                                          </p:stCondLst>
                                        </p:cTn>
                                        <p:tgtEl>
                                          <p:spTgt spid="173"/>
                                        </p:tgtEl>
                                        <p:attrNameLst>
                                          <p:attrName>style.visibility</p:attrName>
                                        </p:attrNameLst>
                                      </p:cBhvr>
                                      <p:to>
                                        <p:strVal val="visible"/>
                                      </p:to>
                                    </p:set>
                                    <p:animEffect transition="in" filter="wipe(left)">
                                      <p:cBhvr>
                                        <p:cTn id="78" dur="500"/>
                                        <p:tgtEl>
                                          <p:spTgt spid="173"/>
                                        </p:tgtEl>
                                      </p:cBhvr>
                                    </p:animEffect>
                                  </p:childTnLst>
                                </p:cTn>
                              </p:par>
                            </p:childTnLst>
                          </p:cTn>
                        </p:par>
                        <p:par>
                          <p:cTn id="79" fill="hold">
                            <p:stCondLst>
                              <p:cond delay="6000"/>
                            </p:stCondLst>
                            <p:childTnLst>
                              <p:par>
                                <p:cTn id="80" presetID="22" presetClass="entr" presetSubtype="8" fill="hold" grpId="0" nodeType="afterEffect">
                                  <p:stCondLst>
                                    <p:cond delay="0"/>
                                  </p:stCondLst>
                                  <p:childTnLst>
                                    <p:set>
                                      <p:cBhvr>
                                        <p:cTn id="81" dur="1" fill="hold">
                                          <p:stCondLst>
                                            <p:cond delay="0"/>
                                          </p:stCondLst>
                                        </p:cTn>
                                        <p:tgtEl>
                                          <p:spTgt spid="151"/>
                                        </p:tgtEl>
                                        <p:attrNameLst>
                                          <p:attrName>style.visibility</p:attrName>
                                        </p:attrNameLst>
                                      </p:cBhvr>
                                      <p:to>
                                        <p:strVal val="visible"/>
                                      </p:to>
                                    </p:set>
                                    <p:animEffect transition="in" filter="wipe(left)">
                                      <p:cBhvr>
                                        <p:cTn id="82" dur="500"/>
                                        <p:tgtEl>
                                          <p:spTgt spid="151"/>
                                        </p:tgtEl>
                                      </p:cBhvr>
                                    </p:animEffect>
                                  </p:childTnLst>
                                </p:cTn>
                              </p:par>
                            </p:childTnLst>
                          </p:cTn>
                        </p:par>
                        <p:par>
                          <p:cTn id="83" fill="hold">
                            <p:stCondLst>
                              <p:cond delay="6500"/>
                            </p:stCondLst>
                            <p:childTnLst>
                              <p:par>
                                <p:cTn id="84" presetID="22" presetClass="entr" presetSubtype="8" fill="hold" grpId="0" nodeType="afterEffect">
                                  <p:stCondLst>
                                    <p:cond delay="0"/>
                                  </p:stCondLst>
                                  <p:childTnLst>
                                    <p:set>
                                      <p:cBhvr>
                                        <p:cTn id="85" dur="1" fill="hold">
                                          <p:stCondLst>
                                            <p:cond delay="0"/>
                                          </p:stCondLst>
                                        </p:cTn>
                                        <p:tgtEl>
                                          <p:spTgt spid="152"/>
                                        </p:tgtEl>
                                        <p:attrNameLst>
                                          <p:attrName>style.visibility</p:attrName>
                                        </p:attrNameLst>
                                      </p:cBhvr>
                                      <p:to>
                                        <p:strVal val="visible"/>
                                      </p:to>
                                    </p:set>
                                    <p:animEffect transition="in" filter="wipe(left)">
                                      <p:cBhvr>
                                        <p:cTn id="86" dur="500"/>
                                        <p:tgtEl>
                                          <p:spTgt spid="152"/>
                                        </p:tgtEl>
                                      </p:cBhvr>
                                    </p:animEffect>
                                  </p:childTnLst>
                                </p:cTn>
                              </p:par>
                            </p:childTnLst>
                          </p:cTn>
                        </p:par>
                        <p:par>
                          <p:cTn id="87" fill="hold">
                            <p:stCondLst>
                              <p:cond delay="7000"/>
                            </p:stCondLst>
                            <p:childTnLst>
                              <p:par>
                                <p:cTn id="88" presetID="22" presetClass="entr" presetSubtype="8" fill="hold" grpId="0" nodeType="afterEffect">
                                  <p:stCondLst>
                                    <p:cond delay="0"/>
                                  </p:stCondLst>
                                  <p:childTnLst>
                                    <p:set>
                                      <p:cBhvr>
                                        <p:cTn id="89" dur="1" fill="hold">
                                          <p:stCondLst>
                                            <p:cond delay="0"/>
                                          </p:stCondLst>
                                        </p:cTn>
                                        <p:tgtEl>
                                          <p:spTgt spid="153"/>
                                        </p:tgtEl>
                                        <p:attrNameLst>
                                          <p:attrName>style.visibility</p:attrName>
                                        </p:attrNameLst>
                                      </p:cBhvr>
                                      <p:to>
                                        <p:strVal val="visible"/>
                                      </p:to>
                                    </p:set>
                                    <p:animEffect transition="in" filter="wipe(left)">
                                      <p:cBhvr>
                                        <p:cTn id="90" dur="500"/>
                                        <p:tgtEl>
                                          <p:spTgt spid="153"/>
                                        </p:tgtEl>
                                      </p:cBhvr>
                                    </p:animEffect>
                                  </p:childTnLst>
                                </p:cTn>
                              </p:par>
                            </p:childTnLst>
                          </p:cTn>
                        </p:par>
                        <p:par>
                          <p:cTn id="91" fill="hold">
                            <p:stCondLst>
                              <p:cond delay="7500"/>
                            </p:stCondLst>
                            <p:childTnLst>
                              <p:par>
                                <p:cTn id="92" presetID="22" presetClass="entr" presetSubtype="8" fill="hold" grpId="0" nodeType="afterEffect">
                                  <p:stCondLst>
                                    <p:cond delay="0"/>
                                  </p:stCondLst>
                                  <p:childTnLst>
                                    <p:set>
                                      <p:cBhvr>
                                        <p:cTn id="93" dur="1" fill="hold">
                                          <p:stCondLst>
                                            <p:cond delay="0"/>
                                          </p:stCondLst>
                                        </p:cTn>
                                        <p:tgtEl>
                                          <p:spTgt spid="154"/>
                                        </p:tgtEl>
                                        <p:attrNameLst>
                                          <p:attrName>style.visibility</p:attrName>
                                        </p:attrNameLst>
                                      </p:cBhvr>
                                      <p:to>
                                        <p:strVal val="visible"/>
                                      </p:to>
                                    </p:set>
                                    <p:animEffect transition="in" filter="wipe(left)">
                                      <p:cBhvr>
                                        <p:cTn id="94" dur="500"/>
                                        <p:tgtEl>
                                          <p:spTgt spid="154"/>
                                        </p:tgtEl>
                                      </p:cBhvr>
                                    </p:animEffect>
                                  </p:childTnLst>
                                </p:cTn>
                              </p:par>
                            </p:childTnLst>
                          </p:cTn>
                        </p:par>
                        <p:par>
                          <p:cTn id="95" fill="hold">
                            <p:stCondLst>
                              <p:cond delay="8000"/>
                            </p:stCondLst>
                            <p:childTnLst>
                              <p:par>
                                <p:cTn id="96" presetID="22" presetClass="entr" presetSubtype="8" fill="hold" grpId="0" nodeType="afterEffect">
                                  <p:stCondLst>
                                    <p:cond delay="0"/>
                                  </p:stCondLst>
                                  <p:childTnLst>
                                    <p:set>
                                      <p:cBhvr>
                                        <p:cTn id="97" dur="1" fill="hold">
                                          <p:stCondLst>
                                            <p:cond delay="0"/>
                                          </p:stCondLst>
                                        </p:cTn>
                                        <p:tgtEl>
                                          <p:spTgt spid="160"/>
                                        </p:tgtEl>
                                        <p:attrNameLst>
                                          <p:attrName>style.visibility</p:attrName>
                                        </p:attrNameLst>
                                      </p:cBhvr>
                                      <p:to>
                                        <p:strVal val="visible"/>
                                      </p:to>
                                    </p:set>
                                    <p:animEffect transition="in" filter="wipe(left)">
                                      <p:cBhvr>
                                        <p:cTn id="98" dur="500"/>
                                        <p:tgtEl>
                                          <p:spTgt spid="160"/>
                                        </p:tgtEl>
                                      </p:cBhvr>
                                    </p:animEffect>
                                  </p:childTnLst>
                                </p:cTn>
                              </p:par>
                            </p:childTnLst>
                          </p:cTn>
                        </p:par>
                        <p:par>
                          <p:cTn id="99" fill="hold">
                            <p:stCondLst>
                              <p:cond delay="8500"/>
                            </p:stCondLst>
                            <p:childTnLst>
                              <p:par>
                                <p:cTn id="100" presetID="22" presetClass="entr" presetSubtype="8" fill="hold" grpId="0" nodeType="afterEffect">
                                  <p:stCondLst>
                                    <p:cond delay="0"/>
                                  </p:stCondLst>
                                  <p:childTnLst>
                                    <p:set>
                                      <p:cBhvr>
                                        <p:cTn id="101" dur="1" fill="hold">
                                          <p:stCondLst>
                                            <p:cond delay="0"/>
                                          </p:stCondLst>
                                        </p:cTn>
                                        <p:tgtEl>
                                          <p:spTgt spid="161"/>
                                        </p:tgtEl>
                                        <p:attrNameLst>
                                          <p:attrName>style.visibility</p:attrName>
                                        </p:attrNameLst>
                                      </p:cBhvr>
                                      <p:to>
                                        <p:strVal val="visible"/>
                                      </p:to>
                                    </p:set>
                                    <p:animEffect transition="in" filter="wipe(left)">
                                      <p:cBhvr>
                                        <p:cTn id="102" dur="500"/>
                                        <p:tgtEl>
                                          <p:spTgt spid="161"/>
                                        </p:tgtEl>
                                      </p:cBhvr>
                                    </p:animEffect>
                                  </p:childTnLst>
                                </p:cTn>
                              </p:par>
                            </p:childTnLst>
                          </p:cTn>
                        </p:par>
                        <p:par>
                          <p:cTn id="103" fill="hold">
                            <p:stCondLst>
                              <p:cond delay="9000"/>
                            </p:stCondLst>
                            <p:childTnLst>
                              <p:par>
                                <p:cTn id="104" presetID="22" presetClass="entr" presetSubtype="8" fill="hold" grpId="0" nodeType="afterEffect">
                                  <p:stCondLst>
                                    <p:cond delay="0"/>
                                  </p:stCondLst>
                                  <p:childTnLst>
                                    <p:set>
                                      <p:cBhvr>
                                        <p:cTn id="105" dur="1" fill="hold">
                                          <p:stCondLst>
                                            <p:cond delay="0"/>
                                          </p:stCondLst>
                                        </p:cTn>
                                        <p:tgtEl>
                                          <p:spTgt spid="155"/>
                                        </p:tgtEl>
                                        <p:attrNameLst>
                                          <p:attrName>style.visibility</p:attrName>
                                        </p:attrNameLst>
                                      </p:cBhvr>
                                      <p:to>
                                        <p:strVal val="visible"/>
                                      </p:to>
                                    </p:set>
                                    <p:animEffect transition="in" filter="wipe(left)">
                                      <p:cBhvr>
                                        <p:cTn id="106" dur="500"/>
                                        <p:tgtEl>
                                          <p:spTgt spid="155"/>
                                        </p:tgtEl>
                                      </p:cBhvr>
                                    </p:animEffect>
                                  </p:childTnLst>
                                </p:cTn>
                              </p:par>
                            </p:childTnLst>
                          </p:cTn>
                        </p:par>
                        <p:par>
                          <p:cTn id="107" fill="hold">
                            <p:stCondLst>
                              <p:cond delay="9500"/>
                            </p:stCondLst>
                            <p:childTnLst>
                              <p:par>
                                <p:cTn id="108" presetID="22" presetClass="entr" presetSubtype="8" fill="hold" grpId="0" nodeType="afterEffect">
                                  <p:stCondLst>
                                    <p:cond delay="0"/>
                                  </p:stCondLst>
                                  <p:childTnLst>
                                    <p:set>
                                      <p:cBhvr>
                                        <p:cTn id="109" dur="1" fill="hold">
                                          <p:stCondLst>
                                            <p:cond delay="0"/>
                                          </p:stCondLst>
                                        </p:cTn>
                                        <p:tgtEl>
                                          <p:spTgt spid="156"/>
                                        </p:tgtEl>
                                        <p:attrNameLst>
                                          <p:attrName>style.visibility</p:attrName>
                                        </p:attrNameLst>
                                      </p:cBhvr>
                                      <p:to>
                                        <p:strVal val="visible"/>
                                      </p:to>
                                    </p:set>
                                    <p:animEffect transition="in" filter="wipe(left)">
                                      <p:cBhvr>
                                        <p:cTn id="110" dur="500"/>
                                        <p:tgtEl>
                                          <p:spTgt spid="156"/>
                                        </p:tgtEl>
                                      </p:cBhvr>
                                    </p:animEffect>
                                  </p:childTnLst>
                                </p:cTn>
                              </p:par>
                            </p:childTnLst>
                          </p:cTn>
                        </p:par>
                        <p:par>
                          <p:cTn id="111" fill="hold">
                            <p:stCondLst>
                              <p:cond delay="10000"/>
                            </p:stCondLst>
                            <p:childTnLst>
                              <p:par>
                                <p:cTn id="112" presetID="22" presetClass="entr" presetSubtype="8" fill="hold" grpId="0" nodeType="afterEffect">
                                  <p:stCondLst>
                                    <p:cond delay="0"/>
                                  </p:stCondLst>
                                  <p:childTnLst>
                                    <p:set>
                                      <p:cBhvr>
                                        <p:cTn id="113" dur="1" fill="hold">
                                          <p:stCondLst>
                                            <p:cond delay="0"/>
                                          </p:stCondLst>
                                        </p:cTn>
                                        <p:tgtEl>
                                          <p:spTgt spid="157"/>
                                        </p:tgtEl>
                                        <p:attrNameLst>
                                          <p:attrName>style.visibility</p:attrName>
                                        </p:attrNameLst>
                                      </p:cBhvr>
                                      <p:to>
                                        <p:strVal val="visible"/>
                                      </p:to>
                                    </p:set>
                                    <p:animEffect transition="in" filter="wipe(left)">
                                      <p:cBhvr>
                                        <p:cTn id="114" dur="500"/>
                                        <p:tgtEl>
                                          <p:spTgt spid="157"/>
                                        </p:tgtEl>
                                      </p:cBhvr>
                                    </p:animEffect>
                                  </p:childTnLst>
                                </p:cTn>
                              </p:par>
                            </p:childTnLst>
                          </p:cTn>
                        </p:par>
                        <p:par>
                          <p:cTn id="115" fill="hold">
                            <p:stCondLst>
                              <p:cond delay="10500"/>
                            </p:stCondLst>
                            <p:childTnLst>
                              <p:par>
                                <p:cTn id="116" presetID="22" presetClass="entr" presetSubtype="8" fill="hold" grpId="0" nodeType="afterEffect">
                                  <p:stCondLst>
                                    <p:cond delay="0"/>
                                  </p:stCondLst>
                                  <p:childTnLst>
                                    <p:set>
                                      <p:cBhvr>
                                        <p:cTn id="117" dur="1" fill="hold">
                                          <p:stCondLst>
                                            <p:cond delay="0"/>
                                          </p:stCondLst>
                                        </p:cTn>
                                        <p:tgtEl>
                                          <p:spTgt spid="158"/>
                                        </p:tgtEl>
                                        <p:attrNameLst>
                                          <p:attrName>style.visibility</p:attrName>
                                        </p:attrNameLst>
                                      </p:cBhvr>
                                      <p:to>
                                        <p:strVal val="visible"/>
                                      </p:to>
                                    </p:set>
                                    <p:animEffect transition="in" filter="wipe(left)">
                                      <p:cBhvr>
                                        <p:cTn id="118" dur="500"/>
                                        <p:tgtEl>
                                          <p:spTgt spid="158"/>
                                        </p:tgtEl>
                                      </p:cBhvr>
                                    </p:animEffect>
                                  </p:childTnLst>
                                </p:cTn>
                              </p:par>
                            </p:childTnLst>
                          </p:cTn>
                        </p:par>
                        <p:par>
                          <p:cTn id="119" fill="hold">
                            <p:stCondLst>
                              <p:cond delay="11000"/>
                            </p:stCondLst>
                            <p:childTnLst>
                              <p:par>
                                <p:cTn id="120" presetID="22" presetClass="entr" presetSubtype="8" fill="hold" grpId="0" nodeType="afterEffect">
                                  <p:stCondLst>
                                    <p:cond delay="0"/>
                                  </p:stCondLst>
                                  <p:childTnLst>
                                    <p:set>
                                      <p:cBhvr>
                                        <p:cTn id="121" dur="1" fill="hold">
                                          <p:stCondLst>
                                            <p:cond delay="0"/>
                                          </p:stCondLst>
                                        </p:cTn>
                                        <p:tgtEl>
                                          <p:spTgt spid="159"/>
                                        </p:tgtEl>
                                        <p:attrNameLst>
                                          <p:attrName>style.visibility</p:attrName>
                                        </p:attrNameLst>
                                      </p:cBhvr>
                                      <p:to>
                                        <p:strVal val="visible"/>
                                      </p:to>
                                    </p:set>
                                    <p:animEffect transition="in" filter="wipe(left)">
                                      <p:cBhvr>
                                        <p:cTn id="122" dur="500"/>
                                        <p:tgtEl>
                                          <p:spTgt spid="159"/>
                                        </p:tgtEl>
                                      </p:cBhvr>
                                    </p:animEffect>
                                  </p:childTnLst>
                                </p:cTn>
                              </p:par>
                            </p:childTnLst>
                          </p:cTn>
                        </p:par>
                        <p:par>
                          <p:cTn id="123" fill="hold">
                            <p:stCondLst>
                              <p:cond delay="11500"/>
                            </p:stCondLst>
                            <p:childTnLst>
                              <p:par>
                                <p:cTn id="124" presetID="22" presetClass="entr" presetSubtype="8" fill="hold" grpId="0" nodeType="afterEffect">
                                  <p:stCondLst>
                                    <p:cond delay="0"/>
                                  </p:stCondLst>
                                  <p:childTnLst>
                                    <p:set>
                                      <p:cBhvr>
                                        <p:cTn id="125" dur="1" fill="hold">
                                          <p:stCondLst>
                                            <p:cond delay="0"/>
                                          </p:stCondLst>
                                        </p:cTn>
                                        <p:tgtEl>
                                          <p:spTgt spid="166"/>
                                        </p:tgtEl>
                                        <p:attrNameLst>
                                          <p:attrName>style.visibility</p:attrName>
                                        </p:attrNameLst>
                                      </p:cBhvr>
                                      <p:to>
                                        <p:strVal val="visible"/>
                                      </p:to>
                                    </p:set>
                                    <p:animEffect transition="in" filter="wipe(left)">
                                      <p:cBhvr>
                                        <p:cTn id="126" dur="500"/>
                                        <p:tgtEl>
                                          <p:spTgt spid="166"/>
                                        </p:tgtEl>
                                      </p:cBhvr>
                                    </p:animEffect>
                                  </p:childTnLst>
                                </p:cTn>
                              </p:par>
                            </p:childTnLst>
                          </p:cTn>
                        </p:par>
                        <p:par>
                          <p:cTn id="127" fill="hold">
                            <p:stCondLst>
                              <p:cond delay="12000"/>
                            </p:stCondLst>
                            <p:childTnLst>
                              <p:par>
                                <p:cTn id="128" presetID="22" presetClass="entr" presetSubtype="8" fill="hold" grpId="0" nodeType="afterEffect">
                                  <p:stCondLst>
                                    <p:cond delay="0"/>
                                  </p:stCondLst>
                                  <p:childTnLst>
                                    <p:set>
                                      <p:cBhvr>
                                        <p:cTn id="129" dur="1" fill="hold">
                                          <p:stCondLst>
                                            <p:cond delay="0"/>
                                          </p:stCondLst>
                                        </p:cTn>
                                        <p:tgtEl>
                                          <p:spTgt spid="167"/>
                                        </p:tgtEl>
                                        <p:attrNameLst>
                                          <p:attrName>style.visibility</p:attrName>
                                        </p:attrNameLst>
                                      </p:cBhvr>
                                      <p:to>
                                        <p:strVal val="visible"/>
                                      </p:to>
                                    </p:set>
                                    <p:animEffect transition="in" filter="wipe(left)">
                                      <p:cBhvr>
                                        <p:cTn id="130" dur="500"/>
                                        <p:tgtEl>
                                          <p:spTgt spid="167"/>
                                        </p:tgtEl>
                                      </p:cBhvr>
                                    </p:animEffect>
                                  </p:childTnLst>
                                </p:cTn>
                              </p:par>
                            </p:childTnLst>
                          </p:cTn>
                        </p:par>
                        <p:par>
                          <p:cTn id="131" fill="hold">
                            <p:stCondLst>
                              <p:cond delay="12500"/>
                            </p:stCondLst>
                            <p:childTnLst>
                              <p:par>
                                <p:cTn id="132" presetID="22" presetClass="entr" presetSubtype="8" fill="hold" grpId="0" nodeType="afterEffect">
                                  <p:stCondLst>
                                    <p:cond delay="0"/>
                                  </p:stCondLst>
                                  <p:childTnLst>
                                    <p:set>
                                      <p:cBhvr>
                                        <p:cTn id="133" dur="1" fill="hold">
                                          <p:stCondLst>
                                            <p:cond delay="0"/>
                                          </p:stCondLst>
                                        </p:cTn>
                                        <p:tgtEl>
                                          <p:spTgt spid="168"/>
                                        </p:tgtEl>
                                        <p:attrNameLst>
                                          <p:attrName>style.visibility</p:attrName>
                                        </p:attrNameLst>
                                      </p:cBhvr>
                                      <p:to>
                                        <p:strVal val="visible"/>
                                      </p:to>
                                    </p:set>
                                    <p:animEffect transition="in" filter="wipe(left)">
                                      <p:cBhvr>
                                        <p:cTn id="134" dur="500"/>
                                        <p:tgtEl>
                                          <p:spTgt spid="168"/>
                                        </p:tgtEl>
                                      </p:cBhvr>
                                    </p:animEffect>
                                  </p:childTnLst>
                                </p:cTn>
                              </p:par>
                            </p:childTnLst>
                          </p:cTn>
                        </p:par>
                        <p:par>
                          <p:cTn id="135" fill="hold">
                            <p:stCondLst>
                              <p:cond delay="13000"/>
                            </p:stCondLst>
                            <p:childTnLst>
                              <p:par>
                                <p:cTn id="136" presetID="22" presetClass="entr" presetSubtype="8" fill="hold" grpId="0" nodeType="afterEffect">
                                  <p:stCondLst>
                                    <p:cond delay="0"/>
                                  </p:stCondLst>
                                  <p:childTnLst>
                                    <p:set>
                                      <p:cBhvr>
                                        <p:cTn id="137" dur="1" fill="hold">
                                          <p:stCondLst>
                                            <p:cond delay="0"/>
                                          </p:stCondLst>
                                        </p:cTn>
                                        <p:tgtEl>
                                          <p:spTgt spid="162"/>
                                        </p:tgtEl>
                                        <p:attrNameLst>
                                          <p:attrName>style.visibility</p:attrName>
                                        </p:attrNameLst>
                                      </p:cBhvr>
                                      <p:to>
                                        <p:strVal val="visible"/>
                                      </p:to>
                                    </p:set>
                                    <p:animEffect transition="in" filter="wipe(left)">
                                      <p:cBhvr>
                                        <p:cTn id="138" dur="500"/>
                                        <p:tgtEl>
                                          <p:spTgt spid="162"/>
                                        </p:tgtEl>
                                      </p:cBhvr>
                                    </p:animEffect>
                                  </p:childTnLst>
                                </p:cTn>
                              </p:par>
                            </p:childTnLst>
                          </p:cTn>
                        </p:par>
                        <p:par>
                          <p:cTn id="139" fill="hold">
                            <p:stCondLst>
                              <p:cond delay="13500"/>
                            </p:stCondLst>
                            <p:childTnLst>
                              <p:par>
                                <p:cTn id="140" presetID="22" presetClass="entr" presetSubtype="8" fill="hold" grpId="0" nodeType="afterEffect">
                                  <p:stCondLst>
                                    <p:cond delay="0"/>
                                  </p:stCondLst>
                                  <p:childTnLst>
                                    <p:set>
                                      <p:cBhvr>
                                        <p:cTn id="141" dur="1" fill="hold">
                                          <p:stCondLst>
                                            <p:cond delay="0"/>
                                          </p:stCondLst>
                                        </p:cTn>
                                        <p:tgtEl>
                                          <p:spTgt spid="163"/>
                                        </p:tgtEl>
                                        <p:attrNameLst>
                                          <p:attrName>style.visibility</p:attrName>
                                        </p:attrNameLst>
                                      </p:cBhvr>
                                      <p:to>
                                        <p:strVal val="visible"/>
                                      </p:to>
                                    </p:set>
                                    <p:animEffect transition="in" filter="wipe(left)">
                                      <p:cBhvr>
                                        <p:cTn id="142" dur="500"/>
                                        <p:tgtEl>
                                          <p:spTgt spid="163"/>
                                        </p:tgtEl>
                                      </p:cBhvr>
                                    </p:animEffect>
                                  </p:childTnLst>
                                </p:cTn>
                              </p:par>
                            </p:childTnLst>
                          </p:cTn>
                        </p:par>
                        <p:par>
                          <p:cTn id="143" fill="hold">
                            <p:stCondLst>
                              <p:cond delay="14000"/>
                            </p:stCondLst>
                            <p:childTnLst>
                              <p:par>
                                <p:cTn id="144" presetID="22" presetClass="entr" presetSubtype="8" fill="hold" grpId="0" nodeType="afterEffect">
                                  <p:stCondLst>
                                    <p:cond delay="0"/>
                                  </p:stCondLst>
                                  <p:childTnLst>
                                    <p:set>
                                      <p:cBhvr>
                                        <p:cTn id="145" dur="1" fill="hold">
                                          <p:stCondLst>
                                            <p:cond delay="0"/>
                                          </p:stCondLst>
                                        </p:cTn>
                                        <p:tgtEl>
                                          <p:spTgt spid="164"/>
                                        </p:tgtEl>
                                        <p:attrNameLst>
                                          <p:attrName>style.visibility</p:attrName>
                                        </p:attrNameLst>
                                      </p:cBhvr>
                                      <p:to>
                                        <p:strVal val="visible"/>
                                      </p:to>
                                    </p:set>
                                    <p:animEffect transition="in" filter="wipe(left)">
                                      <p:cBhvr>
                                        <p:cTn id="146" dur="500"/>
                                        <p:tgtEl>
                                          <p:spTgt spid="164"/>
                                        </p:tgtEl>
                                      </p:cBhvr>
                                    </p:animEffect>
                                  </p:childTnLst>
                                </p:cTn>
                              </p:par>
                            </p:childTnLst>
                          </p:cTn>
                        </p:par>
                        <p:par>
                          <p:cTn id="147" fill="hold">
                            <p:stCondLst>
                              <p:cond delay="14500"/>
                            </p:stCondLst>
                            <p:childTnLst>
                              <p:par>
                                <p:cTn id="148" presetID="22" presetClass="entr" presetSubtype="8" fill="hold" grpId="0" nodeType="afterEffect">
                                  <p:stCondLst>
                                    <p:cond delay="0"/>
                                  </p:stCondLst>
                                  <p:childTnLst>
                                    <p:set>
                                      <p:cBhvr>
                                        <p:cTn id="149" dur="1" fill="hold">
                                          <p:stCondLst>
                                            <p:cond delay="0"/>
                                          </p:stCondLst>
                                        </p:cTn>
                                        <p:tgtEl>
                                          <p:spTgt spid="165"/>
                                        </p:tgtEl>
                                        <p:attrNameLst>
                                          <p:attrName>style.visibility</p:attrName>
                                        </p:attrNameLst>
                                      </p:cBhvr>
                                      <p:to>
                                        <p:strVal val="visible"/>
                                      </p:to>
                                    </p:set>
                                    <p:animEffect transition="in" filter="wipe(left)">
                                      <p:cBhvr>
                                        <p:cTn id="150" dur="500"/>
                                        <p:tgtEl>
                                          <p:spTgt spid="165"/>
                                        </p:tgtEl>
                                      </p:cBhvr>
                                    </p:animEffect>
                                  </p:childTnLst>
                                </p:cTn>
                              </p:par>
                            </p:childTnLst>
                          </p:cTn>
                        </p:par>
                        <p:par>
                          <p:cTn id="151" fill="hold">
                            <p:stCondLst>
                              <p:cond delay="15000"/>
                            </p:stCondLst>
                            <p:childTnLst>
                              <p:par>
                                <p:cTn id="152" presetID="22" presetClass="entr" presetSubtype="8" fill="hold" grpId="0" nodeType="afterEffect">
                                  <p:stCondLst>
                                    <p:cond delay="0"/>
                                  </p:stCondLst>
                                  <p:childTnLst>
                                    <p:set>
                                      <p:cBhvr>
                                        <p:cTn id="153" dur="1" fill="hold">
                                          <p:stCondLst>
                                            <p:cond delay="0"/>
                                          </p:stCondLst>
                                        </p:cTn>
                                        <p:tgtEl>
                                          <p:spTgt spid="169"/>
                                        </p:tgtEl>
                                        <p:attrNameLst>
                                          <p:attrName>style.visibility</p:attrName>
                                        </p:attrNameLst>
                                      </p:cBhvr>
                                      <p:to>
                                        <p:strVal val="visible"/>
                                      </p:to>
                                    </p:set>
                                    <p:animEffect transition="in" filter="wipe(left)">
                                      <p:cBhvr>
                                        <p:cTn id="154" dur="500"/>
                                        <p:tgtEl>
                                          <p:spTgt spid="169"/>
                                        </p:tgtEl>
                                      </p:cBhvr>
                                    </p:animEffect>
                                  </p:childTnLst>
                                </p:cTn>
                              </p:par>
                            </p:childTnLst>
                          </p:cTn>
                        </p:par>
                        <p:par>
                          <p:cTn id="155" fill="hold">
                            <p:stCondLst>
                              <p:cond delay="15500"/>
                            </p:stCondLst>
                            <p:childTnLst>
                              <p:par>
                                <p:cTn id="156" presetID="22" presetClass="entr" presetSubtype="8" fill="hold" nodeType="afterEffect">
                                  <p:stCondLst>
                                    <p:cond delay="0"/>
                                  </p:stCondLst>
                                  <p:childTnLst>
                                    <p:set>
                                      <p:cBhvr>
                                        <p:cTn id="157" dur="1" fill="hold">
                                          <p:stCondLst>
                                            <p:cond delay="0"/>
                                          </p:stCondLst>
                                        </p:cTn>
                                        <p:tgtEl>
                                          <p:spTgt spid="187"/>
                                        </p:tgtEl>
                                        <p:attrNameLst>
                                          <p:attrName>style.visibility</p:attrName>
                                        </p:attrNameLst>
                                      </p:cBhvr>
                                      <p:to>
                                        <p:strVal val="visible"/>
                                      </p:to>
                                    </p:set>
                                    <p:animEffect transition="in" filter="wipe(left)">
                                      <p:cBhvr>
                                        <p:cTn id="158" dur="500"/>
                                        <p:tgtEl>
                                          <p:spTgt spid="187"/>
                                        </p:tgtEl>
                                      </p:cBhvr>
                                    </p:animEffect>
                                  </p:childTnLst>
                                </p:cTn>
                              </p:par>
                            </p:childTnLst>
                          </p:cTn>
                        </p:par>
                        <p:par>
                          <p:cTn id="159" fill="hold">
                            <p:stCondLst>
                              <p:cond delay="16000"/>
                            </p:stCondLst>
                            <p:childTnLst>
                              <p:par>
                                <p:cTn id="160" presetID="22" presetClass="entr" presetSubtype="8" fill="hold" grpId="0" nodeType="afterEffect">
                                  <p:stCondLst>
                                    <p:cond delay="0"/>
                                  </p:stCondLst>
                                  <p:childTnLst>
                                    <p:set>
                                      <p:cBhvr>
                                        <p:cTn id="161" dur="1" fill="hold">
                                          <p:stCondLst>
                                            <p:cond delay="0"/>
                                          </p:stCondLst>
                                        </p:cTn>
                                        <p:tgtEl>
                                          <p:spTgt spid="170"/>
                                        </p:tgtEl>
                                        <p:attrNameLst>
                                          <p:attrName>style.visibility</p:attrName>
                                        </p:attrNameLst>
                                      </p:cBhvr>
                                      <p:to>
                                        <p:strVal val="visible"/>
                                      </p:to>
                                    </p:set>
                                    <p:animEffect transition="in" filter="wipe(left)">
                                      <p:cBhvr>
                                        <p:cTn id="162" dur="500"/>
                                        <p:tgtEl>
                                          <p:spTgt spid="170"/>
                                        </p:tgtEl>
                                      </p:cBhvr>
                                    </p:animEffect>
                                  </p:childTnLst>
                                </p:cTn>
                              </p:par>
                            </p:childTnLst>
                          </p:cTn>
                        </p:par>
                        <p:par>
                          <p:cTn id="163" fill="hold">
                            <p:stCondLst>
                              <p:cond delay="16500"/>
                            </p:stCondLst>
                            <p:childTnLst>
                              <p:par>
                                <p:cTn id="164" presetID="22" presetClass="entr" presetSubtype="8" fill="hold" grpId="0" nodeType="afterEffect">
                                  <p:stCondLst>
                                    <p:cond delay="0"/>
                                  </p:stCondLst>
                                  <p:childTnLst>
                                    <p:set>
                                      <p:cBhvr>
                                        <p:cTn id="165" dur="1" fill="hold">
                                          <p:stCondLst>
                                            <p:cond delay="0"/>
                                          </p:stCondLst>
                                        </p:cTn>
                                        <p:tgtEl>
                                          <p:spTgt spid="180"/>
                                        </p:tgtEl>
                                        <p:attrNameLst>
                                          <p:attrName>style.visibility</p:attrName>
                                        </p:attrNameLst>
                                      </p:cBhvr>
                                      <p:to>
                                        <p:strVal val="visible"/>
                                      </p:to>
                                    </p:set>
                                    <p:animEffect transition="in" filter="wipe(left)">
                                      <p:cBhvr>
                                        <p:cTn id="166" dur="500"/>
                                        <p:tgtEl>
                                          <p:spTgt spid="180"/>
                                        </p:tgtEl>
                                      </p:cBhvr>
                                    </p:animEffect>
                                  </p:childTnLst>
                                </p:cTn>
                              </p:par>
                            </p:childTnLst>
                          </p:cTn>
                        </p:par>
                        <p:par>
                          <p:cTn id="167" fill="hold">
                            <p:stCondLst>
                              <p:cond delay="17000"/>
                            </p:stCondLst>
                            <p:childTnLst>
                              <p:par>
                                <p:cTn id="168" presetID="22" presetClass="entr" presetSubtype="8" fill="hold" grpId="0" nodeType="afterEffect">
                                  <p:stCondLst>
                                    <p:cond delay="0"/>
                                  </p:stCondLst>
                                  <p:childTnLst>
                                    <p:set>
                                      <p:cBhvr>
                                        <p:cTn id="169" dur="1" fill="hold">
                                          <p:stCondLst>
                                            <p:cond delay="0"/>
                                          </p:stCondLst>
                                        </p:cTn>
                                        <p:tgtEl>
                                          <p:spTgt spid="181"/>
                                        </p:tgtEl>
                                        <p:attrNameLst>
                                          <p:attrName>style.visibility</p:attrName>
                                        </p:attrNameLst>
                                      </p:cBhvr>
                                      <p:to>
                                        <p:strVal val="visible"/>
                                      </p:to>
                                    </p:set>
                                    <p:animEffect transition="in" filter="wipe(left)">
                                      <p:cBhvr>
                                        <p:cTn id="170" dur="500"/>
                                        <p:tgtEl>
                                          <p:spTgt spid="181"/>
                                        </p:tgtEl>
                                      </p:cBhvr>
                                    </p:animEffect>
                                  </p:childTnLst>
                                </p:cTn>
                              </p:par>
                            </p:childTnLst>
                          </p:cTn>
                        </p:par>
                        <p:par>
                          <p:cTn id="171" fill="hold">
                            <p:stCondLst>
                              <p:cond delay="17500"/>
                            </p:stCondLst>
                            <p:childTnLst>
                              <p:par>
                                <p:cTn id="172" presetID="22" presetClass="entr" presetSubtype="8" fill="hold" grpId="0" nodeType="afterEffect">
                                  <p:stCondLst>
                                    <p:cond delay="0"/>
                                  </p:stCondLst>
                                  <p:childTnLst>
                                    <p:set>
                                      <p:cBhvr>
                                        <p:cTn id="173" dur="1" fill="hold">
                                          <p:stCondLst>
                                            <p:cond delay="0"/>
                                          </p:stCondLst>
                                        </p:cTn>
                                        <p:tgtEl>
                                          <p:spTgt spid="182"/>
                                        </p:tgtEl>
                                        <p:attrNameLst>
                                          <p:attrName>style.visibility</p:attrName>
                                        </p:attrNameLst>
                                      </p:cBhvr>
                                      <p:to>
                                        <p:strVal val="visible"/>
                                      </p:to>
                                    </p:set>
                                    <p:animEffect transition="in" filter="wipe(left)">
                                      <p:cBhvr>
                                        <p:cTn id="174" dur="500"/>
                                        <p:tgtEl>
                                          <p:spTgt spid="182"/>
                                        </p:tgtEl>
                                      </p:cBhvr>
                                    </p:animEffect>
                                  </p:childTnLst>
                                </p:cTn>
                              </p:par>
                            </p:childTnLst>
                          </p:cTn>
                        </p:par>
                        <p:par>
                          <p:cTn id="175" fill="hold">
                            <p:stCondLst>
                              <p:cond delay="18000"/>
                            </p:stCondLst>
                            <p:childTnLst>
                              <p:par>
                                <p:cTn id="176" presetID="22" presetClass="entr" presetSubtype="8" fill="hold" grpId="0" nodeType="afterEffect">
                                  <p:stCondLst>
                                    <p:cond delay="0"/>
                                  </p:stCondLst>
                                  <p:childTnLst>
                                    <p:set>
                                      <p:cBhvr>
                                        <p:cTn id="177" dur="1" fill="hold">
                                          <p:stCondLst>
                                            <p:cond delay="0"/>
                                          </p:stCondLst>
                                        </p:cTn>
                                        <p:tgtEl>
                                          <p:spTgt spid="183"/>
                                        </p:tgtEl>
                                        <p:attrNameLst>
                                          <p:attrName>style.visibility</p:attrName>
                                        </p:attrNameLst>
                                      </p:cBhvr>
                                      <p:to>
                                        <p:strVal val="visible"/>
                                      </p:to>
                                    </p:set>
                                    <p:animEffect transition="in" filter="wipe(left)">
                                      <p:cBhvr>
                                        <p:cTn id="178" dur="500"/>
                                        <p:tgtEl>
                                          <p:spTgt spid="183"/>
                                        </p:tgtEl>
                                      </p:cBhvr>
                                    </p:animEffect>
                                  </p:childTnLst>
                                </p:cTn>
                              </p:par>
                            </p:childTnLst>
                          </p:cTn>
                        </p:par>
                        <p:par>
                          <p:cTn id="179" fill="hold">
                            <p:stCondLst>
                              <p:cond delay="18500"/>
                            </p:stCondLst>
                            <p:childTnLst>
                              <p:par>
                                <p:cTn id="180" presetID="22" presetClass="entr" presetSubtype="8" fill="hold" grpId="0" nodeType="afterEffect">
                                  <p:stCondLst>
                                    <p:cond delay="0"/>
                                  </p:stCondLst>
                                  <p:childTnLst>
                                    <p:set>
                                      <p:cBhvr>
                                        <p:cTn id="181" dur="1" fill="hold">
                                          <p:stCondLst>
                                            <p:cond delay="0"/>
                                          </p:stCondLst>
                                        </p:cTn>
                                        <p:tgtEl>
                                          <p:spTgt spid="185"/>
                                        </p:tgtEl>
                                        <p:attrNameLst>
                                          <p:attrName>style.visibility</p:attrName>
                                        </p:attrNameLst>
                                      </p:cBhvr>
                                      <p:to>
                                        <p:strVal val="visible"/>
                                      </p:to>
                                    </p:set>
                                    <p:animEffect transition="in" filter="wipe(left)">
                                      <p:cBhvr>
                                        <p:cTn id="182" dur="500"/>
                                        <p:tgtEl>
                                          <p:spTgt spid="185"/>
                                        </p:tgtEl>
                                      </p:cBhvr>
                                    </p:animEffect>
                                  </p:childTnLst>
                                </p:cTn>
                              </p:par>
                            </p:childTnLst>
                          </p:cTn>
                        </p:par>
                      </p:childTnLst>
                    </p:cTn>
                  </p:par>
                  <p:par>
                    <p:cTn id="183" fill="hold">
                      <p:stCondLst>
                        <p:cond delay="indefinite"/>
                      </p:stCondLst>
                      <p:childTnLst>
                        <p:par>
                          <p:cTn id="184" fill="hold">
                            <p:stCondLst>
                              <p:cond delay="0"/>
                            </p:stCondLst>
                            <p:childTnLst>
                              <p:par>
                                <p:cTn id="185" presetID="10" presetClass="exit" presetSubtype="0" fill="hold" grpId="1" nodeType="clickEffect">
                                  <p:stCondLst>
                                    <p:cond delay="0"/>
                                  </p:stCondLst>
                                  <p:childTnLst>
                                    <p:animEffect transition="out" filter="fade">
                                      <p:cBhvr>
                                        <p:cTn id="186" dur="500"/>
                                        <p:tgtEl>
                                          <p:spTgt spid="3"/>
                                        </p:tgtEl>
                                      </p:cBhvr>
                                    </p:animEffect>
                                    <p:set>
                                      <p:cBhvr>
                                        <p:cTn id="187" dur="1" fill="hold">
                                          <p:stCondLst>
                                            <p:cond delay="499"/>
                                          </p:stCondLst>
                                        </p:cTn>
                                        <p:tgtEl>
                                          <p:spTgt spid="3"/>
                                        </p:tgtEl>
                                        <p:attrNameLst>
                                          <p:attrName>style.visibility</p:attrName>
                                        </p:attrNameLst>
                                      </p:cBhvr>
                                      <p:to>
                                        <p:strVal val="hidden"/>
                                      </p:to>
                                    </p:set>
                                  </p:childTnLst>
                                </p:cTn>
                              </p:par>
                            </p:childTnLst>
                          </p:cTn>
                        </p:par>
                        <p:par>
                          <p:cTn id="188" fill="hold">
                            <p:stCondLst>
                              <p:cond delay="500"/>
                            </p:stCondLst>
                            <p:childTnLst>
                              <p:par>
                                <p:cTn id="189" presetID="10" presetClass="exit" presetSubtype="0" fill="hold" grpId="1" nodeType="afterEffect">
                                  <p:stCondLst>
                                    <p:cond delay="0"/>
                                  </p:stCondLst>
                                  <p:childTnLst>
                                    <p:animEffect transition="out" filter="fade">
                                      <p:cBhvr>
                                        <p:cTn id="190" dur="500"/>
                                        <p:tgtEl>
                                          <p:spTgt spid="4"/>
                                        </p:tgtEl>
                                      </p:cBhvr>
                                    </p:animEffect>
                                    <p:set>
                                      <p:cBhvr>
                                        <p:cTn id="191"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4" grpId="0" animBg="1"/>
      <p:bldP spid="4" grpId="1" animBg="1"/>
      <p:bldP spid="2" grpId="0" animBg="1"/>
      <p:bldP spid="146" grpId="0" animBg="1"/>
      <p:bldP spid="147" grpId="0" animBg="1"/>
      <p:bldP spid="148" grpId="0" animBg="1"/>
      <p:bldP spid="149" grpId="0" animBg="1"/>
      <p:bldP spid="150" grpId="0" animBg="1"/>
      <p:bldP spid="151" grpId="0" animBg="1"/>
      <p:bldP spid="152" grpId="0" animBg="1"/>
      <p:bldP spid="153" grpId="0" animBg="1"/>
      <p:bldP spid="154" grpId="0" animBg="1"/>
      <p:bldP spid="155" grpId="0" animBg="1"/>
      <p:bldP spid="156" grpId="0" animBg="1"/>
      <p:bldP spid="157" grpId="0" animBg="1"/>
      <p:bldP spid="158" grpId="0" animBg="1"/>
      <p:bldP spid="159" grpId="0" animBg="1"/>
      <p:bldP spid="160" grpId="0" animBg="1"/>
      <p:bldP spid="161" grpId="0" animBg="1"/>
      <p:bldP spid="162" grpId="0" animBg="1"/>
      <p:bldP spid="163" grpId="0" animBg="1"/>
      <p:bldP spid="164" grpId="0" animBg="1"/>
      <p:bldP spid="165" grpId="0" animBg="1"/>
      <p:bldP spid="166" grpId="0" animBg="1"/>
      <p:bldP spid="167" grpId="0" animBg="1"/>
      <p:bldP spid="168" grpId="0" animBg="1"/>
      <p:bldP spid="169" grpId="0" animBg="1"/>
      <p:bldP spid="170" grpId="0" animBg="1"/>
      <p:bldP spid="171" grpId="0" animBg="1"/>
      <p:bldP spid="172" grpId="0" animBg="1"/>
      <p:bldP spid="173" grpId="0" animBg="1"/>
      <p:bldP spid="174" grpId="0" animBg="1"/>
      <p:bldP spid="175" grpId="0" animBg="1"/>
      <p:bldP spid="176" grpId="0" animBg="1"/>
      <p:bldP spid="177" grpId="0" animBg="1"/>
      <p:bldP spid="178" grpId="0" animBg="1"/>
      <p:bldP spid="179" grpId="0" animBg="1"/>
      <p:bldP spid="180" grpId="0" animBg="1"/>
      <p:bldP spid="181" grpId="0" animBg="1"/>
      <p:bldP spid="182" grpId="0" animBg="1"/>
      <p:bldP spid="183" grpId="0" animBg="1"/>
      <p:bldP spid="184" grpId="0" animBg="1"/>
      <p:bldP spid="185"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Warehouse</a:t>
            </a:r>
            <a:r>
              <a:rPr lang="es-CL" b="1"/>
              <a:t> Management – </a:t>
            </a:r>
            <a:r>
              <a:rPr lang="es-CL" b="1" err="1"/>
              <a:t>Overview</a:t>
            </a:r>
            <a:endParaRPr lang="es-CL"/>
          </a:p>
        </p:txBody>
      </p:sp>
      <p:sp>
        <p:nvSpPr>
          <p:cNvPr id="7" name="CuadroTexto 6">
            <a:extLst>
              <a:ext uri="{FF2B5EF4-FFF2-40B4-BE49-F238E27FC236}">
                <a16:creationId xmlns:a16="http://schemas.microsoft.com/office/drawing/2014/main" id="{DAEF1CFD-7EBA-A4D9-3D6F-FA725BA98B4A}"/>
              </a:ext>
            </a:extLst>
          </p:cNvPr>
          <p:cNvSpPr txBox="1"/>
          <p:nvPr/>
        </p:nvSpPr>
        <p:spPr>
          <a:xfrm>
            <a:off x="736985" y="2647189"/>
            <a:ext cx="9289284" cy="54668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general las bodegas suelen ser administradas a través de un WMS (</a:t>
            </a:r>
            <a:r>
              <a:rPr lang="es-CL" sz="1000" err="1"/>
              <a:t>Warehouse</a:t>
            </a:r>
            <a:r>
              <a:rPr lang="es-CL" sz="1000"/>
              <a:t> Management </a:t>
            </a:r>
            <a:r>
              <a:rPr lang="es-CL" sz="1000" err="1"/>
              <a:t>System</a:t>
            </a:r>
            <a:r>
              <a:rPr lang="es-CL" sz="1000"/>
              <a:t>), una solución especializada que permite administrar los recursos físicos y la gestión de tareas a ser ejecutadas por la fuerza laboral que opera la bodega. Este tipo de sistemas / soluciones se acostumbran integra con capacidades logísticas externas a la bodega , de forma tal que puedan recibir pedidos desde los diferentes canales, ya sea por motivos de abastecimiento, venta o logística reversa.   </a:t>
            </a:r>
          </a:p>
        </p:txBody>
      </p:sp>
      <p:sp>
        <p:nvSpPr>
          <p:cNvPr id="9" name="CuadroTexto 8">
            <a:extLst>
              <a:ext uri="{FF2B5EF4-FFF2-40B4-BE49-F238E27FC236}">
                <a16:creationId xmlns:a16="http://schemas.microsoft.com/office/drawing/2014/main" id="{B0DB1770-9758-334A-D41B-050F851E489C}"/>
              </a:ext>
            </a:extLst>
          </p:cNvPr>
          <p:cNvSpPr txBox="1"/>
          <p:nvPr/>
        </p:nvSpPr>
        <p:spPr>
          <a:xfrm>
            <a:off x="736986" y="2014510"/>
            <a:ext cx="9289284" cy="50043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todo </a:t>
            </a:r>
            <a:r>
              <a:rPr lang="es-CL" sz="1000" err="1"/>
              <a:t>retail</a:t>
            </a:r>
            <a:r>
              <a:rPr lang="es-CL" sz="1000"/>
              <a:t>, la gestión operativa de la Bodega (</a:t>
            </a:r>
            <a:r>
              <a:rPr lang="es-CL" sz="1000" err="1"/>
              <a:t>Warehouse</a:t>
            </a:r>
            <a:r>
              <a:rPr lang="es-CL" sz="1000"/>
              <a:t>) representa un aspecto fundamental de la operación logística, no sólo desde el punto de venta de almacenaje de la mercadería, sino además influye de manera sustancial en procesos </a:t>
            </a:r>
            <a:r>
              <a:rPr lang="es-CL" sz="1000" err="1"/>
              <a:t>core</a:t>
            </a:r>
            <a:r>
              <a:rPr lang="es-CL" sz="1000"/>
              <a:t> como la gestión y planificación del inventario, el cual a su vez tiene impacto directo en la gestión de costos y en la ejecución de la venta. </a:t>
            </a:r>
          </a:p>
        </p:txBody>
      </p:sp>
      <p:sp>
        <p:nvSpPr>
          <p:cNvPr id="10" name="CuadroTexto 9">
            <a:extLst>
              <a:ext uri="{FF2B5EF4-FFF2-40B4-BE49-F238E27FC236}">
                <a16:creationId xmlns:a16="http://schemas.microsoft.com/office/drawing/2014/main" id="{CD51CE86-5EFC-D7ED-8369-9C397DC7AA66}"/>
              </a:ext>
            </a:extLst>
          </p:cNvPr>
          <p:cNvSpPr txBox="1"/>
          <p:nvPr/>
        </p:nvSpPr>
        <p:spPr>
          <a:xfrm>
            <a:off x="736985" y="3326118"/>
            <a:ext cx="5444739"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con un poco más de detalle los principales procesos que ocurren en una bodega típica…</a:t>
            </a:r>
          </a:p>
        </p:txBody>
      </p:sp>
      <p:sp>
        <p:nvSpPr>
          <p:cNvPr id="2" name="Rectángulo redondeado 1">
            <a:extLst>
              <a:ext uri="{FF2B5EF4-FFF2-40B4-BE49-F238E27FC236}">
                <a16:creationId xmlns:a16="http://schemas.microsoft.com/office/drawing/2014/main" id="{A1FA56DA-3C82-B95E-B61C-ED88C7760380}"/>
              </a:ext>
            </a:extLst>
          </p:cNvPr>
          <p:cNvSpPr/>
          <p:nvPr/>
        </p:nvSpPr>
        <p:spPr>
          <a:xfrm>
            <a:off x="9293052" y="762862"/>
            <a:ext cx="2582016" cy="246161"/>
          </a:xfrm>
          <a:prstGeom prst="roundRect">
            <a:avLst>
              <a:gd name="adj" fmla="val 6757"/>
            </a:avLst>
          </a:prstGeom>
          <a:solidFill>
            <a:srgbClr val="73C96A"/>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3" name="CuadroTexto 2">
            <a:extLst>
              <a:ext uri="{FF2B5EF4-FFF2-40B4-BE49-F238E27FC236}">
                <a16:creationId xmlns:a16="http://schemas.microsoft.com/office/drawing/2014/main" id="{C60288F3-724F-2362-DDD7-34486F3F62D4}"/>
              </a:ext>
            </a:extLst>
          </p:cNvPr>
          <p:cNvSpPr txBox="1"/>
          <p:nvPr/>
        </p:nvSpPr>
        <p:spPr>
          <a:xfrm>
            <a:off x="736985" y="1606602"/>
            <a:ext cx="8038305"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Ahora que conocemos y entendemos los distintos tipos de órdenes logísticas pasemos a revisar con un poco más de detalle el mundo de las bodegas</a:t>
            </a:r>
          </a:p>
        </p:txBody>
      </p:sp>
    </p:spTree>
    <p:extLst>
      <p:ext uri="{BB962C8B-B14F-4D97-AF65-F5344CB8AC3E}">
        <p14:creationId xmlns:p14="http://schemas.microsoft.com/office/powerpoint/2010/main" val="236555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childTnLst>
                                </p:cTn>
                              </p:par>
                            </p:childTnLst>
                          </p:cTn>
                        </p:par>
                        <p:par>
                          <p:cTn id="16" fill="hold">
                            <p:stCondLst>
                              <p:cond delay="3000"/>
                            </p:stCondLst>
                            <p:childTnLst>
                              <p:par>
                                <p:cTn id="17" presetID="10" presetClass="entr" presetSubtype="0" fill="hold" grpId="0" nodeType="afterEffect">
                                  <p:stCondLst>
                                    <p:cond delay="200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3"/>
                                        </p:tgtEl>
                                      </p:cBhvr>
                                    </p:animEffect>
                                    <p:set>
                                      <p:cBhvr>
                                        <p:cTn id="24" dur="1" fill="hold">
                                          <p:stCondLst>
                                            <p:cond delay="499"/>
                                          </p:stCondLst>
                                        </p:cTn>
                                        <p:tgtEl>
                                          <p:spTgt spid="3"/>
                                        </p:tgtEl>
                                        <p:attrNameLst>
                                          <p:attrName>style.visibility</p:attrName>
                                        </p:attrNameLst>
                                      </p:cBhvr>
                                      <p:to>
                                        <p:strVal val="hidden"/>
                                      </p:to>
                                    </p:set>
                                  </p:childTnLst>
                                </p:cTn>
                              </p:par>
                            </p:childTnLst>
                          </p:cTn>
                        </p:par>
                        <p:par>
                          <p:cTn id="25" fill="hold">
                            <p:stCondLst>
                              <p:cond delay="500"/>
                            </p:stCondLst>
                            <p:childTnLst>
                              <p:par>
                                <p:cTn id="26" presetID="10" presetClass="exit" presetSubtype="0" fill="hold" grpId="1" nodeType="after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par>
                          <p:cTn id="29" fill="hold">
                            <p:stCondLst>
                              <p:cond delay="1000"/>
                            </p:stCondLst>
                            <p:childTnLst>
                              <p:par>
                                <p:cTn id="30" presetID="10" presetClass="exit" presetSubtype="0" fill="hold" grpId="1" nodeType="afterEffect">
                                  <p:stCondLst>
                                    <p:cond delay="0"/>
                                  </p:stCondLst>
                                  <p:childTnLst>
                                    <p:animEffect transition="out" filter="fade">
                                      <p:cBhvr>
                                        <p:cTn id="31" dur="500"/>
                                        <p:tgtEl>
                                          <p:spTgt spid="7"/>
                                        </p:tgtEl>
                                      </p:cBhvr>
                                    </p:animEffect>
                                    <p:set>
                                      <p:cBhvr>
                                        <p:cTn id="32" dur="1" fill="hold">
                                          <p:stCondLst>
                                            <p:cond delay="499"/>
                                          </p:stCondLst>
                                        </p:cTn>
                                        <p:tgtEl>
                                          <p:spTgt spid="7"/>
                                        </p:tgtEl>
                                        <p:attrNameLst>
                                          <p:attrName>style.visibility</p:attrName>
                                        </p:attrNameLst>
                                      </p:cBhvr>
                                      <p:to>
                                        <p:strVal val="hidden"/>
                                      </p:to>
                                    </p:set>
                                  </p:childTnLst>
                                </p:cTn>
                              </p:par>
                            </p:childTnLst>
                          </p:cTn>
                        </p:par>
                        <p:par>
                          <p:cTn id="33" fill="hold">
                            <p:stCondLst>
                              <p:cond delay="1500"/>
                            </p:stCondLst>
                            <p:childTnLst>
                              <p:par>
                                <p:cTn id="34" presetID="10" presetClass="exit" presetSubtype="0" fill="hold" grpId="1" nodeType="afterEffect">
                                  <p:stCondLst>
                                    <p:cond delay="0"/>
                                  </p:stCondLst>
                                  <p:childTnLst>
                                    <p:animEffect transition="out" filter="fade">
                                      <p:cBhvr>
                                        <p:cTn id="35" dur="500"/>
                                        <p:tgtEl>
                                          <p:spTgt spid="10"/>
                                        </p:tgtEl>
                                      </p:cBhvr>
                                    </p:animEffect>
                                    <p:set>
                                      <p:cBhvr>
                                        <p:cTn id="36"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9" grpId="0" animBg="1"/>
      <p:bldP spid="9" grpId="1" animBg="1"/>
      <p:bldP spid="10" grpId="0" animBg="1"/>
      <p:bldP spid="10" grpId="1" animBg="1"/>
      <p:bldP spid="3" grpId="0" animBg="1"/>
      <p:bldP spid="3" grpId="1"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Warehouse</a:t>
            </a:r>
            <a:r>
              <a:rPr lang="es-CL" b="1"/>
              <a:t> Management– Business </a:t>
            </a:r>
            <a:r>
              <a:rPr lang="es-CL" b="1" err="1"/>
              <a:t>Overview</a:t>
            </a:r>
            <a:endParaRPr lang="es-CL"/>
          </a:p>
        </p:txBody>
      </p:sp>
      <p:sp>
        <p:nvSpPr>
          <p:cNvPr id="19" name="Cheurón 18">
            <a:extLst>
              <a:ext uri="{FF2B5EF4-FFF2-40B4-BE49-F238E27FC236}">
                <a16:creationId xmlns:a16="http://schemas.microsoft.com/office/drawing/2014/main" id="{1A390016-9573-2242-B1A4-CD1D38C0BB17}"/>
              </a:ext>
            </a:extLst>
          </p:cNvPr>
          <p:cNvSpPr/>
          <p:nvPr/>
        </p:nvSpPr>
        <p:spPr>
          <a:xfrm>
            <a:off x="2432745" y="1612287"/>
            <a:ext cx="8064000" cy="148967"/>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2" name="Rectángulo 21">
            <a:extLst>
              <a:ext uri="{FF2B5EF4-FFF2-40B4-BE49-F238E27FC236}">
                <a16:creationId xmlns:a16="http://schemas.microsoft.com/office/drawing/2014/main" id="{F29B2124-1393-7C38-10D2-68C47CF78099}"/>
              </a:ext>
            </a:extLst>
          </p:cNvPr>
          <p:cNvSpPr/>
          <p:nvPr/>
        </p:nvSpPr>
        <p:spPr>
          <a:xfrm>
            <a:off x="1791456" y="1611966"/>
            <a:ext cx="1201179" cy="1226500"/>
          </a:xfrm>
          <a:prstGeom prst="rect">
            <a:avLst/>
          </a:prstGeom>
          <a:solidFill>
            <a:srgbClr val="73C96A"/>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WAREHOUSE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MANAGEMENT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Pentágono 1">
            <a:extLst>
              <a:ext uri="{FF2B5EF4-FFF2-40B4-BE49-F238E27FC236}">
                <a16:creationId xmlns:a16="http://schemas.microsoft.com/office/drawing/2014/main" id="{14C189D8-A572-F15D-1BFD-B82310C953F2}"/>
              </a:ext>
            </a:extLst>
          </p:cNvPr>
          <p:cNvSpPr/>
          <p:nvPr/>
        </p:nvSpPr>
        <p:spPr>
          <a:xfrm>
            <a:off x="3078027" y="2038214"/>
            <a:ext cx="1440000" cy="520449"/>
          </a:xfrm>
          <a:prstGeom prst="homePlate">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RECEPCIÓN</a:t>
            </a:r>
          </a:p>
        </p:txBody>
      </p:sp>
      <p:sp>
        <p:nvSpPr>
          <p:cNvPr id="3" name="Cheurón 2">
            <a:extLst>
              <a:ext uri="{FF2B5EF4-FFF2-40B4-BE49-F238E27FC236}">
                <a16:creationId xmlns:a16="http://schemas.microsoft.com/office/drawing/2014/main" id="{BF42AF28-DEC4-C1C1-243F-96C7E6EB4FAB}"/>
              </a:ext>
            </a:extLst>
          </p:cNvPr>
          <p:cNvSpPr/>
          <p:nvPr/>
        </p:nvSpPr>
        <p:spPr>
          <a:xfrm>
            <a:off x="4317181" y="2038214"/>
            <a:ext cx="1440000" cy="520449"/>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 name="Cheurón 3">
            <a:extLst>
              <a:ext uri="{FF2B5EF4-FFF2-40B4-BE49-F238E27FC236}">
                <a16:creationId xmlns:a16="http://schemas.microsoft.com/office/drawing/2014/main" id="{44207133-5FF3-D873-784B-527A47DCF731}"/>
              </a:ext>
            </a:extLst>
          </p:cNvPr>
          <p:cNvSpPr/>
          <p:nvPr/>
        </p:nvSpPr>
        <p:spPr>
          <a:xfrm>
            <a:off x="5556333" y="2038214"/>
            <a:ext cx="1440000" cy="520449"/>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PICKING</a:t>
            </a:r>
          </a:p>
        </p:txBody>
      </p:sp>
      <p:sp>
        <p:nvSpPr>
          <p:cNvPr id="5" name="Cheurón 4">
            <a:extLst>
              <a:ext uri="{FF2B5EF4-FFF2-40B4-BE49-F238E27FC236}">
                <a16:creationId xmlns:a16="http://schemas.microsoft.com/office/drawing/2014/main" id="{92047F96-B795-94CB-9639-C105053DDA90}"/>
              </a:ext>
            </a:extLst>
          </p:cNvPr>
          <p:cNvSpPr/>
          <p:nvPr/>
        </p:nvSpPr>
        <p:spPr>
          <a:xfrm>
            <a:off x="6784335" y="2038214"/>
            <a:ext cx="1440000" cy="520449"/>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6" name="Cheurón 5">
            <a:extLst>
              <a:ext uri="{FF2B5EF4-FFF2-40B4-BE49-F238E27FC236}">
                <a16:creationId xmlns:a16="http://schemas.microsoft.com/office/drawing/2014/main" id="{B197025C-E329-FB7D-FEEF-AB5A0330CDA7}"/>
              </a:ext>
            </a:extLst>
          </p:cNvPr>
          <p:cNvSpPr/>
          <p:nvPr/>
        </p:nvSpPr>
        <p:spPr>
          <a:xfrm>
            <a:off x="8012336" y="2038214"/>
            <a:ext cx="1440000" cy="520449"/>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ENVÍO</a:t>
            </a:r>
          </a:p>
        </p:txBody>
      </p:sp>
      <p:sp>
        <p:nvSpPr>
          <p:cNvPr id="8" name="CuadroTexto 7">
            <a:extLst>
              <a:ext uri="{FF2B5EF4-FFF2-40B4-BE49-F238E27FC236}">
                <a16:creationId xmlns:a16="http://schemas.microsoft.com/office/drawing/2014/main" id="{CDF47356-6DEE-4C5A-E7BE-2A3D55BAA309}"/>
              </a:ext>
            </a:extLst>
          </p:cNvPr>
          <p:cNvSpPr txBox="1"/>
          <p:nvPr/>
        </p:nvSpPr>
        <p:spPr>
          <a:xfrm>
            <a:off x="7174469" y="2183022"/>
            <a:ext cx="797013" cy="2308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EMPAQUE</a:t>
            </a:r>
          </a:p>
        </p:txBody>
      </p:sp>
      <p:sp>
        <p:nvSpPr>
          <p:cNvPr id="31" name="Cheurón 30">
            <a:extLst>
              <a:ext uri="{FF2B5EF4-FFF2-40B4-BE49-F238E27FC236}">
                <a16:creationId xmlns:a16="http://schemas.microsoft.com/office/drawing/2014/main" id="{F0532640-5BF5-1CF8-98F2-C52668295731}"/>
              </a:ext>
            </a:extLst>
          </p:cNvPr>
          <p:cNvSpPr/>
          <p:nvPr/>
        </p:nvSpPr>
        <p:spPr>
          <a:xfrm>
            <a:off x="3078037" y="1826267"/>
            <a:ext cx="2484000" cy="148967"/>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INBOUND</a:t>
            </a:r>
          </a:p>
        </p:txBody>
      </p:sp>
      <p:sp>
        <p:nvSpPr>
          <p:cNvPr id="32" name="Cheurón 31">
            <a:extLst>
              <a:ext uri="{FF2B5EF4-FFF2-40B4-BE49-F238E27FC236}">
                <a16:creationId xmlns:a16="http://schemas.microsoft.com/office/drawing/2014/main" id="{233D5111-91AB-FB44-E7EB-EF1D29BFD862}"/>
              </a:ext>
            </a:extLst>
          </p:cNvPr>
          <p:cNvSpPr/>
          <p:nvPr/>
        </p:nvSpPr>
        <p:spPr>
          <a:xfrm>
            <a:off x="5561090" y="1826267"/>
            <a:ext cx="3708000" cy="148967"/>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OUTBOUND</a:t>
            </a:r>
          </a:p>
        </p:txBody>
      </p:sp>
      <p:sp>
        <p:nvSpPr>
          <p:cNvPr id="33" name="Rectángulo 32">
            <a:extLst>
              <a:ext uri="{FF2B5EF4-FFF2-40B4-BE49-F238E27FC236}">
                <a16:creationId xmlns:a16="http://schemas.microsoft.com/office/drawing/2014/main" id="{3A02F6EE-FEB0-88DC-1288-9FE439673EB9}"/>
              </a:ext>
            </a:extLst>
          </p:cNvPr>
          <p:cNvSpPr/>
          <p:nvPr/>
        </p:nvSpPr>
        <p:spPr>
          <a:xfrm>
            <a:off x="9467290" y="2050019"/>
            <a:ext cx="1008000" cy="234000"/>
          </a:xfrm>
          <a:prstGeom prst="rect">
            <a:avLst/>
          </a:prstGeom>
          <a:solidFill>
            <a:srgbClr val="7A990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ROBOTICS</a:t>
            </a:r>
          </a:p>
        </p:txBody>
      </p:sp>
      <p:sp>
        <p:nvSpPr>
          <p:cNvPr id="34" name="Rectángulo 33">
            <a:extLst>
              <a:ext uri="{FF2B5EF4-FFF2-40B4-BE49-F238E27FC236}">
                <a16:creationId xmlns:a16="http://schemas.microsoft.com/office/drawing/2014/main" id="{EF3F3E8E-6C39-B157-2885-F8011CC24C58}"/>
              </a:ext>
            </a:extLst>
          </p:cNvPr>
          <p:cNvSpPr/>
          <p:nvPr/>
        </p:nvSpPr>
        <p:spPr>
          <a:xfrm>
            <a:off x="9464870" y="2326654"/>
            <a:ext cx="1008000" cy="234000"/>
          </a:xfrm>
          <a:prstGeom prst="rect">
            <a:avLst/>
          </a:prstGeom>
          <a:solidFill>
            <a:srgbClr val="7A990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INTRALOGISTICS</a:t>
            </a:r>
          </a:p>
        </p:txBody>
      </p:sp>
      <p:pic>
        <p:nvPicPr>
          <p:cNvPr id="374" name="Imagen 373">
            <a:extLst>
              <a:ext uri="{FF2B5EF4-FFF2-40B4-BE49-F238E27FC236}">
                <a16:creationId xmlns:a16="http://schemas.microsoft.com/office/drawing/2014/main" id="{41953042-0085-FABA-CED2-27B366531F04}"/>
              </a:ext>
            </a:extLst>
          </p:cNvPr>
          <p:cNvPicPr>
            <a:picLocks noChangeAspect="1"/>
          </p:cNvPicPr>
          <p:nvPr/>
        </p:nvPicPr>
        <p:blipFill>
          <a:blip r:embed="rId3"/>
          <a:stretch>
            <a:fillRect/>
          </a:stretch>
        </p:blipFill>
        <p:spPr>
          <a:xfrm>
            <a:off x="5290752" y="3205072"/>
            <a:ext cx="531161" cy="531161"/>
          </a:xfrm>
          <a:prstGeom prst="rect">
            <a:avLst/>
          </a:prstGeom>
        </p:spPr>
      </p:pic>
      <p:cxnSp>
        <p:nvCxnSpPr>
          <p:cNvPr id="375" name="Conector recto de flecha 374">
            <a:extLst>
              <a:ext uri="{FF2B5EF4-FFF2-40B4-BE49-F238E27FC236}">
                <a16:creationId xmlns:a16="http://schemas.microsoft.com/office/drawing/2014/main" id="{D7DC4395-B2B0-2784-03D8-7CFF5004BEDE}"/>
              </a:ext>
            </a:extLst>
          </p:cNvPr>
          <p:cNvCxnSpPr>
            <a:cxnSpLocks/>
            <a:stCxn id="374" idx="0"/>
          </p:cNvCxnSpPr>
          <p:nvPr/>
        </p:nvCxnSpPr>
        <p:spPr>
          <a:xfrm flipV="1">
            <a:off x="5556333" y="2837582"/>
            <a:ext cx="147" cy="36749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9" name="CuadroTexto 8">
            <a:extLst>
              <a:ext uri="{FF2B5EF4-FFF2-40B4-BE49-F238E27FC236}">
                <a16:creationId xmlns:a16="http://schemas.microsoft.com/office/drawing/2014/main" id="{B4BDCA98-8BD2-217C-7136-5F4AB41B2C07}"/>
              </a:ext>
            </a:extLst>
          </p:cNvPr>
          <p:cNvSpPr txBox="1"/>
          <p:nvPr/>
        </p:nvSpPr>
        <p:spPr>
          <a:xfrm>
            <a:off x="545151" y="3932024"/>
            <a:ext cx="9532703" cy="234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operación de la bodega se puede resumir en forma esencial a tareas que están -directa o indirectamente- asociadas con la entrada de mercadería y/o salida de mercadería…</a:t>
            </a:r>
          </a:p>
        </p:txBody>
      </p:sp>
      <p:sp>
        <p:nvSpPr>
          <p:cNvPr id="10" name="CuadroTexto 9">
            <a:extLst>
              <a:ext uri="{FF2B5EF4-FFF2-40B4-BE49-F238E27FC236}">
                <a16:creationId xmlns:a16="http://schemas.microsoft.com/office/drawing/2014/main" id="{8820E960-70FE-00A9-2E3A-BDA854938121}"/>
              </a:ext>
            </a:extLst>
          </p:cNvPr>
          <p:cNvSpPr txBox="1"/>
          <p:nvPr/>
        </p:nvSpPr>
        <p:spPr>
          <a:xfrm>
            <a:off x="545152" y="4219715"/>
            <a:ext cx="10165002" cy="38752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Asociadas a la entrada de mercadería tenemos los procesos de recepción y almacenamiento (en sus diferentes modalidades), los cuales tienen influencia en el ordenamiento y eficiencia de los procesos de movimiento y pedidos de mercadería.</a:t>
            </a:r>
          </a:p>
        </p:txBody>
      </p:sp>
      <p:sp>
        <p:nvSpPr>
          <p:cNvPr id="11" name="CuadroTexto 10">
            <a:extLst>
              <a:ext uri="{FF2B5EF4-FFF2-40B4-BE49-F238E27FC236}">
                <a16:creationId xmlns:a16="http://schemas.microsoft.com/office/drawing/2014/main" id="{43D85D05-1797-5B23-A379-49B9050C305D}"/>
              </a:ext>
            </a:extLst>
          </p:cNvPr>
          <p:cNvSpPr txBox="1"/>
          <p:nvPr/>
        </p:nvSpPr>
        <p:spPr>
          <a:xfrm>
            <a:off x="4552025" y="2177291"/>
            <a:ext cx="1136850" cy="230832"/>
          </a:xfrm>
          <a:prstGeom prst="rect">
            <a:avLst/>
          </a:prstGeom>
          <a:no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900" b="1" i="0" u="none" strike="noStrike" kern="0" cap="none" spc="0" normalizeH="0" baseline="0">
                <a:ln>
                  <a:noFill/>
                </a:ln>
                <a:solidFill>
                  <a:srgbClr val="FFFFFF"/>
                </a:solidFill>
                <a:effectLst/>
                <a:uLnTx/>
                <a:uFillTx/>
                <a:latin typeface="Calibri" panose="020F0502020204030204"/>
              </a:defRPr>
            </a:lvl1pPr>
          </a:lstStyle>
          <a:p>
            <a:r>
              <a:rPr lang="es-CL"/>
              <a:t>ALMACENAMIENTO</a:t>
            </a:r>
          </a:p>
        </p:txBody>
      </p:sp>
      <p:sp>
        <p:nvSpPr>
          <p:cNvPr id="7" name="CuadroTexto 6">
            <a:extLst>
              <a:ext uri="{FF2B5EF4-FFF2-40B4-BE49-F238E27FC236}">
                <a16:creationId xmlns:a16="http://schemas.microsoft.com/office/drawing/2014/main" id="{1DC41383-28FF-409D-CA51-857DD6C00285}"/>
              </a:ext>
            </a:extLst>
          </p:cNvPr>
          <p:cNvSpPr txBox="1"/>
          <p:nvPr/>
        </p:nvSpPr>
        <p:spPr>
          <a:xfrm>
            <a:off x="545151" y="4660201"/>
            <a:ext cx="10466560" cy="38752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Referente a la salida de mercadería tenemos los procesos de </a:t>
            </a:r>
            <a:r>
              <a:rPr lang="es-CL" sz="1000" err="1"/>
              <a:t>picking</a:t>
            </a:r>
            <a:r>
              <a:rPr lang="es-CL" sz="1000"/>
              <a:t>, empaque y envío y almacenamiento (en sus diferentes modalidades), Alcanzar un alto nivel de eficiencia y eficacia en estas etapas permite diferenciarse de la competencia y tiene impacto directo en la satisfacción del cliente.</a:t>
            </a:r>
          </a:p>
        </p:txBody>
      </p:sp>
      <p:sp>
        <p:nvSpPr>
          <p:cNvPr id="12" name="Rectángulo 11">
            <a:extLst>
              <a:ext uri="{FF2B5EF4-FFF2-40B4-BE49-F238E27FC236}">
                <a16:creationId xmlns:a16="http://schemas.microsoft.com/office/drawing/2014/main" id="{98BECB20-7CF0-12EE-6575-32993DF981DF}"/>
              </a:ext>
            </a:extLst>
          </p:cNvPr>
          <p:cNvSpPr/>
          <p:nvPr/>
        </p:nvSpPr>
        <p:spPr>
          <a:xfrm>
            <a:off x="1791456" y="2621643"/>
            <a:ext cx="7477634" cy="221034"/>
          </a:xfrm>
          <a:prstGeom prst="rect">
            <a:avLst/>
          </a:prstGeom>
          <a:solidFill>
            <a:srgbClr val="73C96A"/>
          </a:solidFill>
          <a:ln w="12700" cap="flat" cmpd="sng" algn="ctr">
            <a:noFill/>
            <a:prstDash val="solid"/>
            <a:miter lim="800000"/>
          </a:ln>
          <a:effectLst/>
        </p:spPr>
        <p:txBody>
          <a:bodyPr rtlCol="0" anchor="ctr"/>
          <a:lstStyle/>
          <a:p>
            <a:pPr algn="ctr"/>
            <a:r>
              <a:rPr lang="es-CL" sz="800" b="1" kern="0">
                <a:solidFill>
                  <a:srgbClr val="FFFFFF"/>
                </a:solidFill>
                <a:latin typeface="Calibri" panose="020F0502020204030204"/>
              </a:rPr>
              <a:t>WAREHOUSE MANAGEMENT SYSTEM</a:t>
            </a:r>
          </a:p>
        </p:txBody>
      </p:sp>
      <p:sp>
        <p:nvSpPr>
          <p:cNvPr id="13" name="CuadroTexto 12">
            <a:extLst>
              <a:ext uri="{FF2B5EF4-FFF2-40B4-BE49-F238E27FC236}">
                <a16:creationId xmlns:a16="http://schemas.microsoft.com/office/drawing/2014/main" id="{D78940E8-4356-9514-D52B-371CEAD010CE}"/>
              </a:ext>
            </a:extLst>
          </p:cNvPr>
          <p:cNvSpPr txBox="1"/>
          <p:nvPr/>
        </p:nvSpPr>
        <p:spPr>
          <a:xfrm>
            <a:off x="545152" y="5103364"/>
            <a:ext cx="10744130" cy="38752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Los procesos relacionados a entrada y salida de mercadería de la bodega son administrados a través de soluciones especializadas denominadas WMS (</a:t>
            </a:r>
            <a:r>
              <a:rPr lang="es-CL" sz="1000" err="1"/>
              <a:t>Warehouse</a:t>
            </a:r>
            <a:r>
              <a:rPr lang="es-CL" sz="1000"/>
              <a:t> Management </a:t>
            </a:r>
            <a:r>
              <a:rPr lang="es-CL" sz="1000" err="1"/>
              <a:t>System</a:t>
            </a:r>
            <a:r>
              <a:rPr lang="es-CL" sz="1000"/>
              <a:t>) las cuales ofrecen experiencias para la gestión de los procesos mencionados.</a:t>
            </a:r>
          </a:p>
        </p:txBody>
      </p:sp>
      <p:sp>
        <p:nvSpPr>
          <p:cNvPr id="14" name="CuadroTexto 13">
            <a:extLst>
              <a:ext uri="{FF2B5EF4-FFF2-40B4-BE49-F238E27FC236}">
                <a16:creationId xmlns:a16="http://schemas.microsoft.com/office/drawing/2014/main" id="{5450CE35-03FE-D573-B44B-190938453D57}"/>
              </a:ext>
            </a:extLst>
          </p:cNvPr>
          <p:cNvSpPr txBox="1"/>
          <p:nvPr/>
        </p:nvSpPr>
        <p:spPr>
          <a:xfrm>
            <a:off x="545151" y="5546527"/>
            <a:ext cx="11021036" cy="38752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Algunas bodegas que cuentan con un nivel de automatización superior pueden implementar soluciones que permiten la ejecución de la operación de forma autónoma, por medio de robots, esto permite aumentar la eficiencia en la ejecución de tareas respecto del costo. Dichos “automatismos” requieren una administración diferenciada del WMS, ejecutados por áreas técnicas especializadas. </a:t>
            </a:r>
          </a:p>
        </p:txBody>
      </p:sp>
      <p:cxnSp>
        <p:nvCxnSpPr>
          <p:cNvPr id="17" name="Conector angular 16">
            <a:extLst>
              <a:ext uri="{FF2B5EF4-FFF2-40B4-BE49-F238E27FC236}">
                <a16:creationId xmlns:a16="http://schemas.microsoft.com/office/drawing/2014/main" id="{5EF97954-8BA8-666D-E426-9142F76B2F05}"/>
              </a:ext>
            </a:extLst>
          </p:cNvPr>
          <p:cNvCxnSpPr>
            <a:endCxn id="34" idx="2"/>
          </p:cNvCxnSpPr>
          <p:nvPr/>
        </p:nvCxnSpPr>
        <p:spPr>
          <a:xfrm flipV="1">
            <a:off x="5953328" y="2560654"/>
            <a:ext cx="4015542" cy="877193"/>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20" name="Rectángulo redondeado 19">
            <a:extLst>
              <a:ext uri="{FF2B5EF4-FFF2-40B4-BE49-F238E27FC236}">
                <a16:creationId xmlns:a16="http://schemas.microsoft.com/office/drawing/2014/main" id="{C4BA1C2D-5080-86E8-AECE-C6AF819754BA}"/>
              </a:ext>
            </a:extLst>
          </p:cNvPr>
          <p:cNvSpPr/>
          <p:nvPr/>
        </p:nvSpPr>
        <p:spPr>
          <a:xfrm>
            <a:off x="9293052" y="762862"/>
            <a:ext cx="2582016" cy="246161"/>
          </a:xfrm>
          <a:prstGeom prst="roundRect">
            <a:avLst>
              <a:gd name="adj" fmla="val 6757"/>
            </a:avLst>
          </a:prstGeom>
          <a:solidFill>
            <a:srgbClr val="73C96A"/>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Tree>
    <p:extLst>
      <p:ext uri="{BB962C8B-B14F-4D97-AF65-F5344CB8AC3E}">
        <p14:creationId xmlns:p14="http://schemas.microsoft.com/office/powerpoint/2010/main" val="2333763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wipe(left)">
                                      <p:cBhvr>
                                        <p:cTn id="12" dur="1000"/>
                                        <p:tgtEl>
                                          <p:spTgt spid="22"/>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wipe(left)">
                                      <p:cBhvr>
                                        <p:cTn id="16" dur="1000"/>
                                        <p:tgtEl>
                                          <p:spTgt spid="19"/>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wipe(left)">
                                      <p:cBhvr>
                                        <p:cTn id="20" dur="1000"/>
                                        <p:tgtEl>
                                          <p:spTgt spid="31"/>
                                        </p:tgtEl>
                                      </p:cBhvr>
                                    </p:animEffect>
                                  </p:childTnLst>
                                </p:cTn>
                              </p:par>
                            </p:childTnLst>
                          </p:cTn>
                        </p:par>
                        <p:par>
                          <p:cTn id="21" fill="hold">
                            <p:stCondLst>
                              <p:cond delay="3000"/>
                            </p:stCondLst>
                            <p:childTnLst>
                              <p:par>
                                <p:cTn id="22" presetID="22" presetClass="entr" presetSubtype="8"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Effect transition="in" filter="wipe(left)">
                                      <p:cBhvr>
                                        <p:cTn id="24" dur="1000"/>
                                        <p:tgtEl>
                                          <p:spTgt spid="3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childTnLst>
                                </p:cTn>
                              </p:par>
                            </p:childTnLst>
                          </p:cTn>
                        </p:par>
                        <p:par>
                          <p:cTn id="30" fill="hold">
                            <p:stCondLst>
                              <p:cond delay="1000"/>
                            </p:stCondLst>
                            <p:childTnLst>
                              <p:par>
                                <p:cTn id="31" presetID="22" presetClass="entr" presetSubtype="8" fill="hold" grpId="0" nodeType="after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wipe(left)">
                                      <p:cBhvr>
                                        <p:cTn id="33" dur="1000"/>
                                        <p:tgtEl>
                                          <p:spTgt spid="2"/>
                                        </p:tgtEl>
                                      </p:cBhvr>
                                    </p:animEffect>
                                  </p:childTnLst>
                                </p:cTn>
                              </p:par>
                            </p:childTnLst>
                          </p:cTn>
                        </p:par>
                        <p:par>
                          <p:cTn id="34" fill="hold">
                            <p:stCondLst>
                              <p:cond delay="2000"/>
                            </p:stCondLst>
                            <p:childTnLst>
                              <p:par>
                                <p:cTn id="35" presetID="22" presetClass="entr" presetSubtype="8" fill="hold" grpId="0" nodeType="after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wipe(left)">
                                      <p:cBhvr>
                                        <p:cTn id="37" dur="1000"/>
                                        <p:tgtEl>
                                          <p:spTgt spid="3"/>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1000"/>
                                        <p:tgtEl>
                                          <p:spTgt spid="7"/>
                                        </p:tgtEl>
                                      </p:cBhvr>
                                    </p:animEffect>
                                  </p:childTnLst>
                                </p:cTn>
                              </p:par>
                            </p:childTnLst>
                          </p:cTn>
                        </p:par>
                        <p:par>
                          <p:cTn id="43" fill="hold">
                            <p:stCondLst>
                              <p:cond delay="1000"/>
                            </p:stCondLst>
                            <p:childTnLst>
                              <p:par>
                                <p:cTn id="44" presetID="22" presetClass="entr" presetSubtype="8" fill="hold" grpId="0" nodeType="afterEffect">
                                  <p:stCondLst>
                                    <p:cond delay="0"/>
                                  </p:stCondLst>
                                  <p:childTnLst>
                                    <p:set>
                                      <p:cBhvr>
                                        <p:cTn id="45" dur="1" fill="hold">
                                          <p:stCondLst>
                                            <p:cond delay="0"/>
                                          </p:stCondLst>
                                        </p:cTn>
                                        <p:tgtEl>
                                          <p:spTgt spid="4"/>
                                        </p:tgtEl>
                                        <p:attrNameLst>
                                          <p:attrName>style.visibility</p:attrName>
                                        </p:attrNameLst>
                                      </p:cBhvr>
                                      <p:to>
                                        <p:strVal val="visible"/>
                                      </p:to>
                                    </p:set>
                                    <p:animEffect transition="in" filter="wipe(left)">
                                      <p:cBhvr>
                                        <p:cTn id="46" dur="1000"/>
                                        <p:tgtEl>
                                          <p:spTgt spid="4"/>
                                        </p:tgtEl>
                                      </p:cBhvr>
                                    </p:animEffect>
                                  </p:childTnLst>
                                </p:cTn>
                              </p:par>
                            </p:childTnLst>
                          </p:cTn>
                        </p:par>
                        <p:par>
                          <p:cTn id="47" fill="hold">
                            <p:stCondLst>
                              <p:cond delay="2000"/>
                            </p:stCondLst>
                            <p:childTnLst>
                              <p:par>
                                <p:cTn id="48" presetID="22" presetClass="entr" presetSubtype="8" fill="hold" grpId="0" nodeType="afterEffect">
                                  <p:stCondLst>
                                    <p:cond delay="0"/>
                                  </p:stCondLst>
                                  <p:childTnLst>
                                    <p:set>
                                      <p:cBhvr>
                                        <p:cTn id="49" dur="1" fill="hold">
                                          <p:stCondLst>
                                            <p:cond delay="0"/>
                                          </p:stCondLst>
                                        </p:cTn>
                                        <p:tgtEl>
                                          <p:spTgt spid="8"/>
                                        </p:tgtEl>
                                        <p:attrNameLst>
                                          <p:attrName>style.visibility</p:attrName>
                                        </p:attrNameLst>
                                      </p:cBhvr>
                                      <p:to>
                                        <p:strVal val="visible"/>
                                      </p:to>
                                    </p:set>
                                    <p:animEffect transition="in" filter="wipe(left)">
                                      <p:cBhvr>
                                        <p:cTn id="50" dur="1000"/>
                                        <p:tgtEl>
                                          <p:spTgt spid="8"/>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5"/>
                                        </p:tgtEl>
                                        <p:attrNameLst>
                                          <p:attrName>style.visibility</p:attrName>
                                        </p:attrNameLst>
                                      </p:cBhvr>
                                      <p:to>
                                        <p:strVal val="visible"/>
                                      </p:to>
                                    </p:set>
                                    <p:animEffect transition="in" filter="wipe(left)">
                                      <p:cBhvr>
                                        <p:cTn id="53" dur="1000"/>
                                        <p:tgtEl>
                                          <p:spTgt spid="5"/>
                                        </p:tgtEl>
                                      </p:cBhvr>
                                    </p:animEffect>
                                  </p:childTnLst>
                                </p:cTn>
                              </p:par>
                            </p:childTnLst>
                          </p:cTn>
                        </p:par>
                        <p:par>
                          <p:cTn id="54" fill="hold">
                            <p:stCondLst>
                              <p:cond delay="3000"/>
                            </p:stCondLst>
                            <p:childTnLst>
                              <p:par>
                                <p:cTn id="55" presetID="22" presetClass="entr" presetSubtype="8" fill="hold" grpId="0" nodeType="afterEffect">
                                  <p:stCondLst>
                                    <p:cond delay="0"/>
                                  </p:stCondLst>
                                  <p:childTnLst>
                                    <p:set>
                                      <p:cBhvr>
                                        <p:cTn id="56" dur="1" fill="hold">
                                          <p:stCondLst>
                                            <p:cond delay="0"/>
                                          </p:stCondLst>
                                        </p:cTn>
                                        <p:tgtEl>
                                          <p:spTgt spid="6"/>
                                        </p:tgtEl>
                                        <p:attrNameLst>
                                          <p:attrName>style.visibility</p:attrName>
                                        </p:attrNameLst>
                                      </p:cBhvr>
                                      <p:to>
                                        <p:strVal val="visible"/>
                                      </p:to>
                                    </p:set>
                                    <p:animEffect transition="in" filter="wipe(left)">
                                      <p:cBhvr>
                                        <p:cTn id="57" dur="1000"/>
                                        <p:tgtEl>
                                          <p:spTgt spid="6"/>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13"/>
                                        </p:tgtEl>
                                        <p:attrNameLst>
                                          <p:attrName>style.visibility</p:attrName>
                                        </p:attrNameLst>
                                      </p:cBhvr>
                                      <p:to>
                                        <p:strVal val="visible"/>
                                      </p:to>
                                    </p:set>
                                    <p:animEffect transition="in" filter="fade">
                                      <p:cBhvr>
                                        <p:cTn id="62" dur="1000"/>
                                        <p:tgtEl>
                                          <p:spTgt spid="13"/>
                                        </p:tgtEl>
                                      </p:cBhvr>
                                    </p:animEffect>
                                  </p:childTnLst>
                                </p:cTn>
                              </p:par>
                            </p:childTnLst>
                          </p:cTn>
                        </p:par>
                        <p:par>
                          <p:cTn id="63" fill="hold">
                            <p:stCondLst>
                              <p:cond delay="1000"/>
                            </p:stCondLst>
                            <p:childTnLst>
                              <p:par>
                                <p:cTn id="64" presetID="22" presetClass="entr" presetSubtype="8" fill="hold" grpId="0" nodeType="afterEffect">
                                  <p:stCondLst>
                                    <p:cond delay="0"/>
                                  </p:stCondLst>
                                  <p:childTnLst>
                                    <p:set>
                                      <p:cBhvr>
                                        <p:cTn id="65" dur="1" fill="hold">
                                          <p:stCondLst>
                                            <p:cond delay="0"/>
                                          </p:stCondLst>
                                        </p:cTn>
                                        <p:tgtEl>
                                          <p:spTgt spid="12"/>
                                        </p:tgtEl>
                                        <p:attrNameLst>
                                          <p:attrName>style.visibility</p:attrName>
                                        </p:attrNameLst>
                                      </p:cBhvr>
                                      <p:to>
                                        <p:strVal val="visible"/>
                                      </p:to>
                                    </p:set>
                                    <p:animEffect transition="in" filter="wipe(left)">
                                      <p:cBhvr>
                                        <p:cTn id="66" dur="1000"/>
                                        <p:tgtEl>
                                          <p:spTgt spid="12"/>
                                        </p:tgtEl>
                                      </p:cBhvr>
                                    </p:animEffect>
                                  </p:childTnLst>
                                </p:cTn>
                              </p:par>
                            </p:childTnLst>
                          </p:cTn>
                        </p:par>
                        <p:par>
                          <p:cTn id="67" fill="hold">
                            <p:stCondLst>
                              <p:cond delay="2000"/>
                            </p:stCondLst>
                            <p:childTnLst>
                              <p:par>
                                <p:cTn id="68" presetID="22" presetClass="entr" presetSubtype="4" fill="hold" nodeType="afterEffect">
                                  <p:stCondLst>
                                    <p:cond delay="0"/>
                                  </p:stCondLst>
                                  <p:childTnLst>
                                    <p:set>
                                      <p:cBhvr>
                                        <p:cTn id="69" dur="1" fill="hold">
                                          <p:stCondLst>
                                            <p:cond delay="0"/>
                                          </p:stCondLst>
                                        </p:cTn>
                                        <p:tgtEl>
                                          <p:spTgt spid="374"/>
                                        </p:tgtEl>
                                        <p:attrNameLst>
                                          <p:attrName>style.visibility</p:attrName>
                                        </p:attrNameLst>
                                      </p:cBhvr>
                                      <p:to>
                                        <p:strVal val="visible"/>
                                      </p:to>
                                    </p:set>
                                    <p:animEffect transition="in" filter="wipe(down)">
                                      <p:cBhvr>
                                        <p:cTn id="70" dur="1000"/>
                                        <p:tgtEl>
                                          <p:spTgt spid="374"/>
                                        </p:tgtEl>
                                      </p:cBhvr>
                                    </p:animEffect>
                                  </p:childTnLst>
                                </p:cTn>
                              </p:par>
                            </p:childTnLst>
                          </p:cTn>
                        </p:par>
                        <p:par>
                          <p:cTn id="71" fill="hold">
                            <p:stCondLst>
                              <p:cond delay="3000"/>
                            </p:stCondLst>
                            <p:childTnLst>
                              <p:par>
                                <p:cTn id="72" presetID="22" presetClass="entr" presetSubtype="4" fill="hold" nodeType="afterEffect">
                                  <p:stCondLst>
                                    <p:cond delay="0"/>
                                  </p:stCondLst>
                                  <p:childTnLst>
                                    <p:set>
                                      <p:cBhvr>
                                        <p:cTn id="73" dur="1" fill="hold">
                                          <p:stCondLst>
                                            <p:cond delay="0"/>
                                          </p:stCondLst>
                                        </p:cTn>
                                        <p:tgtEl>
                                          <p:spTgt spid="375"/>
                                        </p:tgtEl>
                                        <p:attrNameLst>
                                          <p:attrName>style.visibility</p:attrName>
                                        </p:attrNameLst>
                                      </p:cBhvr>
                                      <p:to>
                                        <p:strVal val="visible"/>
                                      </p:to>
                                    </p:set>
                                    <p:animEffect transition="in" filter="wipe(down)">
                                      <p:cBhvr>
                                        <p:cTn id="74" dur="1000"/>
                                        <p:tgtEl>
                                          <p:spTgt spid="375"/>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14"/>
                                        </p:tgtEl>
                                        <p:attrNameLst>
                                          <p:attrName>style.visibility</p:attrName>
                                        </p:attrNameLst>
                                      </p:cBhvr>
                                      <p:to>
                                        <p:strVal val="visible"/>
                                      </p:to>
                                    </p:set>
                                    <p:animEffect transition="in" filter="fade">
                                      <p:cBhvr>
                                        <p:cTn id="79" dur="1000"/>
                                        <p:tgtEl>
                                          <p:spTgt spid="14"/>
                                        </p:tgtEl>
                                      </p:cBhvr>
                                    </p:animEffect>
                                  </p:childTnLst>
                                </p:cTn>
                              </p:par>
                            </p:childTnLst>
                          </p:cTn>
                        </p:par>
                        <p:par>
                          <p:cTn id="80" fill="hold">
                            <p:stCondLst>
                              <p:cond delay="1000"/>
                            </p:stCondLst>
                            <p:childTnLst>
                              <p:par>
                                <p:cTn id="81" presetID="10" presetClass="entr" presetSubtype="0" fill="hold" grpId="0" nodeType="afterEffect">
                                  <p:stCondLst>
                                    <p:cond delay="0"/>
                                  </p:stCondLst>
                                  <p:childTnLst>
                                    <p:set>
                                      <p:cBhvr>
                                        <p:cTn id="82" dur="1" fill="hold">
                                          <p:stCondLst>
                                            <p:cond delay="0"/>
                                          </p:stCondLst>
                                        </p:cTn>
                                        <p:tgtEl>
                                          <p:spTgt spid="33"/>
                                        </p:tgtEl>
                                        <p:attrNameLst>
                                          <p:attrName>style.visibility</p:attrName>
                                        </p:attrNameLst>
                                      </p:cBhvr>
                                      <p:to>
                                        <p:strVal val="visible"/>
                                      </p:to>
                                    </p:set>
                                    <p:animEffect transition="in" filter="fade">
                                      <p:cBhvr>
                                        <p:cTn id="83" dur="1000"/>
                                        <p:tgtEl>
                                          <p:spTgt spid="33"/>
                                        </p:tgtEl>
                                      </p:cBhvr>
                                    </p:animEffect>
                                  </p:childTnLst>
                                </p:cTn>
                              </p:par>
                            </p:childTnLst>
                          </p:cTn>
                        </p:par>
                        <p:par>
                          <p:cTn id="84" fill="hold">
                            <p:stCondLst>
                              <p:cond delay="2000"/>
                            </p:stCondLst>
                            <p:childTnLst>
                              <p:par>
                                <p:cTn id="85" presetID="10" presetClass="entr" presetSubtype="0" fill="hold" grpId="0" nodeType="afterEffect">
                                  <p:stCondLst>
                                    <p:cond delay="0"/>
                                  </p:stCondLst>
                                  <p:childTnLst>
                                    <p:set>
                                      <p:cBhvr>
                                        <p:cTn id="86" dur="1" fill="hold">
                                          <p:stCondLst>
                                            <p:cond delay="0"/>
                                          </p:stCondLst>
                                        </p:cTn>
                                        <p:tgtEl>
                                          <p:spTgt spid="34"/>
                                        </p:tgtEl>
                                        <p:attrNameLst>
                                          <p:attrName>style.visibility</p:attrName>
                                        </p:attrNameLst>
                                      </p:cBhvr>
                                      <p:to>
                                        <p:strVal val="visible"/>
                                      </p:to>
                                    </p:set>
                                    <p:animEffect transition="in" filter="fade">
                                      <p:cBhvr>
                                        <p:cTn id="87" dur="1000"/>
                                        <p:tgtEl>
                                          <p:spTgt spid="34"/>
                                        </p:tgtEl>
                                      </p:cBhvr>
                                    </p:animEffect>
                                  </p:childTnLst>
                                </p:cTn>
                              </p:par>
                            </p:childTnLst>
                          </p:cTn>
                        </p:par>
                        <p:par>
                          <p:cTn id="88" fill="hold">
                            <p:stCondLst>
                              <p:cond delay="3000"/>
                            </p:stCondLst>
                            <p:childTnLst>
                              <p:par>
                                <p:cTn id="89" presetID="22" presetClass="entr" presetSubtype="8" fill="hold" nodeType="afterEffect">
                                  <p:stCondLst>
                                    <p:cond delay="0"/>
                                  </p:stCondLst>
                                  <p:childTnLst>
                                    <p:set>
                                      <p:cBhvr>
                                        <p:cTn id="90" dur="1" fill="hold">
                                          <p:stCondLst>
                                            <p:cond delay="0"/>
                                          </p:stCondLst>
                                        </p:cTn>
                                        <p:tgtEl>
                                          <p:spTgt spid="17"/>
                                        </p:tgtEl>
                                        <p:attrNameLst>
                                          <p:attrName>style.visibility</p:attrName>
                                        </p:attrNameLst>
                                      </p:cBhvr>
                                      <p:to>
                                        <p:strVal val="visible"/>
                                      </p:to>
                                    </p:set>
                                    <p:animEffect transition="in" filter="wipe(left)">
                                      <p:cBhvr>
                                        <p:cTn id="91" dur="1000"/>
                                        <p:tgtEl>
                                          <p:spTgt spid="17"/>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xit" presetSubtype="0" fill="hold" grpId="1" nodeType="clickEffect">
                                  <p:stCondLst>
                                    <p:cond delay="0"/>
                                  </p:stCondLst>
                                  <p:childTnLst>
                                    <p:animEffect transition="out" filter="fade">
                                      <p:cBhvr>
                                        <p:cTn id="95" dur="500"/>
                                        <p:tgtEl>
                                          <p:spTgt spid="9"/>
                                        </p:tgtEl>
                                      </p:cBhvr>
                                    </p:animEffect>
                                    <p:set>
                                      <p:cBhvr>
                                        <p:cTn id="96" dur="1" fill="hold">
                                          <p:stCondLst>
                                            <p:cond delay="499"/>
                                          </p:stCondLst>
                                        </p:cTn>
                                        <p:tgtEl>
                                          <p:spTgt spid="9"/>
                                        </p:tgtEl>
                                        <p:attrNameLst>
                                          <p:attrName>style.visibility</p:attrName>
                                        </p:attrNameLst>
                                      </p:cBhvr>
                                      <p:to>
                                        <p:strVal val="hidden"/>
                                      </p:to>
                                    </p:set>
                                  </p:childTnLst>
                                </p:cTn>
                              </p:par>
                            </p:childTnLst>
                          </p:cTn>
                        </p:par>
                        <p:par>
                          <p:cTn id="97" fill="hold">
                            <p:stCondLst>
                              <p:cond delay="500"/>
                            </p:stCondLst>
                            <p:childTnLst>
                              <p:par>
                                <p:cTn id="98" presetID="10" presetClass="exit" presetSubtype="0" fill="hold" grpId="1" nodeType="afterEffect">
                                  <p:stCondLst>
                                    <p:cond delay="0"/>
                                  </p:stCondLst>
                                  <p:childTnLst>
                                    <p:animEffect transition="out" filter="fade">
                                      <p:cBhvr>
                                        <p:cTn id="99" dur="500"/>
                                        <p:tgtEl>
                                          <p:spTgt spid="10"/>
                                        </p:tgtEl>
                                      </p:cBhvr>
                                    </p:animEffect>
                                    <p:set>
                                      <p:cBhvr>
                                        <p:cTn id="100" dur="1" fill="hold">
                                          <p:stCondLst>
                                            <p:cond delay="499"/>
                                          </p:stCondLst>
                                        </p:cTn>
                                        <p:tgtEl>
                                          <p:spTgt spid="10"/>
                                        </p:tgtEl>
                                        <p:attrNameLst>
                                          <p:attrName>style.visibility</p:attrName>
                                        </p:attrNameLst>
                                      </p:cBhvr>
                                      <p:to>
                                        <p:strVal val="hidden"/>
                                      </p:to>
                                    </p:set>
                                  </p:childTnLst>
                                </p:cTn>
                              </p:par>
                            </p:childTnLst>
                          </p:cTn>
                        </p:par>
                        <p:par>
                          <p:cTn id="101" fill="hold">
                            <p:stCondLst>
                              <p:cond delay="1000"/>
                            </p:stCondLst>
                            <p:childTnLst>
                              <p:par>
                                <p:cTn id="102" presetID="10" presetClass="exit" presetSubtype="0" fill="hold" grpId="1" nodeType="afterEffect">
                                  <p:stCondLst>
                                    <p:cond delay="0"/>
                                  </p:stCondLst>
                                  <p:childTnLst>
                                    <p:animEffect transition="out" filter="fade">
                                      <p:cBhvr>
                                        <p:cTn id="103" dur="500"/>
                                        <p:tgtEl>
                                          <p:spTgt spid="7"/>
                                        </p:tgtEl>
                                      </p:cBhvr>
                                    </p:animEffect>
                                    <p:set>
                                      <p:cBhvr>
                                        <p:cTn id="104" dur="1" fill="hold">
                                          <p:stCondLst>
                                            <p:cond delay="499"/>
                                          </p:stCondLst>
                                        </p:cTn>
                                        <p:tgtEl>
                                          <p:spTgt spid="7"/>
                                        </p:tgtEl>
                                        <p:attrNameLst>
                                          <p:attrName>style.visibility</p:attrName>
                                        </p:attrNameLst>
                                      </p:cBhvr>
                                      <p:to>
                                        <p:strVal val="hidden"/>
                                      </p:to>
                                    </p:set>
                                  </p:childTnLst>
                                </p:cTn>
                              </p:par>
                            </p:childTnLst>
                          </p:cTn>
                        </p:par>
                        <p:par>
                          <p:cTn id="105" fill="hold">
                            <p:stCondLst>
                              <p:cond delay="1500"/>
                            </p:stCondLst>
                            <p:childTnLst>
                              <p:par>
                                <p:cTn id="106" presetID="10" presetClass="exit" presetSubtype="0" fill="hold" grpId="1" nodeType="afterEffect">
                                  <p:stCondLst>
                                    <p:cond delay="0"/>
                                  </p:stCondLst>
                                  <p:childTnLst>
                                    <p:animEffect transition="out" filter="fade">
                                      <p:cBhvr>
                                        <p:cTn id="107" dur="500"/>
                                        <p:tgtEl>
                                          <p:spTgt spid="13"/>
                                        </p:tgtEl>
                                      </p:cBhvr>
                                    </p:animEffect>
                                    <p:set>
                                      <p:cBhvr>
                                        <p:cTn id="108" dur="1" fill="hold">
                                          <p:stCondLst>
                                            <p:cond delay="499"/>
                                          </p:stCondLst>
                                        </p:cTn>
                                        <p:tgtEl>
                                          <p:spTgt spid="13"/>
                                        </p:tgtEl>
                                        <p:attrNameLst>
                                          <p:attrName>style.visibility</p:attrName>
                                        </p:attrNameLst>
                                      </p:cBhvr>
                                      <p:to>
                                        <p:strVal val="hidden"/>
                                      </p:to>
                                    </p:set>
                                  </p:childTnLst>
                                </p:cTn>
                              </p:par>
                            </p:childTnLst>
                          </p:cTn>
                        </p:par>
                        <p:par>
                          <p:cTn id="109" fill="hold">
                            <p:stCondLst>
                              <p:cond delay="2000"/>
                            </p:stCondLst>
                            <p:childTnLst>
                              <p:par>
                                <p:cTn id="110" presetID="10" presetClass="exit" presetSubtype="0" fill="hold" grpId="1" nodeType="afterEffect">
                                  <p:stCondLst>
                                    <p:cond delay="0"/>
                                  </p:stCondLst>
                                  <p:childTnLst>
                                    <p:animEffect transition="out" filter="fade">
                                      <p:cBhvr>
                                        <p:cTn id="111" dur="500"/>
                                        <p:tgtEl>
                                          <p:spTgt spid="14"/>
                                        </p:tgtEl>
                                      </p:cBhvr>
                                    </p:animEffect>
                                    <p:set>
                                      <p:cBhvr>
                                        <p:cTn id="112" dur="1" fill="hold">
                                          <p:stCondLst>
                                            <p:cond delay="499"/>
                                          </p:stCondLst>
                                        </p:cTn>
                                        <p:tgtEl>
                                          <p:spTgt spid="1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2" grpId="0" animBg="1"/>
      <p:bldP spid="2" grpId="0" animBg="1"/>
      <p:bldP spid="3" grpId="0" animBg="1"/>
      <p:bldP spid="4" grpId="0" animBg="1"/>
      <p:bldP spid="5" grpId="0" animBg="1"/>
      <p:bldP spid="6" grpId="0" animBg="1"/>
      <p:bldP spid="8" grpId="0" animBg="1"/>
      <p:bldP spid="31" grpId="0" animBg="1"/>
      <p:bldP spid="32" grpId="0" animBg="1"/>
      <p:bldP spid="33" grpId="0" animBg="1"/>
      <p:bldP spid="34" grpId="0" animBg="1"/>
      <p:bldP spid="9" grpId="0" animBg="1"/>
      <p:bldP spid="9" grpId="1" animBg="1"/>
      <p:bldP spid="10" grpId="0" animBg="1"/>
      <p:bldP spid="10" grpId="1" animBg="1"/>
      <p:bldP spid="7" grpId="0" animBg="1"/>
      <p:bldP spid="7" grpId="1" animBg="1"/>
      <p:bldP spid="12" grpId="0" animBg="1"/>
      <p:bldP spid="13" grpId="0" animBg="1"/>
      <p:bldP spid="13" grpId="1" animBg="1"/>
      <p:bldP spid="14" grpId="0" animBg="1"/>
      <p:bldP spid="14" grpId="1"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Supply</a:t>
            </a:r>
            <a:r>
              <a:rPr lang="es-CL" b="1"/>
              <a:t> </a:t>
            </a:r>
            <a:r>
              <a:rPr lang="es-CL" b="1" err="1"/>
              <a:t>Chain</a:t>
            </a:r>
            <a:r>
              <a:rPr lang="es-CL" b="1"/>
              <a:t> - </a:t>
            </a:r>
            <a:r>
              <a:rPr lang="es-CL" b="1" err="1"/>
              <a:t>Warehouse</a:t>
            </a:r>
            <a:r>
              <a:rPr lang="es-CL" b="1"/>
              <a:t> Management– Business </a:t>
            </a:r>
            <a:r>
              <a:rPr lang="es-CL" b="1" err="1"/>
              <a:t>Overview</a:t>
            </a:r>
            <a:endParaRPr lang="es-CL"/>
          </a:p>
        </p:txBody>
      </p:sp>
      <p:sp>
        <p:nvSpPr>
          <p:cNvPr id="19" name="Cheurón 18">
            <a:extLst>
              <a:ext uri="{FF2B5EF4-FFF2-40B4-BE49-F238E27FC236}">
                <a16:creationId xmlns:a16="http://schemas.microsoft.com/office/drawing/2014/main" id="{1A390016-9573-2242-B1A4-CD1D38C0BB17}"/>
              </a:ext>
            </a:extLst>
          </p:cNvPr>
          <p:cNvSpPr/>
          <p:nvPr/>
        </p:nvSpPr>
        <p:spPr>
          <a:xfrm>
            <a:off x="2432745" y="1612287"/>
            <a:ext cx="8064000" cy="148967"/>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8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2" name="Rectángulo 21">
            <a:extLst>
              <a:ext uri="{FF2B5EF4-FFF2-40B4-BE49-F238E27FC236}">
                <a16:creationId xmlns:a16="http://schemas.microsoft.com/office/drawing/2014/main" id="{F29B2124-1393-7C38-10D2-68C47CF78099}"/>
              </a:ext>
            </a:extLst>
          </p:cNvPr>
          <p:cNvSpPr/>
          <p:nvPr/>
        </p:nvSpPr>
        <p:spPr>
          <a:xfrm>
            <a:off x="1791456" y="1611966"/>
            <a:ext cx="1201179" cy="1226500"/>
          </a:xfrm>
          <a:prstGeom prst="rect">
            <a:avLst/>
          </a:prstGeom>
          <a:solidFill>
            <a:srgbClr val="73C96A"/>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WAREHOUSE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MANAGEMENT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Pentágono 1">
            <a:extLst>
              <a:ext uri="{FF2B5EF4-FFF2-40B4-BE49-F238E27FC236}">
                <a16:creationId xmlns:a16="http://schemas.microsoft.com/office/drawing/2014/main" id="{14C189D8-A572-F15D-1BFD-B82310C953F2}"/>
              </a:ext>
            </a:extLst>
          </p:cNvPr>
          <p:cNvSpPr/>
          <p:nvPr/>
        </p:nvSpPr>
        <p:spPr>
          <a:xfrm>
            <a:off x="3078027" y="2038214"/>
            <a:ext cx="1440000" cy="520449"/>
          </a:xfrm>
          <a:prstGeom prst="homePlate">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RECEPCIÓN</a:t>
            </a:r>
          </a:p>
        </p:txBody>
      </p:sp>
      <p:sp>
        <p:nvSpPr>
          <p:cNvPr id="3" name="Cheurón 2">
            <a:extLst>
              <a:ext uri="{FF2B5EF4-FFF2-40B4-BE49-F238E27FC236}">
                <a16:creationId xmlns:a16="http://schemas.microsoft.com/office/drawing/2014/main" id="{BF42AF28-DEC4-C1C1-243F-96C7E6EB4FAB}"/>
              </a:ext>
            </a:extLst>
          </p:cNvPr>
          <p:cNvSpPr/>
          <p:nvPr/>
        </p:nvSpPr>
        <p:spPr>
          <a:xfrm>
            <a:off x="4317181" y="2038214"/>
            <a:ext cx="1440000" cy="520449"/>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4" name="Cheurón 3">
            <a:extLst>
              <a:ext uri="{FF2B5EF4-FFF2-40B4-BE49-F238E27FC236}">
                <a16:creationId xmlns:a16="http://schemas.microsoft.com/office/drawing/2014/main" id="{44207133-5FF3-D873-784B-527A47DCF731}"/>
              </a:ext>
            </a:extLst>
          </p:cNvPr>
          <p:cNvSpPr/>
          <p:nvPr/>
        </p:nvSpPr>
        <p:spPr>
          <a:xfrm>
            <a:off x="5556333" y="2038214"/>
            <a:ext cx="1440000" cy="520449"/>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PICKING</a:t>
            </a:r>
          </a:p>
        </p:txBody>
      </p:sp>
      <p:sp>
        <p:nvSpPr>
          <p:cNvPr id="5" name="Cheurón 4">
            <a:extLst>
              <a:ext uri="{FF2B5EF4-FFF2-40B4-BE49-F238E27FC236}">
                <a16:creationId xmlns:a16="http://schemas.microsoft.com/office/drawing/2014/main" id="{92047F96-B795-94CB-9639-C105053DDA90}"/>
              </a:ext>
            </a:extLst>
          </p:cNvPr>
          <p:cNvSpPr/>
          <p:nvPr/>
        </p:nvSpPr>
        <p:spPr>
          <a:xfrm>
            <a:off x="6784335" y="2038214"/>
            <a:ext cx="1440000" cy="520449"/>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6" name="Cheurón 5">
            <a:extLst>
              <a:ext uri="{FF2B5EF4-FFF2-40B4-BE49-F238E27FC236}">
                <a16:creationId xmlns:a16="http://schemas.microsoft.com/office/drawing/2014/main" id="{B197025C-E329-FB7D-FEEF-AB5A0330CDA7}"/>
              </a:ext>
            </a:extLst>
          </p:cNvPr>
          <p:cNvSpPr/>
          <p:nvPr/>
        </p:nvSpPr>
        <p:spPr>
          <a:xfrm>
            <a:off x="8012336" y="2038214"/>
            <a:ext cx="1440000" cy="520449"/>
          </a:xfrm>
          <a:prstGeom prst="chevron">
            <a:avLst/>
          </a:prstGeom>
          <a:solidFill>
            <a:schemeClr val="accent3">
              <a:lumMod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ENVÍO</a:t>
            </a:r>
          </a:p>
        </p:txBody>
      </p:sp>
      <p:sp>
        <p:nvSpPr>
          <p:cNvPr id="8" name="CuadroTexto 7">
            <a:extLst>
              <a:ext uri="{FF2B5EF4-FFF2-40B4-BE49-F238E27FC236}">
                <a16:creationId xmlns:a16="http://schemas.microsoft.com/office/drawing/2014/main" id="{CDF47356-6DEE-4C5A-E7BE-2A3D55BAA309}"/>
              </a:ext>
            </a:extLst>
          </p:cNvPr>
          <p:cNvSpPr txBox="1"/>
          <p:nvPr/>
        </p:nvSpPr>
        <p:spPr>
          <a:xfrm>
            <a:off x="7174469" y="2183022"/>
            <a:ext cx="797013" cy="230832"/>
          </a:xfrm>
          <a:prstGeom prst="rect">
            <a:avLst/>
          </a:prstGeom>
          <a:solidFill>
            <a:schemeClr val="accent3">
              <a:lumMod val="50000"/>
            </a:schemeClr>
          </a:solid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EMPAQUE</a:t>
            </a:r>
          </a:p>
        </p:txBody>
      </p:sp>
      <p:sp>
        <p:nvSpPr>
          <p:cNvPr id="31" name="Cheurón 30">
            <a:extLst>
              <a:ext uri="{FF2B5EF4-FFF2-40B4-BE49-F238E27FC236}">
                <a16:creationId xmlns:a16="http://schemas.microsoft.com/office/drawing/2014/main" id="{F0532640-5BF5-1CF8-98F2-C52668295731}"/>
              </a:ext>
            </a:extLst>
          </p:cNvPr>
          <p:cNvSpPr/>
          <p:nvPr/>
        </p:nvSpPr>
        <p:spPr>
          <a:xfrm>
            <a:off x="3078037" y="1826267"/>
            <a:ext cx="2484000" cy="148967"/>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INBOUND</a:t>
            </a:r>
          </a:p>
        </p:txBody>
      </p:sp>
      <p:sp>
        <p:nvSpPr>
          <p:cNvPr id="32" name="Cheurón 31">
            <a:extLst>
              <a:ext uri="{FF2B5EF4-FFF2-40B4-BE49-F238E27FC236}">
                <a16:creationId xmlns:a16="http://schemas.microsoft.com/office/drawing/2014/main" id="{233D5111-91AB-FB44-E7EB-EF1D29BFD862}"/>
              </a:ext>
            </a:extLst>
          </p:cNvPr>
          <p:cNvSpPr/>
          <p:nvPr/>
        </p:nvSpPr>
        <p:spPr>
          <a:xfrm>
            <a:off x="5561090" y="1826267"/>
            <a:ext cx="3708000" cy="148967"/>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OUTBOUND</a:t>
            </a:r>
          </a:p>
        </p:txBody>
      </p:sp>
      <p:sp>
        <p:nvSpPr>
          <p:cNvPr id="33" name="Rectángulo 32">
            <a:extLst>
              <a:ext uri="{FF2B5EF4-FFF2-40B4-BE49-F238E27FC236}">
                <a16:creationId xmlns:a16="http://schemas.microsoft.com/office/drawing/2014/main" id="{3A02F6EE-FEB0-88DC-1288-9FE439673EB9}"/>
              </a:ext>
            </a:extLst>
          </p:cNvPr>
          <p:cNvSpPr/>
          <p:nvPr/>
        </p:nvSpPr>
        <p:spPr>
          <a:xfrm>
            <a:off x="9467290" y="2050019"/>
            <a:ext cx="1008000" cy="234000"/>
          </a:xfrm>
          <a:prstGeom prst="rect">
            <a:avLst/>
          </a:prstGeom>
          <a:solidFill>
            <a:srgbClr val="7A990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ROBOTICS</a:t>
            </a:r>
          </a:p>
        </p:txBody>
      </p:sp>
      <p:sp>
        <p:nvSpPr>
          <p:cNvPr id="34" name="Rectángulo 33">
            <a:extLst>
              <a:ext uri="{FF2B5EF4-FFF2-40B4-BE49-F238E27FC236}">
                <a16:creationId xmlns:a16="http://schemas.microsoft.com/office/drawing/2014/main" id="{EF3F3E8E-6C39-B157-2885-F8011CC24C58}"/>
              </a:ext>
            </a:extLst>
          </p:cNvPr>
          <p:cNvSpPr/>
          <p:nvPr/>
        </p:nvSpPr>
        <p:spPr>
          <a:xfrm>
            <a:off x="9464870" y="2326654"/>
            <a:ext cx="1008000" cy="234000"/>
          </a:xfrm>
          <a:prstGeom prst="rect">
            <a:avLst/>
          </a:prstGeom>
          <a:solidFill>
            <a:srgbClr val="7A9901"/>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INTRALOGISTICS</a:t>
            </a:r>
          </a:p>
        </p:txBody>
      </p:sp>
      <p:sp>
        <p:nvSpPr>
          <p:cNvPr id="356" name="Cheurón 355">
            <a:extLst>
              <a:ext uri="{FF2B5EF4-FFF2-40B4-BE49-F238E27FC236}">
                <a16:creationId xmlns:a16="http://schemas.microsoft.com/office/drawing/2014/main" id="{AB2CCC11-A0FD-E243-321F-722B73028E7C}"/>
              </a:ext>
            </a:extLst>
          </p:cNvPr>
          <p:cNvSpPr/>
          <p:nvPr/>
        </p:nvSpPr>
        <p:spPr>
          <a:xfrm>
            <a:off x="545152" y="1611965"/>
            <a:ext cx="1174819" cy="379042"/>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400" b="1" i="0" u="none" strike="noStrike" kern="0" cap="none" spc="0" normalizeH="0" baseline="0" noProof="0">
                <a:ln>
                  <a:noFill/>
                </a:ln>
                <a:solidFill>
                  <a:srgbClr val="FFFFFF"/>
                </a:solidFill>
                <a:effectLst/>
                <a:uLnTx/>
                <a:uFillTx/>
                <a:latin typeface="Calibri" panose="020F0502020204030204"/>
                <a:ea typeface="+mn-ea"/>
                <a:cs typeface="+mn-cs"/>
              </a:rPr>
              <a:t>STO</a:t>
            </a:r>
          </a:p>
        </p:txBody>
      </p:sp>
      <p:sp>
        <p:nvSpPr>
          <p:cNvPr id="357" name="Rectángulo 356">
            <a:extLst>
              <a:ext uri="{FF2B5EF4-FFF2-40B4-BE49-F238E27FC236}">
                <a16:creationId xmlns:a16="http://schemas.microsoft.com/office/drawing/2014/main" id="{6714AD2C-11CD-37F4-DEB0-D21BB5CF156D}"/>
              </a:ext>
            </a:extLst>
          </p:cNvPr>
          <p:cNvSpPr/>
          <p:nvPr/>
        </p:nvSpPr>
        <p:spPr>
          <a:xfrm>
            <a:off x="10785282" y="2074292"/>
            <a:ext cx="1007999" cy="452472"/>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INVENTORY MANAGEMENT</a:t>
            </a:r>
          </a:p>
        </p:txBody>
      </p:sp>
      <p:sp>
        <p:nvSpPr>
          <p:cNvPr id="358" name="Cheurón 357">
            <a:extLst>
              <a:ext uri="{FF2B5EF4-FFF2-40B4-BE49-F238E27FC236}">
                <a16:creationId xmlns:a16="http://schemas.microsoft.com/office/drawing/2014/main" id="{22B09FB4-F111-FD02-41F1-B6381FEA679E}"/>
              </a:ext>
            </a:extLst>
          </p:cNvPr>
          <p:cNvSpPr/>
          <p:nvPr/>
        </p:nvSpPr>
        <p:spPr>
          <a:xfrm>
            <a:off x="545152" y="2033670"/>
            <a:ext cx="1174819" cy="379042"/>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400" b="1" i="0" u="none" strike="noStrike" kern="0" cap="none" spc="0" normalizeH="0" baseline="0" noProof="0">
                <a:ln>
                  <a:noFill/>
                </a:ln>
                <a:solidFill>
                  <a:srgbClr val="FFFFFF"/>
                </a:solidFill>
                <a:effectLst/>
                <a:uLnTx/>
                <a:uFillTx/>
                <a:latin typeface="Calibri" panose="020F0502020204030204"/>
                <a:ea typeface="+mn-ea"/>
                <a:cs typeface="+mn-cs"/>
              </a:rPr>
              <a:t>FO</a:t>
            </a:r>
          </a:p>
        </p:txBody>
      </p:sp>
      <p:sp>
        <p:nvSpPr>
          <p:cNvPr id="359" name="Cheurón 358">
            <a:extLst>
              <a:ext uri="{FF2B5EF4-FFF2-40B4-BE49-F238E27FC236}">
                <a16:creationId xmlns:a16="http://schemas.microsoft.com/office/drawing/2014/main" id="{8FDCCFE9-D67B-7D16-230D-504CDBAA4DA1}"/>
              </a:ext>
            </a:extLst>
          </p:cNvPr>
          <p:cNvSpPr/>
          <p:nvPr/>
        </p:nvSpPr>
        <p:spPr>
          <a:xfrm>
            <a:off x="547468" y="2455374"/>
            <a:ext cx="1174819" cy="379042"/>
          </a:xfrm>
          <a:prstGeom prst="chevron">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400" b="1" i="0" u="none" strike="noStrike" kern="0" cap="none" spc="0" normalizeH="0" baseline="0" noProof="0">
                <a:ln>
                  <a:noFill/>
                </a:ln>
                <a:solidFill>
                  <a:srgbClr val="FFFFFF"/>
                </a:solidFill>
                <a:effectLst/>
                <a:uLnTx/>
                <a:uFillTx/>
                <a:latin typeface="Calibri" panose="020F0502020204030204"/>
                <a:ea typeface="+mn-ea"/>
                <a:cs typeface="+mn-cs"/>
              </a:rPr>
              <a:t>RLO</a:t>
            </a:r>
          </a:p>
        </p:txBody>
      </p:sp>
      <p:pic>
        <p:nvPicPr>
          <p:cNvPr id="374" name="Imagen 373">
            <a:extLst>
              <a:ext uri="{FF2B5EF4-FFF2-40B4-BE49-F238E27FC236}">
                <a16:creationId xmlns:a16="http://schemas.microsoft.com/office/drawing/2014/main" id="{41953042-0085-FABA-CED2-27B366531F04}"/>
              </a:ext>
            </a:extLst>
          </p:cNvPr>
          <p:cNvPicPr>
            <a:picLocks noChangeAspect="1"/>
          </p:cNvPicPr>
          <p:nvPr/>
        </p:nvPicPr>
        <p:blipFill>
          <a:blip r:embed="rId3"/>
          <a:stretch>
            <a:fillRect/>
          </a:stretch>
        </p:blipFill>
        <p:spPr>
          <a:xfrm>
            <a:off x="5290752" y="3205072"/>
            <a:ext cx="531161" cy="531161"/>
          </a:xfrm>
          <a:prstGeom prst="rect">
            <a:avLst/>
          </a:prstGeom>
        </p:spPr>
      </p:pic>
      <p:cxnSp>
        <p:nvCxnSpPr>
          <p:cNvPr id="375" name="Conector recto de flecha 374">
            <a:extLst>
              <a:ext uri="{FF2B5EF4-FFF2-40B4-BE49-F238E27FC236}">
                <a16:creationId xmlns:a16="http://schemas.microsoft.com/office/drawing/2014/main" id="{D7DC4395-B2B0-2784-03D8-7CFF5004BEDE}"/>
              </a:ext>
            </a:extLst>
          </p:cNvPr>
          <p:cNvCxnSpPr>
            <a:cxnSpLocks/>
            <a:stCxn id="374" idx="0"/>
          </p:cNvCxnSpPr>
          <p:nvPr/>
        </p:nvCxnSpPr>
        <p:spPr>
          <a:xfrm flipV="1">
            <a:off x="5556333" y="2837582"/>
            <a:ext cx="147" cy="367490"/>
          </a:xfrm>
          <a:prstGeom prst="straightConnector1">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380" name="Conector angular 379">
            <a:extLst>
              <a:ext uri="{FF2B5EF4-FFF2-40B4-BE49-F238E27FC236}">
                <a16:creationId xmlns:a16="http://schemas.microsoft.com/office/drawing/2014/main" id="{72A1184F-3904-A300-3CFA-C11B66F0220C}"/>
              </a:ext>
            </a:extLst>
          </p:cNvPr>
          <p:cNvCxnSpPr>
            <a:cxnSpLocks/>
            <a:stCxn id="19" idx="3"/>
            <a:endCxn id="357" idx="0"/>
          </p:cNvCxnSpPr>
          <p:nvPr/>
        </p:nvCxnSpPr>
        <p:spPr>
          <a:xfrm>
            <a:off x="10496745" y="1686771"/>
            <a:ext cx="792537" cy="387521"/>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9" name="CuadroTexto 8">
            <a:extLst>
              <a:ext uri="{FF2B5EF4-FFF2-40B4-BE49-F238E27FC236}">
                <a16:creationId xmlns:a16="http://schemas.microsoft.com/office/drawing/2014/main" id="{B4BDCA98-8BD2-217C-7136-5F4AB41B2C07}"/>
              </a:ext>
            </a:extLst>
          </p:cNvPr>
          <p:cNvSpPr txBox="1"/>
          <p:nvPr/>
        </p:nvSpPr>
        <p:spPr>
          <a:xfrm>
            <a:off x="545151" y="3932023"/>
            <a:ext cx="9532703" cy="37904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Si bien una bodega gestiona procesos internos de forma autónoma como conteos, auditorías, trasvasijes, etc. La mayoría de su operación se basa en la ejecución de tareas asociadas a órdenes logísticas de movimiento de mercadería como las revisadas anteriormente (Entradas / Transferencias / Pedidos asociados a ventas / Devoluciones).</a:t>
            </a:r>
          </a:p>
        </p:txBody>
      </p:sp>
      <p:sp>
        <p:nvSpPr>
          <p:cNvPr id="11" name="CuadroTexto 10">
            <a:extLst>
              <a:ext uri="{FF2B5EF4-FFF2-40B4-BE49-F238E27FC236}">
                <a16:creationId xmlns:a16="http://schemas.microsoft.com/office/drawing/2014/main" id="{43D85D05-1797-5B23-A379-49B9050C305D}"/>
              </a:ext>
            </a:extLst>
          </p:cNvPr>
          <p:cNvSpPr txBox="1"/>
          <p:nvPr/>
        </p:nvSpPr>
        <p:spPr>
          <a:xfrm>
            <a:off x="4552025" y="2177291"/>
            <a:ext cx="1136850" cy="230832"/>
          </a:xfrm>
          <a:prstGeom prst="rect">
            <a:avLst/>
          </a:prstGeom>
          <a:no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900" b="1" i="0" u="none" strike="noStrike" kern="0" cap="none" spc="0" normalizeH="0" baseline="0">
                <a:ln>
                  <a:noFill/>
                </a:ln>
                <a:solidFill>
                  <a:srgbClr val="FFFFFF"/>
                </a:solidFill>
                <a:effectLst/>
                <a:uLnTx/>
                <a:uFillTx/>
                <a:latin typeface="Calibri" panose="020F0502020204030204"/>
              </a:defRPr>
            </a:lvl1pPr>
          </a:lstStyle>
          <a:p>
            <a:r>
              <a:rPr lang="es-CL"/>
              <a:t>ALMACENAMIENTO</a:t>
            </a:r>
          </a:p>
        </p:txBody>
      </p:sp>
      <p:sp>
        <p:nvSpPr>
          <p:cNvPr id="12" name="Rectángulo 11">
            <a:extLst>
              <a:ext uri="{FF2B5EF4-FFF2-40B4-BE49-F238E27FC236}">
                <a16:creationId xmlns:a16="http://schemas.microsoft.com/office/drawing/2014/main" id="{98BECB20-7CF0-12EE-6575-32993DF981DF}"/>
              </a:ext>
            </a:extLst>
          </p:cNvPr>
          <p:cNvSpPr/>
          <p:nvPr/>
        </p:nvSpPr>
        <p:spPr>
          <a:xfrm>
            <a:off x="1791456" y="2621643"/>
            <a:ext cx="7477634" cy="221034"/>
          </a:xfrm>
          <a:prstGeom prst="rect">
            <a:avLst/>
          </a:prstGeom>
          <a:solidFill>
            <a:srgbClr val="73C96A"/>
          </a:solidFill>
          <a:ln w="12700" cap="flat" cmpd="sng" algn="ctr">
            <a:noFill/>
            <a:prstDash val="solid"/>
            <a:miter lim="800000"/>
          </a:ln>
          <a:effectLst/>
        </p:spPr>
        <p:txBody>
          <a:bodyPr rtlCol="0" anchor="ctr"/>
          <a:lstStyle/>
          <a:p>
            <a:pPr algn="ctr"/>
            <a:r>
              <a:rPr lang="es-CL" sz="800" b="1" kern="0">
                <a:solidFill>
                  <a:srgbClr val="FFFFFF"/>
                </a:solidFill>
                <a:latin typeface="Calibri" panose="020F0502020204030204"/>
              </a:rPr>
              <a:t>WAREHOUSE MANAGEMENT SYSTEM</a:t>
            </a:r>
          </a:p>
        </p:txBody>
      </p:sp>
      <p:cxnSp>
        <p:nvCxnSpPr>
          <p:cNvPr id="17" name="Conector angular 16">
            <a:extLst>
              <a:ext uri="{FF2B5EF4-FFF2-40B4-BE49-F238E27FC236}">
                <a16:creationId xmlns:a16="http://schemas.microsoft.com/office/drawing/2014/main" id="{5EF97954-8BA8-666D-E426-9142F76B2F05}"/>
              </a:ext>
            </a:extLst>
          </p:cNvPr>
          <p:cNvCxnSpPr>
            <a:endCxn id="34" idx="2"/>
          </p:cNvCxnSpPr>
          <p:nvPr/>
        </p:nvCxnSpPr>
        <p:spPr>
          <a:xfrm flipV="1">
            <a:off x="5953328" y="2560654"/>
            <a:ext cx="4015542" cy="877193"/>
          </a:xfrm>
          <a:prstGeom prst="bentConnector2">
            <a:avLst/>
          </a:prstGeom>
          <a:ln>
            <a:solidFill>
              <a:schemeClr val="tx1">
                <a:lumMod val="50000"/>
                <a:lumOff val="50000"/>
              </a:schemeClr>
            </a:solidFill>
            <a:tailEnd type="triangle"/>
          </a:ln>
        </p:spPr>
        <p:style>
          <a:lnRef idx="2">
            <a:schemeClr val="accent1"/>
          </a:lnRef>
          <a:fillRef idx="0">
            <a:schemeClr val="accent1"/>
          </a:fillRef>
          <a:effectRef idx="1">
            <a:schemeClr val="accent1"/>
          </a:effectRef>
          <a:fontRef idx="minor">
            <a:schemeClr val="tx1"/>
          </a:fontRef>
        </p:style>
      </p:cxnSp>
      <p:sp>
        <p:nvSpPr>
          <p:cNvPr id="7" name="CuadroTexto 6">
            <a:extLst>
              <a:ext uri="{FF2B5EF4-FFF2-40B4-BE49-F238E27FC236}">
                <a16:creationId xmlns:a16="http://schemas.microsoft.com/office/drawing/2014/main" id="{D01A4F13-18FB-EE4B-C977-C8AE24827477}"/>
              </a:ext>
            </a:extLst>
          </p:cNvPr>
          <p:cNvSpPr txBox="1"/>
          <p:nvPr/>
        </p:nvSpPr>
        <p:spPr>
          <a:xfrm>
            <a:off x="545151" y="4357777"/>
            <a:ext cx="9532703" cy="37904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Y como revisamos anteriormente, la ejecución de estas órdenes (y de la operación propiamente dicha de la bodega), tiene impacto directo en el inventario y saldos asociados, por lo cual es de vital importancia tener una integración sólida con las soluciones de inventario, que permita tener una foto clara y lo mas cercana a tiempo real del mismo.</a:t>
            </a:r>
          </a:p>
        </p:txBody>
      </p:sp>
      <p:sp>
        <p:nvSpPr>
          <p:cNvPr id="13" name="Rectángulo redondeado 12">
            <a:extLst>
              <a:ext uri="{FF2B5EF4-FFF2-40B4-BE49-F238E27FC236}">
                <a16:creationId xmlns:a16="http://schemas.microsoft.com/office/drawing/2014/main" id="{2CFFC02C-9EE9-CBF8-90BC-39AED8765F9C}"/>
              </a:ext>
            </a:extLst>
          </p:cNvPr>
          <p:cNvSpPr/>
          <p:nvPr/>
        </p:nvSpPr>
        <p:spPr>
          <a:xfrm>
            <a:off x="9293052" y="762862"/>
            <a:ext cx="2582016" cy="246161"/>
          </a:xfrm>
          <a:prstGeom prst="roundRect">
            <a:avLst>
              <a:gd name="adj" fmla="val 6757"/>
            </a:avLst>
          </a:prstGeom>
          <a:solidFill>
            <a:srgbClr val="73C96A"/>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Tree>
    <p:extLst>
      <p:ext uri="{BB962C8B-B14F-4D97-AF65-F5344CB8AC3E}">
        <p14:creationId xmlns:p14="http://schemas.microsoft.com/office/powerpoint/2010/main" val="913505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par>
                          <p:cTn id="8" fill="hold">
                            <p:stCondLst>
                              <p:cond delay="1000"/>
                            </p:stCondLst>
                            <p:childTnLst>
                              <p:par>
                                <p:cTn id="9" presetID="22" presetClass="entr" presetSubtype="8" fill="hold" grpId="0" nodeType="afterEffect">
                                  <p:stCondLst>
                                    <p:cond delay="0"/>
                                  </p:stCondLst>
                                  <p:childTnLst>
                                    <p:set>
                                      <p:cBhvr>
                                        <p:cTn id="10" dur="1" fill="hold">
                                          <p:stCondLst>
                                            <p:cond delay="0"/>
                                          </p:stCondLst>
                                        </p:cTn>
                                        <p:tgtEl>
                                          <p:spTgt spid="356"/>
                                        </p:tgtEl>
                                        <p:attrNameLst>
                                          <p:attrName>style.visibility</p:attrName>
                                        </p:attrNameLst>
                                      </p:cBhvr>
                                      <p:to>
                                        <p:strVal val="visible"/>
                                      </p:to>
                                    </p:set>
                                    <p:animEffect transition="in" filter="wipe(left)">
                                      <p:cBhvr>
                                        <p:cTn id="11" dur="1000"/>
                                        <p:tgtEl>
                                          <p:spTgt spid="356"/>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358"/>
                                        </p:tgtEl>
                                        <p:attrNameLst>
                                          <p:attrName>style.visibility</p:attrName>
                                        </p:attrNameLst>
                                      </p:cBhvr>
                                      <p:to>
                                        <p:strVal val="visible"/>
                                      </p:to>
                                    </p:set>
                                    <p:animEffect transition="in" filter="wipe(left)">
                                      <p:cBhvr>
                                        <p:cTn id="14" dur="1000"/>
                                        <p:tgtEl>
                                          <p:spTgt spid="358"/>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359"/>
                                        </p:tgtEl>
                                        <p:attrNameLst>
                                          <p:attrName>style.visibility</p:attrName>
                                        </p:attrNameLst>
                                      </p:cBhvr>
                                      <p:to>
                                        <p:strVal val="visible"/>
                                      </p:to>
                                    </p:set>
                                    <p:animEffect transition="in" filter="wipe(left)">
                                      <p:cBhvr>
                                        <p:cTn id="17" dur="1000"/>
                                        <p:tgtEl>
                                          <p:spTgt spid="35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childTnLst>
                                </p:cTn>
                              </p:par>
                            </p:childTnLst>
                          </p:cTn>
                        </p:par>
                        <p:par>
                          <p:cTn id="23" fill="hold">
                            <p:stCondLst>
                              <p:cond delay="1000"/>
                            </p:stCondLst>
                            <p:childTnLst>
                              <p:par>
                                <p:cTn id="24" presetID="22" presetClass="entr" presetSubtype="8" fill="hold" nodeType="afterEffect">
                                  <p:stCondLst>
                                    <p:cond delay="0"/>
                                  </p:stCondLst>
                                  <p:childTnLst>
                                    <p:set>
                                      <p:cBhvr>
                                        <p:cTn id="25" dur="1" fill="hold">
                                          <p:stCondLst>
                                            <p:cond delay="0"/>
                                          </p:stCondLst>
                                        </p:cTn>
                                        <p:tgtEl>
                                          <p:spTgt spid="380"/>
                                        </p:tgtEl>
                                        <p:attrNameLst>
                                          <p:attrName>style.visibility</p:attrName>
                                        </p:attrNameLst>
                                      </p:cBhvr>
                                      <p:to>
                                        <p:strVal val="visible"/>
                                      </p:to>
                                    </p:set>
                                    <p:animEffect transition="in" filter="wipe(left)">
                                      <p:cBhvr>
                                        <p:cTn id="26" dur="1000"/>
                                        <p:tgtEl>
                                          <p:spTgt spid="380"/>
                                        </p:tgtEl>
                                      </p:cBhvr>
                                    </p:animEffect>
                                  </p:childTnLst>
                                </p:cTn>
                              </p:par>
                            </p:childTnLst>
                          </p:cTn>
                        </p:par>
                        <p:par>
                          <p:cTn id="27" fill="hold">
                            <p:stCondLst>
                              <p:cond delay="2000"/>
                            </p:stCondLst>
                            <p:childTnLst>
                              <p:par>
                                <p:cTn id="28" presetID="22" presetClass="entr" presetSubtype="1" fill="hold" grpId="0" nodeType="afterEffect">
                                  <p:stCondLst>
                                    <p:cond delay="0"/>
                                  </p:stCondLst>
                                  <p:childTnLst>
                                    <p:set>
                                      <p:cBhvr>
                                        <p:cTn id="29" dur="1" fill="hold">
                                          <p:stCondLst>
                                            <p:cond delay="0"/>
                                          </p:stCondLst>
                                        </p:cTn>
                                        <p:tgtEl>
                                          <p:spTgt spid="357"/>
                                        </p:tgtEl>
                                        <p:attrNameLst>
                                          <p:attrName>style.visibility</p:attrName>
                                        </p:attrNameLst>
                                      </p:cBhvr>
                                      <p:to>
                                        <p:strVal val="visible"/>
                                      </p:to>
                                    </p:set>
                                    <p:animEffect transition="in" filter="wipe(up)">
                                      <p:cBhvr>
                                        <p:cTn id="30" dur="1000"/>
                                        <p:tgtEl>
                                          <p:spTgt spid="3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6" grpId="0" animBg="1"/>
      <p:bldP spid="357" grpId="0" animBg="1"/>
      <p:bldP spid="358" grpId="0" animBg="1"/>
      <p:bldP spid="359" grpId="0" animBg="1"/>
      <p:bldP spid="9"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Retail</a:t>
            </a:r>
            <a:r>
              <a:rPr lang="es-CL" b="1"/>
              <a:t> – Business </a:t>
            </a:r>
            <a:r>
              <a:rPr lang="es-CL" b="1" err="1"/>
              <a:t>Overview</a:t>
            </a:r>
            <a:endParaRPr lang="es-CL"/>
          </a:p>
        </p:txBody>
      </p:sp>
      <p:sp>
        <p:nvSpPr>
          <p:cNvPr id="2" name="Cheurón 1">
            <a:extLst>
              <a:ext uri="{FF2B5EF4-FFF2-40B4-BE49-F238E27FC236}">
                <a16:creationId xmlns:a16="http://schemas.microsoft.com/office/drawing/2014/main" id="{3E3F7B67-1EC3-4649-1395-D2F352574A06}"/>
              </a:ext>
            </a:extLst>
          </p:cNvPr>
          <p:cNvSpPr/>
          <p:nvPr/>
        </p:nvSpPr>
        <p:spPr>
          <a:xfrm>
            <a:off x="390230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BUY</a:t>
            </a:r>
          </a:p>
        </p:txBody>
      </p:sp>
      <p:sp>
        <p:nvSpPr>
          <p:cNvPr id="3" name="Pentágono 2">
            <a:extLst>
              <a:ext uri="{FF2B5EF4-FFF2-40B4-BE49-F238E27FC236}">
                <a16:creationId xmlns:a16="http://schemas.microsoft.com/office/drawing/2014/main" id="{7868D142-585D-993D-CDE3-868C71C4B84F}"/>
              </a:ext>
            </a:extLst>
          </p:cNvPr>
          <p:cNvSpPr/>
          <p:nvPr/>
        </p:nvSpPr>
        <p:spPr>
          <a:xfrm>
            <a:off x="2824371" y="3057765"/>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PLAN</a:t>
            </a:r>
          </a:p>
        </p:txBody>
      </p:sp>
      <p:sp>
        <p:nvSpPr>
          <p:cNvPr id="4" name="Cheurón 3">
            <a:extLst>
              <a:ext uri="{FF2B5EF4-FFF2-40B4-BE49-F238E27FC236}">
                <a16:creationId xmlns:a16="http://schemas.microsoft.com/office/drawing/2014/main" id="{D654199F-D437-94AC-4060-69498CB55B9C}"/>
              </a:ext>
            </a:extLst>
          </p:cNvPr>
          <p:cNvSpPr/>
          <p:nvPr/>
        </p:nvSpPr>
        <p:spPr>
          <a:xfrm>
            <a:off x="4968666"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5" name="Pentágono 4">
            <a:extLst>
              <a:ext uri="{FF2B5EF4-FFF2-40B4-BE49-F238E27FC236}">
                <a16:creationId xmlns:a16="http://schemas.microsoft.com/office/drawing/2014/main" id="{D407D754-0137-92DF-A728-908696646476}"/>
              </a:ext>
            </a:extLst>
          </p:cNvPr>
          <p:cNvSpPr/>
          <p:nvPr/>
        </p:nvSpPr>
        <p:spPr>
          <a:xfrm flipH="1">
            <a:off x="9437221" y="3057765"/>
            <a:ext cx="1255659" cy="520449"/>
          </a:xfrm>
          <a:prstGeom prst="homePlate">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GROW</a:t>
            </a:r>
          </a:p>
        </p:txBody>
      </p:sp>
      <p:sp>
        <p:nvSpPr>
          <p:cNvPr id="6" name="Cheurón 5">
            <a:extLst>
              <a:ext uri="{FF2B5EF4-FFF2-40B4-BE49-F238E27FC236}">
                <a16:creationId xmlns:a16="http://schemas.microsoft.com/office/drawing/2014/main" id="{F967E96C-EF6E-0C7F-05BE-2BE8A9A9414E}"/>
              </a:ext>
            </a:extLst>
          </p:cNvPr>
          <p:cNvSpPr/>
          <p:nvPr/>
        </p:nvSpPr>
        <p:spPr>
          <a:xfrm flipH="1">
            <a:off x="8370861"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7" name="Cheurón 6">
            <a:extLst>
              <a:ext uri="{FF2B5EF4-FFF2-40B4-BE49-F238E27FC236}">
                <a16:creationId xmlns:a16="http://schemas.microsoft.com/office/drawing/2014/main" id="{66D21E60-54AA-6F5E-4201-3872E49E609C}"/>
              </a:ext>
            </a:extLst>
          </p:cNvPr>
          <p:cNvSpPr/>
          <p:nvPr/>
        </p:nvSpPr>
        <p:spPr>
          <a:xfrm>
            <a:off x="603502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8" name="Cheurón 7">
            <a:extLst>
              <a:ext uri="{FF2B5EF4-FFF2-40B4-BE49-F238E27FC236}">
                <a16:creationId xmlns:a16="http://schemas.microsoft.com/office/drawing/2014/main" id="{DE08CC40-DB97-7E1A-442B-623B32B5E0CA}"/>
              </a:ext>
            </a:extLst>
          </p:cNvPr>
          <p:cNvSpPr/>
          <p:nvPr/>
        </p:nvSpPr>
        <p:spPr>
          <a:xfrm flipH="1">
            <a:off x="7296060" y="3057765"/>
            <a:ext cx="1260000" cy="520449"/>
          </a:xfrm>
          <a:prstGeom prst="chevron">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9" name="Rectángulo 8">
            <a:extLst>
              <a:ext uri="{FF2B5EF4-FFF2-40B4-BE49-F238E27FC236}">
                <a16:creationId xmlns:a16="http://schemas.microsoft.com/office/drawing/2014/main" id="{8B203686-CD29-DF86-4B1A-E005CFE67598}"/>
              </a:ext>
            </a:extLst>
          </p:cNvPr>
          <p:cNvSpPr/>
          <p:nvPr/>
        </p:nvSpPr>
        <p:spPr>
          <a:xfrm>
            <a:off x="6846267" y="3057765"/>
            <a:ext cx="914400" cy="520449"/>
          </a:xfrm>
          <a:prstGeom prst="rect">
            <a:avLst/>
          </a:prstGeom>
          <a:gradFill>
            <a:gsLst>
              <a:gs pos="11000">
                <a:srgbClr val="E25D6B"/>
              </a:gs>
              <a:gs pos="89000">
                <a:srgbClr val="5E6B78"/>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Rectángulo 9">
            <a:extLst>
              <a:ext uri="{FF2B5EF4-FFF2-40B4-BE49-F238E27FC236}">
                <a16:creationId xmlns:a16="http://schemas.microsoft.com/office/drawing/2014/main" id="{602E6CE0-7C5A-1A45-B97F-C5174127A99B}"/>
              </a:ext>
            </a:extLst>
          </p:cNvPr>
          <p:cNvSpPr/>
          <p:nvPr/>
        </p:nvSpPr>
        <p:spPr>
          <a:xfrm>
            <a:off x="7318176" y="2687104"/>
            <a:ext cx="3374705" cy="275649"/>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MARKETPLACE</a:t>
            </a:r>
          </a:p>
        </p:txBody>
      </p:sp>
      <p:sp>
        <p:nvSpPr>
          <p:cNvPr id="11" name="Rectángulo 10">
            <a:extLst>
              <a:ext uri="{FF2B5EF4-FFF2-40B4-BE49-F238E27FC236}">
                <a16:creationId xmlns:a16="http://schemas.microsoft.com/office/drawing/2014/main" id="{291265A4-2577-4399-3863-079A81A78F57}"/>
              </a:ext>
            </a:extLst>
          </p:cNvPr>
          <p:cNvSpPr/>
          <p:nvPr/>
        </p:nvSpPr>
        <p:spPr>
          <a:xfrm>
            <a:off x="2824370" y="2684960"/>
            <a:ext cx="4428000" cy="275649"/>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RETAIL</a:t>
            </a:r>
          </a:p>
        </p:txBody>
      </p:sp>
      <p:sp>
        <p:nvSpPr>
          <p:cNvPr id="12" name="Rectángulo 11">
            <a:extLst>
              <a:ext uri="{FF2B5EF4-FFF2-40B4-BE49-F238E27FC236}">
                <a16:creationId xmlns:a16="http://schemas.microsoft.com/office/drawing/2014/main" id="{11A8A7AF-91D5-3E1D-90DA-6B2B7F74801F}"/>
              </a:ext>
            </a:extLst>
          </p:cNvPr>
          <p:cNvSpPr/>
          <p:nvPr/>
        </p:nvSpPr>
        <p:spPr>
          <a:xfrm>
            <a:off x="7318176" y="2457754"/>
            <a:ext cx="3374705"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3P</a:t>
            </a:r>
          </a:p>
        </p:txBody>
      </p:sp>
      <p:sp>
        <p:nvSpPr>
          <p:cNvPr id="13" name="Rectángulo 12">
            <a:extLst>
              <a:ext uri="{FF2B5EF4-FFF2-40B4-BE49-F238E27FC236}">
                <a16:creationId xmlns:a16="http://schemas.microsoft.com/office/drawing/2014/main" id="{B26BD219-AD72-BB43-9A98-A3600EFE9CB4}"/>
              </a:ext>
            </a:extLst>
          </p:cNvPr>
          <p:cNvSpPr/>
          <p:nvPr/>
        </p:nvSpPr>
        <p:spPr>
          <a:xfrm>
            <a:off x="2824370" y="2455610"/>
            <a:ext cx="4428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1P</a:t>
            </a:r>
          </a:p>
        </p:txBody>
      </p:sp>
      <p:sp>
        <p:nvSpPr>
          <p:cNvPr id="18" name="Rectángulo 17">
            <a:extLst>
              <a:ext uri="{FF2B5EF4-FFF2-40B4-BE49-F238E27FC236}">
                <a16:creationId xmlns:a16="http://schemas.microsoft.com/office/drawing/2014/main" id="{4105CE1A-2CEE-6BBD-AFCC-EA14B5B57BCC}"/>
              </a:ext>
            </a:extLst>
          </p:cNvPr>
          <p:cNvSpPr/>
          <p:nvPr/>
        </p:nvSpPr>
        <p:spPr>
          <a:xfrm>
            <a:off x="1534564" y="2455610"/>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RELATION</a:t>
            </a:r>
          </a:p>
        </p:txBody>
      </p:sp>
      <p:sp>
        <p:nvSpPr>
          <p:cNvPr id="19" name="Rectángulo 18">
            <a:extLst>
              <a:ext uri="{FF2B5EF4-FFF2-40B4-BE49-F238E27FC236}">
                <a16:creationId xmlns:a16="http://schemas.microsoft.com/office/drawing/2014/main" id="{0B005750-5DE3-96AF-162F-32DBF446BC65}"/>
              </a:ext>
            </a:extLst>
          </p:cNvPr>
          <p:cNvSpPr/>
          <p:nvPr/>
        </p:nvSpPr>
        <p:spPr>
          <a:xfrm>
            <a:off x="1534564" y="2699955"/>
            <a:ext cx="1224000" cy="260653"/>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BUSINESS</a:t>
            </a:r>
          </a:p>
        </p:txBody>
      </p:sp>
      <p:sp>
        <p:nvSpPr>
          <p:cNvPr id="21" name="Rectángulo 20">
            <a:extLst>
              <a:ext uri="{FF2B5EF4-FFF2-40B4-BE49-F238E27FC236}">
                <a16:creationId xmlns:a16="http://schemas.microsoft.com/office/drawing/2014/main" id="{0A3B8874-3FD6-328E-F547-4BF6F89AF05C}"/>
              </a:ext>
            </a:extLst>
          </p:cNvPr>
          <p:cNvSpPr/>
          <p:nvPr/>
        </p:nvSpPr>
        <p:spPr>
          <a:xfrm>
            <a:off x="1534564" y="3057336"/>
            <a:ext cx="1224000" cy="520449"/>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PROCESS</a:t>
            </a:r>
          </a:p>
        </p:txBody>
      </p:sp>
      <p:sp>
        <p:nvSpPr>
          <p:cNvPr id="22" name="Rectángulo 21">
            <a:extLst>
              <a:ext uri="{FF2B5EF4-FFF2-40B4-BE49-F238E27FC236}">
                <a16:creationId xmlns:a16="http://schemas.microsoft.com/office/drawing/2014/main" id="{12675E6D-F681-B069-F8AF-7B355DADCF6F}"/>
              </a:ext>
            </a:extLst>
          </p:cNvPr>
          <p:cNvSpPr/>
          <p:nvPr/>
        </p:nvSpPr>
        <p:spPr>
          <a:xfrm>
            <a:off x="2824370" y="3628304"/>
            <a:ext cx="1620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VENDORS</a:t>
            </a:r>
          </a:p>
        </p:txBody>
      </p:sp>
      <p:sp>
        <p:nvSpPr>
          <p:cNvPr id="24" name="Rectángulo 23">
            <a:extLst>
              <a:ext uri="{FF2B5EF4-FFF2-40B4-BE49-F238E27FC236}">
                <a16:creationId xmlns:a16="http://schemas.microsoft.com/office/drawing/2014/main" id="{9B44602C-D00C-68EB-8999-33AA9685DB70}"/>
              </a:ext>
            </a:extLst>
          </p:cNvPr>
          <p:cNvSpPr/>
          <p:nvPr/>
        </p:nvSpPr>
        <p:spPr>
          <a:xfrm>
            <a:off x="7760667" y="3628304"/>
            <a:ext cx="2932214" cy="181203"/>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SELLERS</a:t>
            </a:r>
          </a:p>
        </p:txBody>
      </p:sp>
      <p:sp>
        <p:nvSpPr>
          <p:cNvPr id="25" name="Rectángulo 24">
            <a:extLst>
              <a:ext uri="{FF2B5EF4-FFF2-40B4-BE49-F238E27FC236}">
                <a16:creationId xmlns:a16="http://schemas.microsoft.com/office/drawing/2014/main" id="{4FF1FEBC-F65F-E93A-4581-AA64F5E7F141}"/>
              </a:ext>
            </a:extLst>
          </p:cNvPr>
          <p:cNvSpPr/>
          <p:nvPr/>
        </p:nvSpPr>
        <p:spPr>
          <a:xfrm>
            <a:off x="4502543" y="3628304"/>
            <a:ext cx="230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FALABELLA</a:t>
            </a:r>
          </a:p>
        </p:txBody>
      </p:sp>
      <p:sp>
        <p:nvSpPr>
          <p:cNvPr id="26" name="Rectángulo 25">
            <a:extLst>
              <a:ext uri="{FF2B5EF4-FFF2-40B4-BE49-F238E27FC236}">
                <a16:creationId xmlns:a16="http://schemas.microsoft.com/office/drawing/2014/main" id="{85AE5505-3391-F94F-F9DB-2CC47824F1BD}"/>
              </a:ext>
            </a:extLst>
          </p:cNvPr>
          <p:cNvSpPr/>
          <p:nvPr/>
        </p:nvSpPr>
        <p:spPr>
          <a:xfrm>
            <a:off x="1529646" y="3628304"/>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black"/>
                </a:solidFill>
                <a:effectLst/>
                <a:uLnTx/>
                <a:uFillTx/>
                <a:latin typeface="Calibri" panose="020F0502020204030204"/>
                <a:ea typeface="+mn-ea"/>
                <a:cs typeface="+mn-cs"/>
              </a:rPr>
              <a:t>GOODS OWNERSHIP</a:t>
            </a:r>
          </a:p>
        </p:txBody>
      </p:sp>
      <p:sp>
        <p:nvSpPr>
          <p:cNvPr id="27" name="Rectángulo 26">
            <a:extLst>
              <a:ext uri="{FF2B5EF4-FFF2-40B4-BE49-F238E27FC236}">
                <a16:creationId xmlns:a16="http://schemas.microsoft.com/office/drawing/2014/main" id="{CBD4D84A-33EC-D713-F90F-027C575CC6BC}"/>
              </a:ext>
            </a:extLst>
          </p:cNvPr>
          <p:cNvSpPr/>
          <p:nvPr/>
        </p:nvSpPr>
        <p:spPr>
          <a:xfrm>
            <a:off x="6854416" y="3628304"/>
            <a:ext cx="864000" cy="182524"/>
          </a:xfrm>
          <a:prstGeom prst="rect">
            <a:avLst/>
          </a:prstGeom>
          <a:solidFill>
            <a:srgbClr val="4454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prstClr val="white"/>
                </a:solidFill>
                <a:effectLst/>
                <a:uLnTx/>
                <a:uFillTx/>
                <a:latin typeface="Calibri" panose="020F0502020204030204"/>
                <a:ea typeface="+mn-ea"/>
                <a:cs typeface="+mn-cs"/>
              </a:rPr>
              <a:t>CUSTOMER</a:t>
            </a:r>
          </a:p>
        </p:txBody>
      </p:sp>
      <p:sp>
        <p:nvSpPr>
          <p:cNvPr id="23" name="CuadroTexto 22">
            <a:extLst>
              <a:ext uri="{FF2B5EF4-FFF2-40B4-BE49-F238E27FC236}">
                <a16:creationId xmlns:a16="http://schemas.microsoft.com/office/drawing/2014/main" id="{48568C9F-768B-6C8E-97E9-8C167A58FEC9}"/>
              </a:ext>
            </a:extLst>
          </p:cNvPr>
          <p:cNvSpPr txBox="1"/>
          <p:nvPr/>
        </p:nvSpPr>
        <p:spPr>
          <a:xfrm>
            <a:off x="1529646" y="3933487"/>
            <a:ext cx="9163234" cy="391009"/>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Para brindar soporte y nuevas soluciones al negocio de manera más ágil, </a:t>
            </a:r>
            <a:r>
              <a:rPr lang="es-CL" sz="1000">
                <a:solidFill>
                  <a:srgbClr val="C00000"/>
                </a:solidFill>
              </a:rPr>
              <a:t>FTC se organiza en Plataformas</a:t>
            </a:r>
            <a:r>
              <a:rPr lang="es-CL" sz="1000"/>
              <a:t> las cuales son responsables de la construcción y soporte de soluciones digitales asociadas a </a:t>
            </a:r>
            <a:r>
              <a:rPr lang="es-CL" sz="1000" err="1"/>
              <a:t>scopes</a:t>
            </a:r>
            <a:r>
              <a:rPr lang="es-CL" sz="1000"/>
              <a:t> definidos del proceso de </a:t>
            </a:r>
            <a:r>
              <a:rPr lang="es-CL" sz="1000" err="1"/>
              <a:t>Retail</a:t>
            </a:r>
            <a:r>
              <a:rPr lang="es-CL" sz="1000"/>
              <a:t>. Promoviendo la autonomía y reduciendo fricciones entre los equipos técnicos y de negocio.</a:t>
            </a:r>
          </a:p>
        </p:txBody>
      </p:sp>
      <p:sp>
        <p:nvSpPr>
          <p:cNvPr id="33" name="Rectángulo 32">
            <a:extLst>
              <a:ext uri="{FF2B5EF4-FFF2-40B4-BE49-F238E27FC236}">
                <a16:creationId xmlns:a16="http://schemas.microsoft.com/office/drawing/2014/main" id="{D6BBC26B-9299-60B8-3FC1-BDDBF588444D}"/>
              </a:ext>
            </a:extLst>
          </p:cNvPr>
          <p:cNvSpPr/>
          <p:nvPr/>
        </p:nvSpPr>
        <p:spPr>
          <a:xfrm>
            <a:off x="2824368" y="2988113"/>
            <a:ext cx="7992000" cy="45719"/>
          </a:xfrm>
          <a:prstGeom prst="rect">
            <a:avLst/>
          </a:prstGeom>
          <a:solidFill>
            <a:schemeClr val="accent6">
              <a:lumMod val="60000"/>
              <a:lumOff val="40000"/>
            </a:schemeClr>
          </a:solidFill>
          <a:ln w="12700" cap="flat" cmpd="sng" algn="ctr">
            <a:noFill/>
            <a:prstDash val="solid"/>
            <a:miter lim="800000"/>
          </a:ln>
          <a:effectLst/>
        </p:spPr>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4" name="Rectángulo redondeado 33">
            <a:extLst>
              <a:ext uri="{FF2B5EF4-FFF2-40B4-BE49-F238E27FC236}">
                <a16:creationId xmlns:a16="http://schemas.microsoft.com/office/drawing/2014/main" id="{9A09B92B-9B3B-AABC-90C6-9B07EB8E67E6}"/>
              </a:ext>
            </a:extLst>
          </p:cNvPr>
          <p:cNvSpPr/>
          <p:nvPr/>
        </p:nvSpPr>
        <p:spPr>
          <a:xfrm>
            <a:off x="10788278" y="2723355"/>
            <a:ext cx="1112269" cy="575234"/>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srgbClr val="FFFFFF"/>
                </a:solidFill>
                <a:latin typeface="Calibri" panose="020F0502020204030204"/>
              </a:rPr>
              <a:t>FINANCES &amp; PEOPLE</a:t>
            </a: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5" name="Rectángulo 34">
            <a:extLst>
              <a:ext uri="{FF2B5EF4-FFF2-40B4-BE49-F238E27FC236}">
                <a16:creationId xmlns:a16="http://schemas.microsoft.com/office/drawing/2014/main" id="{F1B809AF-22BB-3F2A-80F4-D1321B6FC253}"/>
              </a:ext>
            </a:extLst>
          </p:cNvPr>
          <p:cNvSpPr/>
          <p:nvPr/>
        </p:nvSpPr>
        <p:spPr>
          <a:xfrm>
            <a:off x="2824370" y="1981661"/>
            <a:ext cx="7869600" cy="182524"/>
          </a:xfrm>
          <a:prstGeom prst="rect">
            <a:avLst/>
          </a:prstGeom>
          <a:solidFill>
            <a:srgbClr val="E25D6B"/>
          </a:solidFill>
          <a:ln w="12700" cap="flat" cmpd="sng" algn="ctr">
            <a:noFill/>
            <a:prstDash val="solid"/>
            <a:miter lim="800000"/>
          </a:ln>
          <a:effectLst/>
        </p:spPr>
        <p:txBody>
          <a:bodyPr rtlCol="0" anchor="ctr"/>
          <a:lstStyle/>
          <a:p>
            <a:pPr algn="ctr"/>
            <a:r>
              <a:rPr lang="es-CL" sz="1100" b="1" kern="0">
                <a:solidFill>
                  <a:prstClr val="white"/>
                </a:solidFill>
                <a:latin typeface="Calibri" panose="020F0502020204030204"/>
              </a:rPr>
              <a:t>STORE</a:t>
            </a:r>
          </a:p>
        </p:txBody>
      </p:sp>
      <p:sp>
        <p:nvSpPr>
          <p:cNvPr id="36" name="Rectángulo 35">
            <a:extLst>
              <a:ext uri="{FF2B5EF4-FFF2-40B4-BE49-F238E27FC236}">
                <a16:creationId xmlns:a16="http://schemas.microsoft.com/office/drawing/2014/main" id="{06E53DFD-22D1-9242-577B-73D168B3750F}"/>
              </a:ext>
            </a:extLst>
          </p:cNvPr>
          <p:cNvSpPr/>
          <p:nvPr/>
        </p:nvSpPr>
        <p:spPr>
          <a:xfrm>
            <a:off x="2824370" y="2216929"/>
            <a:ext cx="7869600"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E-COMMERCE</a:t>
            </a:r>
          </a:p>
        </p:txBody>
      </p:sp>
      <p:sp>
        <p:nvSpPr>
          <p:cNvPr id="37" name="Rectángulo 36">
            <a:extLst>
              <a:ext uri="{FF2B5EF4-FFF2-40B4-BE49-F238E27FC236}">
                <a16:creationId xmlns:a16="http://schemas.microsoft.com/office/drawing/2014/main" id="{B5CE3E0F-D95C-8549-2726-801D2280E1B4}"/>
              </a:ext>
            </a:extLst>
          </p:cNvPr>
          <p:cNvSpPr/>
          <p:nvPr/>
        </p:nvSpPr>
        <p:spPr>
          <a:xfrm>
            <a:off x="1534564" y="1984003"/>
            <a:ext cx="1219082" cy="415450"/>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CHANNELS</a:t>
            </a:r>
          </a:p>
        </p:txBody>
      </p:sp>
    </p:spTree>
    <p:extLst>
      <p:ext uri="{BB962C8B-B14F-4D97-AF65-F5344CB8AC3E}">
        <p14:creationId xmlns:p14="http://schemas.microsoft.com/office/powerpoint/2010/main" val="125924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3"/>
                                        </p:tgtEl>
                                      </p:cBhvr>
                                    </p:animEffect>
                                    <p:set>
                                      <p:cBhvr>
                                        <p:cTn id="7"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redondeado 10">
            <a:extLst>
              <a:ext uri="{FF2B5EF4-FFF2-40B4-BE49-F238E27FC236}">
                <a16:creationId xmlns:a16="http://schemas.microsoft.com/office/drawing/2014/main" id="{48733184-D0D8-DF7F-15CB-1CEAF1407220}"/>
              </a:ext>
            </a:extLst>
          </p:cNvPr>
          <p:cNvSpPr/>
          <p:nvPr/>
        </p:nvSpPr>
        <p:spPr>
          <a:xfrm>
            <a:off x="4926374" y="2533269"/>
            <a:ext cx="2744411" cy="631205"/>
          </a:xfrm>
          <a:prstGeom prst="roundRect">
            <a:avLst>
              <a:gd name="adj" fmla="val 6757"/>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sp>
        <p:nvSpPr>
          <p:cNvPr id="12" name="Rectángulo redondeado 11">
            <a:extLst>
              <a:ext uri="{FF2B5EF4-FFF2-40B4-BE49-F238E27FC236}">
                <a16:creationId xmlns:a16="http://schemas.microsoft.com/office/drawing/2014/main" id="{06BC69F5-0976-A164-7C86-6798D8244CE7}"/>
              </a:ext>
            </a:extLst>
          </p:cNvPr>
          <p:cNvSpPr/>
          <p:nvPr/>
        </p:nvSpPr>
        <p:spPr>
          <a:xfrm>
            <a:off x="8037383" y="1854202"/>
            <a:ext cx="2744411" cy="631204"/>
          </a:xfrm>
          <a:prstGeom prst="roundRect">
            <a:avLst>
              <a:gd name="adj" fmla="val 6757"/>
            </a:avLst>
          </a:prstGeom>
          <a:solidFill>
            <a:srgbClr val="5E6B7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sp>
        <p:nvSpPr>
          <p:cNvPr id="13" name="Rectángulo redondeado 12">
            <a:extLst>
              <a:ext uri="{FF2B5EF4-FFF2-40B4-BE49-F238E27FC236}">
                <a16:creationId xmlns:a16="http://schemas.microsoft.com/office/drawing/2014/main" id="{081C998F-2575-F204-F86C-8150A216E89B}"/>
              </a:ext>
            </a:extLst>
          </p:cNvPr>
          <p:cNvSpPr/>
          <p:nvPr/>
        </p:nvSpPr>
        <p:spPr>
          <a:xfrm>
            <a:off x="8029656" y="2533269"/>
            <a:ext cx="2744411" cy="631204"/>
          </a:xfrm>
          <a:prstGeom prst="roundRect">
            <a:avLst>
              <a:gd name="adj" fmla="val 6757"/>
            </a:avLst>
          </a:prstGeom>
          <a:solidFill>
            <a:schemeClr val="accent6">
              <a:lumMod val="60000"/>
              <a:lumOff val="4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2" name="CuadroTexto 1">
            <a:extLst>
              <a:ext uri="{FF2B5EF4-FFF2-40B4-BE49-F238E27FC236}">
                <a16:creationId xmlns:a16="http://schemas.microsoft.com/office/drawing/2014/main" id="{504AAA75-A42D-22E1-0D4B-6679798495A1}"/>
              </a:ext>
            </a:extLst>
          </p:cNvPr>
          <p:cNvSpPr txBox="1"/>
          <p:nvPr/>
        </p:nvSpPr>
        <p:spPr>
          <a:xfrm>
            <a:off x="620449" y="1851461"/>
            <a:ext cx="3812342" cy="131301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400"/>
              <a:t>PLATAFORMAS</a:t>
            </a:r>
          </a:p>
        </p:txBody>
      </p:sp>
      <p:sp>
        <p:nvSpPr>
          <p:cNvPr id="3" name="Rectángulo redondeado 2">
            <a:extLst>
              <a:ext uri="{FF2B5EF4-FFF2-40B4-BE49-F238E27FC236}">
                <a16:creationId xmlns:a16="http://schemas.microsoft.com/office/drawing/2014/main" id="{89BD8635-C2B3-4236-2DB4-3B665FD7F4EA}"/>
              </a:ext>
            </a:extLst>
          </p:cNvPr>
          <p:cNvSpPr/>
          <p:nvPr/>
        </p:nvSpPr>
        <p:spPr>
          <a:xfrm>
            <a:off x="4926374" y="1854201"/>
            <a:ext cx="2617426" cy="631205"/>
          </a:xfrm>
          <a:prstGeom prst="roundRect">
            <a:avLst>
              <a:gd name="adj" fmla="val 6757"/>
            </a:avLst>
          </a:prstGeom>
          <a:solidFill>
            <a:srgbClr val="E25D6B">
              <a:alpha val="50000"/>
            </a:srgbClr>
          </a:solidFill>
          <a:ln w="635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STORES &amp;</a:t>
            </a:r>
          </a:p>
          <a:p>
            <a:pPr marL="0" marR="0" lvl="0" indent="0" algn="l"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 name="Rectángulo redondeado 3">
            <a:extLst>
              <a:ext uri="{FF2B5EF4-FFF2-40B4-BE49-F238E27FC236}">
                <a16:creationId xmlns:a16="http://schemas.microsoft.com/office/drawing/2014/main" id="{E7D9E4AE-D281-30BB-E2DC-0E16AC966D52}"/>
              </a:ext>
            </a:extLst>
          </p:cNvPr>
          <p:cNvSpPr/>
          <p:nvPr/>
        </p:nvSpPr>
        <p:spPr>
          <a:xfrm>
            <a:off x="6338786" y="2003966"/>
            <a:ext cx="1332000" cy="152294"/>
          </a:xfrm>
          <a:prstGeom prst="roundRect">
            <a:avLst>
              <a:gd name="adj" fmla="val 6757"/>
            </a:avLst>
          </a:prstGeom>
          <a:solidFill>
            <a:srgbClr val="E25D6B">
              <a:alpha val="30000"/>
            </a:srgbClr>
          </a:solidFill>
          <a:ln w="0" cap="flat" cmpd="sng" algn="ctr">
            <a:solidFill>
              <a:schemeClr val="bg1"/>
            </a:solidFill>
            <a:prstDash val="solid"/>
            <a:miter lim="800000"/>
          </a:ln>
          <a:effectLst/>
        </p:spPr>
        <p:txBody>
          <a:bodyPr rtlCol="0" anchor="ctr"/>
          <a:lstStyle/>
          <a:p>
            <a:pPr algn="ctr"/>
            <a:r>
              <a:rPr lang="es-CL" sz="800" b="1" kern="0">
                <a:solidFill>
                  <a:prstClr val="white"/>
                </a:solidFill>
                <a:latin typeface="Calibri" panose="020F0502020204030204"/>
              </a:rPr>
              <a:t>STORE OPERATIONS</a:t>
            </a:r>
          </a:p>
        </p:txBody>
      </p:sp>
      <p:sp>
        <p:nvSpPr>
          <p:cNvPr id="5" name="Rectángulo redondeado 4">
            <a:extLst>
              <a:ext uri="{FF2B5EF4-FFF2-40B4-BE49-F238E27FC236}">
                <a16:creationId xmlns:a16="http://schemas.microsoft.com/office/drawing/2014/main" id="{29EA8731-FC68-A78E-F62C-858B6A8DF859}"/>
              </a:ext>
            </a:extLst>
          </p:cNvPr>
          <p:cNvSpPr/>
          <p:nvPr/>
        </p:nvSpPr>
        <p:spPr>
          <a:xfrm>
            <a:off x="6338786" y="2198864"/>
            <a:ext cx="1332000" cy="152294"/>
          </a:xfrm>
          <a:prstGeom prst="roundRect">
            <a:avLst>
              <a:gd name="adj" fmla="val 6757"/>
            </a:avLst>
          </a:prstGeom>
          <a:solidFill>
            <a:srgbClr val="E25D6B">
              <a:alpha val="30000"/>
            </a:srgbClr>
          </a:solidFill>
          <a:ln w="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6" name="Rectángulo redondeado 5">
            <a:extLst>
              <a:ext uri="{FF2B5EF4-FFF2-40B4-BE49-F238E27FC236}">
                <a16:creationId xmlns:a16="http://schemas.microsoft.com/office/drawing/2014/main" id="{3588FCF3-B818-11F8-F784-A01C8A4BC1B8}"/>
              </a:ext>
            </a:extLst>
          </p:cNvPr>
          <p:cNvSpPr/>
          <p:nvPr/>
        </p:nvSpPr>
        <p:spPr>
          <a:xfrm>
            <a:off x="4926374" y="2533269"/>
            <a:ext cx="2744411" cy="631205"/>
          </a:xfrm>
          <a:prstGeom prst="roundRect">
            <a:avLst>
              <a:gd name="adj" fmla="val 6757"/>
            </a:avLst>
          </a:prstGeom>
          <a:solidFill>
            <a:srgbClr val="73C96A">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sp>
        <p:nvSpPr>
          <p:cNvPr id="7" name="Rectángulo redondeado 6">
            <a:extLst>
              <a:ext uri="{FF2B5EF4-FFF2-40B4-BE49-F238E27FC236}">
                <a16:creationId xmlns:a16="http://schemas.microsoft.com/office/drawing/2014/main" id="{692EFD17-0664-4F81-A8C1-190DC130A9C0}"/>
              </a:ext>
            </a:extLst>
          </p:cNvPr>
          <p:cNvSpPr/>
          <p:nvPr/>
        </p:nvSpPr>
        <p:spPr>
          <a:xfrm>
            <a:off x="8037383" y="1854202"/>
            <a:ext cx="2744411" cy="631204"/>
          </a:xfrm>
          <a:prstGeom prst="roundRect">
            <a:avLst>
              <a:gd name="adj" fmla="val 6757"/>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sp>
        <p:nvSpPr>
          <p:cNvPr id="8" name="Rectángulo redondeado 7">
            <a:extLst>
              <a:ext uri="{FF2B5EF4-FFF2-40B4-BE49-F238E27FC236}">
                <a16:creationId xmlns:a16="http://schemas.microsoft.com/office/drawing/2014/main" id="{FB3737F0-F3A7-A571-1234-EB8A27E5CA6E}"/>
              </a:ext>
            </a:extLst>
          </p:cNvPr>
          <p:cNvSpPr/>
          <p:nvPr/>
        </p:nvSpPr>
        <p:spPr>
          <a:xfrm>
            <a:off x="8029656" y="2533269"/>
            <a:ext cx="2744411" cy="631204"/>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sp>
        <p:nvSpPr>
          <p:cNvPr id="9" name="CuadroTexto 8">
            <a:extLst>
              <a:ext uri="{FF2B5EF4-FFF2-40B4-BE49-F238E27FC236}">
                <a16:creationId xmlns:a16="http://schemas.microsoft.com/office/drawing/2014/main" id="{3BAF67AD-C8C7-8964-45C4-AF98CCF7E511}"/>
              </a:ext>
            </a:extLst>
          </p:cNvPr>
          <p:cNvSpPr txBox="1"/>
          <p:nvPr/>
        </p:nvSpPr>
        <p:spPr>
          <a:xfrm>
            <a:off x="620449" y="3741778"/>
            <a:ext cx="8968051" cy="28814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ahora la plataforma Digital Commerce…</a:t>
            </a:r>
          </a:p>
        </p:txBody>
      </p:sp>
      <p:pic>
        <p:nvPicPr>
          <p:cNvPr id="1026" name="Picture 2" descr="Ok - Descarga iconos gratis">
            <a:extLst>
              <a:ext uri="{FF2B5EF4-FFF2-40B4-BE49-F238E27FC236}">
                <a16:creationId xmlns:a16="http://schemas.microsoft.com/office/drawing/2014/main" id="{F0ADCB03-C587-FBB1-D884-1203FF0764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0111" y="1637151"/>
            <a:ext cx="419100" cy="4191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Ok - Descarga iconos gratis">
            <a:extLst>
              <a:ext uri="{FF2B5EF4-FFF2-40B4-BE49-F238E27FC236}">
                <a16:creationId xmlns:a16="http://schemas.microsoft.com/office/drawing/2014/main" id="{9DC565E4-924E-E67A-5E26-07784410D1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0111" y="2323719"/>
            <a:ext cx="41910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3427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9" y="1634198"/>
            <a:ext cx="7257496"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plataforma de digital Commerce comprende todo lo relacionado a la gestión de canales digitales y relacionamiento con el cliente. </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Los canales digitales y puntos de interacción con el cliente vienen representados a través de soluciones como el </a:t>
            </a:r>
            <a:r>
              <a:rPr lang="es-CL" sz="1000" err="1"/>
              <a:t>ecommerce</a:t>
            </a:r>
            <a:r>
              <a:rPr lang="es-CL" sz="1000"/>
              <a:t>, </a:t>
            </a:r>
            <a:r>
              <a:rPr lang="es-CL" sz="1000" err="1"/>
              <a:t>kioskos</a:t>
            </a:r>
            <a:r>
              <a:rPr lang="es-CL" sz="1000"/>
              <a:t>, apps, canales telefónicos, dichos canales pueden ser propiamente medios digitales, o soluciones físicas que interactúan con plataformas digitales.</a:t>
            </a:r>
          </a:p>
        </p:txBody>
      </p:sp>
      <p:sp>
        <p:nvSpPr>
          <p:cNvPr id="9" name="CuadroTexto 8">
            <a:extLst>
              <a:ext uri="{FF2B5EF4-FFF2-40B4-BE49-F238E27FC236}">
                <a16:creationId xmlns:a16="http://schemas.microsoft.com/office/drawing/2014/main" id="{1E111270-F322-C5B7-176D-318985AE67A2}"/>
              </a:ext>
            </a:extLst>
          </p:cNvPr>
          <p:cNvSpPr txBox="1"/>
          <p:nvPr/>
        </p:nvSpPr>
        <p:spPr>
          <a:xfrm>
            <a:off x="439669" y="3988471"/>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base a esto, la mejor forma de revisar su </a:t>
            </a:r>
            <a:r>
              <a:rPr lang="es-CL" sz="1000" err="1"/>
              <a:t>scope</a:t>
            </a:r>
            <a:r>
              <a:rPr lang="es-CL" sz="1000"/>
              <a:t>, es organizarlo en base al </a:t>
            </a:r>
            <a:r>
              <a:rPr lang="es-CL" sz="1000" err="1"/>
              <a:t>journey</a:t>
            </a:r>
            <a:r>
              <a:rPr lang="es-CL" sz="1000"/>
              <a:t> de compra del cliente, por ello tenemos los portfolios de Pre-</a:t>
            </a:r>
            <a:r>
              <a:rPr lang="es-CL" sz="1000" err="1"/>
              <a:t>Purchase</a:t>
            </a:r>
            <a:r>
              <a:rPr lang="es-CL" sz="1000"/>
              <a:t> (Pre-Compra), </a:t>
            </a:r>
            <a:r>
              <a:rPr lang="es-CL" sz="1000" err="1"/>
              <a:t>Purchase</a:t>
            </a:r>
            <a:r>
              <a:rPr lang="es-CL" sz="1000"/>
              <a:t> (Compra) y Post-</a:t>
            </a:r>
            <a:r>
              <a:rPr lang="es-CL" sz="1000" err="1"/>
              <a:t>Purchase</a:t>
            </a:r>
            <a:r>
              <a:rPr lang="es-CL" sz="1000"/>
              <a:t> (Post-Venta), donde cada uno cubre partes diferenciadas de dicho </a:t>
            </a:r>
            <a:r>
              <a:rPr lang="es-CL" sz="1000" err="1"/>
              <a:t>journey</a:t>
            </a:r>
            <a:r>
              <a:rPr lang="es-CL" sz="1000"/>
              <a:t>.</a:t>
            </a:r>
          </a:p>
        </p:txBody>
      </p:sp>
    </p:spTree>
    <p:extLst>
      <p:ext uri="{BB962C8B-B14F-4D97-AF65-F5344CB8AC3E}">
        <p14:creationId xmlns:p14="http://schemas.microsoft.com/office/powerpoint/2010/main" val="1744470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1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44"/>
                                        </p:tgtEl>
                                        <p:attrNameLst>
                                          <p:attrName>style.visibility</p:attrName>
                                        </p:attrNameLst>
                                      </p:cBhvr>
                                      <p:to>
                                        <p:strVal val="visible"/>
                                      </p:to>
                                    </p:set>
                                    <p:animEffect transition="in" filter="wipe(left)">
                                      <p:cBhvr>
                                        <p:cTn id="17" dur="500"/>
                                        <p:tgtEl>
                                          <p:spTgt spid="44"/>
                                        </p:tgtEl>
                                      </p:cBhvr>
                                    </p:animEffect>
                                  </p:childTnLst>
                                </p:cTn>
                              </p:par>
                            </p:childTnLst>
                          </p:cTn>
                        </p:par>
                        <p:par>
                          <p:cTn id="18" fill="hold">
                            <p:stCondLst>
                              <p:cond delay="500"/>
                            </p:stCondLst>
                            <p:childTnLst>
                              <p:par>
                                <p:cTn id="19" presetID="22" presetClass="entr" presetSubtype="8"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10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fade">
                                      <p:cBhvr>
                                        <p:cTn id="31" dur="500"/>
                                        <p:tgtEl>
                                          <p:spTgt spid="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grpId="1" nodeType="clickEffect">
                                  <p:stCondLst>
                                    <p:cond delay="0"/>
                                  </p:stCondLst>
                                  <p:childTnLst>
                                    <p:animEffect transition="out" filter="fade">
                                      <p:cBhvr>
                                        <p:cTn id="41" dur="500"/>
                                        <p:tgtEl>
                                          <p:spTgt spid="5"/>
                                        </p:tgtEl>
                                      </p:cBhvr>
                                    </p:animEffect>
                                    <p:set>
                                      <p:cBhvr>
                                        <p:cTn id="42" dur="1" fill="hold">
                                          <p:stCondLst>
                                            <p:cond delay="499"/>
                                          </p:stCondLst>
                                        </p:cTn>
                                        <p:tgtEl>
                                          <p:spTgt spid="5"/>
                                        </p:tgtEl>
                                        <p:attrNameLst>
                                          <p:attrName>style.visibility</p:attrName>
                                        </p:attrNameLst>
                                      </p:cBhvr>
                                      <p:to>
                                        <p:strVal val="hidden"/>
                                      </p:to>
                                    </p:set>
                                  </p:childTnLst>
                                </p:cTn>
                              </p:par>
                            </p:childTnLst>
                          </p:cTn>
                        </p:par>
                        <p:par>
                          <p:cTn id="43" fill="hold">
                            <p:stCondLst>
                              <p:cond delay="500"/>
                            </p:stCondLst>
                            <p:childTnLst>
                              <p:par>
                                <p:cTn id="44" presetID="10" presetClass="exit" presetSubtype="0" fill="hold" grpId="1" nodeType="afterEffect">
                                  <p:stCondLst>
                                    <p:cond delay="0"/>
                                  </p:stCondLst>
                                  <p:childTnLst>
                                    <p:animEffect transition="out" filter="fade">
                                      <p:cBhvr>
                                        <p:cTn id="45" dur="500"/>
                                        <p:tgtEl>
                                          <p:spTgt spid="8"/>
                                        </p:tgtEl>
                                      </p:cBhvr>
                                    </p:animEffect>
                                    <p:set>
                                      <p:cBhvr>
                                        <p:cTn id="46" dur="1" fill="hold">
                                          <p:stCondLst>
                                            <p:cond delay="499"/>
                                          </p:stCondLst>
                                        </p:cTn>
                                        <p:tgtEl>
                                          <p:spTgt spid="8"/>
                                        </p:tgtEl>
                                        <p:attrNameLst>
                                          <p:attrName>style.visibility</p:attrName>
                                        </p:attrNameLst>
                                      </p:cBhvr>
                                      <p:to>
                                        <p:strVal val="hidden"/>
                                      </p:to>
                                    </p:set>
                                  </p:childTnLst>
                                </p:cTn>
                              </p:par>
                            </p:childTnLst>
                          </p:cTn>
                        </p:par>
                        <p:par>
                          <p:cTn id="47" fill="hold">
                            <p:stCondLst>
                              <p:cond delay="1000"/>
                            </p:stCondLst>
                            <p:childTnLst>
                              <p:par>
                                <p:cTn id="48" presetID="10" presetClass="exit" presetSubtype="0" fill="hold" grpId="1" nodeType="afterEffect">
                                  <p:stCondLst>
                                    <p:cond delay="0"/>
                                  </p:stCondLst>
                                  <p:childTnLst>
                                    <p:animEffect transition="out" filter="fade">
                                      <p:cBhvr>
                                        <p:cTn id="49" dur="500"/>
                                        <p:tgtEl>
                                          <p:spTgt spid="9"/>
                                        </p:tgtEl>
                                      </p:cBhvr>
                                    </p:animEffect>
                                    <p:set>
                                      <p:cBhvr>
                                        <p:cTn id="50"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2" grpId="0" animBg="1"/>
      <p:bldP spid="3" grpId="0" animBg="1"/>
      <p:bldP spid="4" grpId="0" animBg="1"/>
      <p:bldP spid="7" grpId="0" animBg="1"/>
      <p:bldP spid="5" grpId="0" animBg="1"/>
      <p:bldP spid="5" grpId="1" animBg="1"/>
      <p:bldP spid="8" grpId="0" animBg="1"/>
      <p:bldP spid="8" grpId="1" animBg="1"/>
      <p:bldP spid="9" grpId="0" animBg="1"/>
      <p:bldP spid="9" grpId="1"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11" name="Rectángulo 10">
            <a:extLst>
              <a:ext uri="{FF2B5EF4-FFF2-40B4-BE49-F238E27FC236}">
                <a16:creationId xmlns:a16="http://schemas.microsoft.com/office/drawing/2014/main" id="{90D003A8-478F-46A7-B2DB-9A0DD7E82D8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9" y="1634198"/>
            <a:ext cx="7690344"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etapa de Pre-</a:t>
            </a:r>
            <a:r>
              <a:rPr lang="es-CL" sz="1000" err="1"/>
              <a:t>Purchase</a:t>
            </a:r>
            <a:r>
              <a:rPr lang="es-CL" sz="1000"/>
              <a:t> (Pre-Compra) comprende todo lo relacionado al </a:t>
            </a:r>
            <a:r>
              <a:rPr lang="es-CL" sz="1000" err="1"/>
              <a:t>setup</a:t>
            </a:r>
            <a:r>
              <a:rPr lang="es-CL" sz="1000"/>
              <a:t>, configuración y gestión de las entidades base.</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gestión de estas entidades base sustenta y agiliza la operación de las plataformas digitales de venta y atención cliente, permitiendo personalizar contenidos, ejecución de campañas, promociones y el funcionamiento en general de los canales.</a:t>
            </a:r>
          </a:p>
        </p:txBody>
      </p:sp>
      <p:sp>
        <p:nvSpPr>
          <p:cNvPr id="6" name="Rectángulo redondeado 5">
            <a:extLst>
              <a:ext uri="{FF2B5EF4-FFF2-40B4-BE49-F238E27FC236}">
                <a16:creationId xmlns:a16="http://schemas.microsoft.com/office/drawing/2014/main" id="{91A46B90-28A6-57EF-4250-A14EA2A24034}"/>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10" name="Rectángulo redondeado 9">
            <a:extLst>
              <a:ext uri="{FF2B5EF4-FFF2-40B4-BE49-F238E27FC236}">
                <a16:creationId xmlns:a16="http://schemas.microsoft.com/office/drawing/2014/main" id="{345E5A00-9FCD-D5E2-06D4-DF8CA9F6A22F}"/>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14" name="Rectángulo redondeado 13">
            <a:extLst>
              <a:ext uri="{FF2B5EF4-FFF2-40B4-BE49-F238E27FC236}">
                <a16:creationId xmlns:a16="http://schemas.microsoft.com/office/drawing/2014/main" id="{E9DA5A8D-2B7D-4F64-F44C-154802B92AA9}"/>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17" name="Rectángulo redondeado 16">
            <a:extLst>
              <a:ext uri="{FF2B5EF4-FFF2-40B4-BE49-F238E27FC236}">
                <a16:creationId xmlns:a16="http://schemas.microsoft.com/office/drawing/2014/main" id="{99BF25A1-BE7D-0DE2-B0ED-6ACFEFA9E4ED}"/>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18" name="Rectángulo redondeado 17">
            <a:extLst>
              <a:ext uri="{FF2B5EF4-FFF2-40B4-BE49-F238E27FC236}">
                <a16:creationId xmlns:a16="http://schemas.microsoft.com/office/drawing/2014/main" id="{489616BB-CF1D-076A-2C95-E2A0057FFE5D}"/>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25" name="Rectángulo redondeado 24">
            <a:extLst>
              <a:ext uri="{FF2B5EF4-FFF2-40B4-BE49-F238E27FC236}">
                <a16:creationId xmlns:a16="http://schemas.microsoft.com/office/drawing/2014/main" id="{A939CC67-617C-8C7F-2F23-282D3B2157B2}"/>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27" name="Rectángulo redondeado 26">
            <a:extLst>
              <a:ext uri="{FF2B5EF4-FFF2-40B4-BE49-F238E27FC236}">
                <a16:creationId xmlns:a16="http://schemas.microsoft.com/office/drawing/2014/main" id="{5B9D1009-BF17-4842-775A-A0F6196154B0}"/>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28" name="Rectángulo redondeado 27">
            <a:extLst>
              <a:ext uri="{FF2B5EF4-FFF2-40B4-BE49-F238E27FC236}">
                <a16:creationId xmlns:a16="http://schemas.microsoft.com/office/drawing/2014/main" id="{602D11BE-0257-803D-8E84-D940AE0552EE}"/>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0" name="Rectángulo redondeado 29">
            <a:extLst>
              <a:ext uri="{FF2B5EF4-FFF2-40B4-BE49-F238E27FC236}">
                <a16:creationId xmlns:a16="http://schemas.microsoft.com/office/drawing/2014/main" id="{5C95E01D-8EA5-C3EA-DE94-6A16D8D534CF}"/>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Tree>
    <p:extLst>
      <p:ext uri="{BB962C8B-B14F-4D97-AF65-F5344CB8AC3E}">
        <p14:creationId xmlns:p14="http://schemas.microsoft.com/office/powerpoint/2010/main" val="3428183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fade">
                                      <p:cBhvr>
                                        <p:cTn id="35" dur="500"/>
                                        <p:tgtEl>
                                          <p:spTgt spid="18"/>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fade">
                                      <p:cBhvr>
                                        <p:cTn id="39" dur="500"/>
                                        <p:tgtEl>
                                          <p:spTgt spid="25"/>
                                        </p:tgtEl>
                                      </p:cBhvr>
                                    </p:animEffect>
                                  </p:childTnLst>
                                </p:cTn>
                              </p:par>
                            </p:childTnLst>
                          </p:cTn>
                        </p:par>
                        <p:par>
                          <p:cTn id="40" fill="hold">
                            <p:stCondLst>
                              <p:cond delay="3500"/>
                            </p:stCondLst>
                            <p:childTnLst>
                              <p:par>
                                <p:cTn id="41" presetID="10" presetClass="entr" presetSubtype="0" fill="hold" grpId="0" nodeType="afterEffect">
                                  <p:stCondLst>
                                    <p:cond delay="0"/>
                                  </p:stCondLst>
                                  <p:childTnLst>
                                    <p:set>
                                      <p:cBhvr>
                                        <p:cTn id="42" dur="1" fill="hold">
                                          <p:stCondLst>
                                            <p:cond delay="0"/>
                                          </p:stCondLst>
                                        </p:cTn>
                                        <p:tgtEl>
                                          <p:spTgt spid="28"/>
                                        </p:tgtEl>
                                        <p:attrNameLst>
                                          <p:attrName>style.visibility</p:attrName>
                                        </p:attrNameLst>
                                      </p:cBhvr>
                                      <p:to>
                                        <p:strVal val="visible"/>
                                      </p:to>
                                    </p:set>
                                    <p:animEffect transition="in" filter="fade">
                                      <p:cBhvr>
                                        <p:cTn id="43" dur="500"/>
                                        <p:tgtEl>
                                          <p:spTgt spid="28"/>
                                        </p:tgtEl>
                                      </p:cBhvr>
                                    </p:animEffect>
                                  </p:childTnLst>
                                </p:cTn>
                              </p:par>
                            </p:childTnLst>
                          </p:cTn>
                        </p:par>
                        <p:par>
                          <p:cTn id="44" fill="hold">
                            <p:stCondLst>
                              <p:cond delay="4000"/>
                            </p:stCondLst>
                            <p:childTnLst>
                              <p:par>
                                <p:cTn id="45" presetID="10" presetClass="entr" presetSubtype="0" fill="hold" grpId="0" nodeType="afterEffect">
                                  <p:stCondLst>
                                    <p:cond delay="0"/>
                                  </p:stCondLst>
                                  <p:childTnLst>
                                    <p:set>
                                      <p:cBhvr>
                                        <p:cTn id="46" dur="1" fill="hold">
                                          <p:stCondLst>
                                            <p:cond delay="0"/>
                                          </p:stCondLst>
                                        </p:cTn>
                                        <p:tgtEl>
                                          <p:spTgt spid="27"/>
                                        </p:tgtEl>
                                        <p:attrNameLst>
                                          <p:attrName>style.visibility</p:attrName>
                                        </p:attrNameLst>
                                      </p:cBhvr>
                                      <p:to>
                                        <p:strVal val="visible"/>
                                      </p:to>
                                    </p:set>
                                    <p:animEffect transition="in" filter="fade">
                                      <p:cBhvr>
                                        <p:cTn id="47" dur="500"/>
                                        <p:tgtEl>
                                          <p:spTgt spid="27"/>
                                        </p:tgtEl>
                                      </p:cBhvr>
                                    </p:animEffect>
                                  </p:childTnLst>
                                </p:cTn>
                              </p:par>
                            </p:childTnLst>
                          </p:cTn>
                        </p:par>
                        <p:par>
                          <p:cTn id="48" fill="hold">
                            <p:stCondLst>
                              <p:cond delay="4500"/>
                            </p:stCondLst>
                            <p:childTnLst>
                              <p:par>
                                <p:cTn id="49" presetID="10" presetClass="entr" presetSubtype="0" fill="hold" grpId="0" nodeType="afterEffect">
                                  <p:stCondLst>
                                    <p:cond delay="0"/>
                                  </p:stCondLst>
                                  <p:childTnLst>
                                    <p:set>
                                      <p:cBhvr>
                                        <p:cTn id="50" dur="1" fill="hold">
                                          <p:stCondLst>
                                            <p:cond delay="0"/>
                                          </p:stCondLst>
                                        </p:cTn>
                                        <p:tgtEl>
                                          <p:spTgt spid="30"/>
                                        </p:tgtEl>
                                        <p:attrNameLst>
                                          <p:attrName>style.visibility</p:attrName>
                                        </p:attrNameLst>
                                      </p:cBhvr>
                                      <p:to>
                                        <p:strVal val="visible"/>
                                      </p:to>
                                    </p:set>
                                    <p:animEffect transition="in" filter="fade">
                                      <p:cBhvr>
                                        <p:cTn id="51" dur="500"/>
                                        <p:tgtEl>
                                          <p:spTgt spid="30"/>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xit" presetSubtype="0" fill="hold" grpId="1" nodeType="clickEffect">
                                  <p:stCondLst>
                                    <p:cond delay="0"/>
                                  </p:stCondLst>
                                  <p:childTnLst>
                                    <p:animEffect transition="out" filter="fade">
                                      <p:cBhvr>
                                        <p:cTn id="55" dur="500"/>
                                        <p:tgtEl>
                                          <p:spTgt spid="5"/>
                                        </p:tgtEl>
                                      </p:cBhvr>
                                    </p:animEffect>
                                    <p:set>
                                      <p:cBhvr>
                                        <p:cTn id="56" dur="1" fill="hold">
                                          <p:stCondLst>
                                            <p:cond delay="499"/>
                                          </p:stCondLst>
                                        </p:cTn>
                                        <p:tgtEl>
                                          <p:spTgt spid="5"/>
                                        </p:tgtEl>
                                        <p:attrNameLst>
                                          <p:attrName>style.visibility</p:attrName>
                                        </p:attrNameLst>
                                      </p:cBhvr>
                                      <p:to>
                                        <p:strVal val="hidden"/>
                                      </p:to>
                                    </p:set>
                                  </p:childTnLst>
                                </p:cTn>
                              </p:par>
                            </p:childTnLst>
                          </p:cTn>
                        </p:par>
                        <p:par>
                          <p:cTn id="57" fill="hold">
                            <p:stCondLst>
                              <p:cond delay="500"/>
                            </p:stCondLst>
                            <p:childTnLst>
                              <p:par>
                                <p:cTn id="58" presetID="10" presetClass="exit" presetSubtype="0" fill="hold" grpId="0" nodeType="afterEffect">
                                  <p:stCondLst>
                                    <p:cond delay="0"/>
                                  </p:stCondLst>
                                  <p:childTnLst>
                                    <p:animEffect transition="out" filter="fade">
                                      <p:cBhvr>
                                        <p:cTn id="59" dur="500"/>
                                        <p:tgtEl>
                                          <p:spTgt spid="8"/>
                                        </p:tgtEl>
                                      </p:cBhvr>
                                    </p:animEffect>
                                    <p:set>
                                      <p:cBhvr>
                                        <p:cTn id="60"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5" grpId="0" animBg="1"/>
      <p:bldP spid="5" grpId="1" animBg="1"/>
      <p:bldP spid="8" grpId="0" animBg="1"/>
      <p:bldP spid="8" grpId="1" animBg="1"/>
      <p:bldP spid="6" grpId="0" animBg="1"/>
      <p:bldP spid="10" grpId="0" animBg="1"/>
      <p:bldP spid="14" grpId="0" animBg="1"/>
      <p:bldP spid="17" grpId="0" animBg="1"/>
      <p:bldP spid="18" grpId="0" animBg="1"/>
      <p:bldP spid="25" grpId="0" animBg="1"/>
      <p:bldP spid="27" grpId="0" animBg="1"/>
      <p:bldP spid="28" grpId="0" animBg="1"/>
      <p:bldP spid="30"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11" name="Rectángulo 10">
            <a:extLst>
              <a:ext uri="{FF2B5EF4-FFF2-40B4-BE49-F238E27FC236}">
                <a16:creationId xmlns:a16="http://schemas.microsoft.com/office/drawing/2014/main" id="{90D003A8-478F-46A7-B2DB-9A0DD7E82D8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9" y="1634198"/>
            <a:ext cx="7690344"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etapa de </a:t>
            </a:r>
            <a:r>
              <a:rPr lang="es-CL" sz="1000" err="1"/>
              <a:t>Purchase</a:t>
            </a:r>
            <a:r>
              <a:rPr lang="es-CL" sz="1000"/>
              <a:t> (Compra) comprende todo lo relacionado al flujo / </a:t>
            </a:r>
            <a:r>
              <a:rPr lang="es-CL" sz="1000" err="1"/>
              <a:t>journey</a:t>
            </a:r>
            <a:r>
              <a:rPr lang="es-CL" sz="1000"/>
              <a:t> del cliente durante el proceso de compra.</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Este flujo contempla distintas etapas que implican actividades tan diversas como personalización de contenido, cálculo de precios, promociones, </a:t>
            </a:r>
            <a:r>
              <a:rPr lang="es-CL" sz="1000" err="1"/>
              <a:t>cross-selling</a:t>
            </a:r>
            <a:r>
              <a:rPr lang="es-CL" sz="1000"/>
              <a:t>, </a:t>
            </a:r>
            <a:r>
              <a:rPr lang="es-CL" sz="1000" err="1"/>
              <a:t>upselling</a:t>
            </a:r>
            <a:r>
              <a:rPr lang="es-CL" sz="1000"/>
              <a:t>, revisión de disponibilidad, selección de promesa y métodos de entrega, agrupamiento de pedidos, selección de métodos de pago y su ejecución, etc. Todo ello bajo una experiencia coherente, sin fricciones y responsiva ante la interacción con el cliente.</a:t>
            </a:r>
          </a:p>
        </p:txBody>
      </p:sp>
      <p:sp>
        <p:nvSpPr>
          <p:cNvPr id="6" name="Rectángulo redondeado 5">
            <a:extLst>
              <a:ext uri="{FF2B5EF4-FFF2-40B4-BE49-F238E27FC236}">
                <a16:creationId xmlns:a16="http://schemas.microsoft.com/office/drawing/2014/main" id="{91A46B90-28A6-57EF-4250-A14EA2A24034}"/>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10" name="Rectángulo redondeado 9">
            <a:extLst>
              <a:ext uri="{FF2B5EF4-FFF2-40B4-BE49-F238E27FC236}">
                <a16:creationId xmlns:a16="http://schemas.microsoft.com/office/drawing/2014/main" id="{345E5A00-9FCD-D5E2-06D4-DF8CA9F6A22F}"/>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14" name="Rectángulo redondeado 13">
            <a:extLst>
              <a:ext uri="{FF2B5EF4-FFF2-40B4-BE49-F238E27FC236}">
                <a16:creationId xmlns:a16="http://schemas.microsoft.com/office/drawing/2014/main" id="{E9DA5A8D-2B7D-4F64-F44C-154802B92AA9}"/>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17" name="Rectángulo redondeado 16">
            <a:extLst>
              <a:ext uri="{FF2B5EF4-FFF2-40B4-BE49-F238E27FC236}">
                <a16:creationId xmlns:a16="http://schemas.microsoft.com/office/drawing/2014/main" id="{99BF25A1-BE7D-0DE2-B0ED-6ACFEFA9E4ED}"/>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18" name="Rectángulo redondeado 17">
            <a:extLst>
              <a:ext uri="{FF2B5EF4-FFF2-40B4-BE49-F238E27FC236}">
                <a16:creationId xmlns:a16="http://schemas.microsoft.com/office/drawing/2014/main" id="{489616BB-CF1D-076A-2C95-E2A0057FFE5D}"/>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25" name="Rectángulo redondeado 24">
            <a:extLst>
              <a:ext uri="{FF2B5EF4-FFF2-40B4-BE49-F238E27FC236}">
                <a16:creationId xmlns:a16="http://schemas.microsoft.com/office/drawing/2014/main" id="{A939CC67-617C-8C7F-2F23-282D3B2157B2}"/>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27" name="Rectángulo redondeado 26">
            <a:extLst>
              <a:ext uri="{FF2B5EF4-FFF2-40B4-BE49-F238E27FC236}">
                <a16:creationId xmlns:a16="http://schemas.microsoft.com/office/drawing/2014/main" id="{5B9D1009-BF17-4842-775A-A0F6196154B0}"/>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28" name="Rectángulo redondeado 27">
            <a:extLst>
              <a:ext uri="{FF2B5EF4-FFF2-40B4-BE49-F238E27FC236}">
                <a16:creationId xmlns:a16="http://schemas.microsoft.com/office/drawing/2014/main" id="{602D11BE-0257-803D-8E84-D940AE0552EE}"/>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0" name="Rectángulo redondeado 29">
            <a:extLst>
              <a:ext uri="{FF2B5EF4-FFF2-40B4-BE49-F238E27FC236}">
                <a16:creationId xmlns:a16="http://schemas.microsoft.com/office/drawing/2014/main" id="{5C95E01D-8EA5-C3EA-DE94-6A16D8D534CF}"/>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Tree>
    <p:extLst>
      <p:ext uri="{BB962C8B-B14F-4D97-AF65-F5344CB8AC3E}">
        <p14:creationId xmlns:p14="http://schemas.microsoft.com/office/powerpoint/2010/main" val="2038963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childTnLst>
                          </p:cTn>
                        </p:par>
                        <p:par>
                          <p:cTn id="18" fill="hold">
                            <p:stCondLst>
                              <p:cond delay="500"/>
                            </p:stCondLst>
                            <p:childTnLst>
                              <p:par>
                                <p:cTn id="19" presetID="10" presetClass="exit" presetSubtype="0" fill="hold" grpId="0" nodeType="afterEffect">
                                  <p:stCondLst>
                                    <p:cond delay="0"/>
                                  </p:stCondLst>
                                  <p:childTnLst>
                                    <p:animEffect transition="out" filter="fade">
                                      <p:cBhvr>
                                        <p:cTn id="20" dur="500"/>
                                        <p:tgtEl>
                                          <p:spTgt spid="8"/>
                                        </p:tgtEl>
                                      </p:cBhvr>
                                    </p:animEffect>
                                    <p:set>
                                      <p:cBhvr>
                                        <p:cTn id="21"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8" grpId="0" animBg="1"/>
      <p:bldP spid="8" grpId="1"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29" name="Pentágono 28">
            <a:extLst>
              <a:ext uri="{FF2B5EF4-FFF2-40B4-BE49-F238E27FC236}">
                <a16:creationId xmlns:a16="http://schemas.microsoft.com/office/drawing/2014/main" id="{6C6D5D20-AE72-FA62-99A5-D97439C21862}"/>
              </a:ext>
            </a:extLst>
          </p:cNvPr>
          <p:cNvSpPr/>
          <p:nvPr/>
        </p:nvSpPr>
        <p:spPr>
          <a:xfrm>
            <a:off x="2699161" y="2844461"/>
            <a:ext cx="1296000" cy="716400"/>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NAVIGATION</a:t>
            </a:r>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11" name="Rectángulo 10">
            <a:extLst>
              <a:ext uri="{FF2B5EF4-FFF2-40B4-BE49-F238E27FC236}">
                <a16:creationId xmlns:a16="http://schemas.microsoft.com/office/drawing/2014/main" id="{90D003A8-478F-46A7-B2DB-9A0DD7E82D8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8" y="1634198"/>
            <a:ext cx="11380855"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navegación es parte vital del flujo de compra del cliente, debe captar su atención y entregarle todas las herramientas necesarias para facilitar y satisfacer sus necesidades de forma intuitiva y atractiva.</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Para ello existen una serie de componentes especializados en determinados aspectos de la navegabilidad como la organización y presentación del contenido, un motor de búsqueda configurable por criterios y que entregue resultados personalizados que tomen en cuenta la relevancia (comercial / social) de los productos y las preferencias del cliente. Todo esto bajo una experiencia fluida y adaptable.  </a:t>
            </a:r>
          </a:p>
        </p:txBody>
      </p:sp>
      <p:sp>
        <p:nvSpPr>
          <p:cNvPr id="6" name="Rectángulo redondeado 5">
            <a:extLst>
              <a:ext uri="{FF2B5EF4-FFF2-40B4-BE49-F238E27FC236}">
                <a16:creationId xmlns:a16="http://schemas.microsoft.com/office/drawing/2014/main" id="{91A46B90-28A6-57EF-4250-A14EA2A24034}"/>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10" name="Rectángulo redondeado 9">
            <a:extLst>
              <a:ext uri="{FF2B5EF4-FFF2-40B4-BE49-F238E27FC236}">
                <a16:creationId xmlns:a16="http://schemas.microsoft.com/office/drawing/2014/main" id="{345E5A00-9FCD-D5E2-06D4-DF8CA9F6A22F}"/>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14" name="Rectángulo redondeado 13">
            <a:extLst>
              <a:ext uri="{FF2B5EF4-FFF2-40B4-BE49-F238E27FC236}">
                <a16:creationId xmlns:a16="http://schemas.microsoft.com/office/drawing/2014/main" id="{E9DA5A8D-2B7D-4F64-F44C-154802B92AA9}"/>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17" name="Rectángulo redondeado 16">
            <a:extLst>
              <a:ext uri="{FF2B5EF4-FFF2-40B4-BE49-F238E27FC236}">
                <a16:creationId xmlns:a16="http://schemas.microsoft.com/office/drawing/2014/main" id="{99BF25A1-BE7D-0DE2-B0ED-6ACFEFA9E4ED}"/>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18" name="Rectángulo redondeado 17">
            <a:extLst>
              <a:ext uri="{FF2B5EF4-FFF2-40B4-BE49-F238E27FC236}">
                <a16:creationId xmlns:a16="http://schemas.microsoft.com/office/drawing/2014/main" id="{489616BB-CF1D-076A-2C95-E2A0057FFE5D}"/>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25" name="Rectángulo redondeado 24">
            <a:extLst>
              <a:ext uri="{FF2B5EF4-FFF2-40B4-BE49-F238E27FC236}">
                <a16:creationId xmlns:a16="http://schemas.microsoft.com/office/drawing/2014/main" id="{A939CC67-617C-8C7F-2F23-282D3B2157B2}"/>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27" name="Rectángulo redondeado 26">
            <a:extLst>
              <a:ext uri="{FF2B5EF4-FFF2-40B4-BE49-F238E27FC236}">
                <a16:creationId xmlns:a16="http://schemas.microsoft.com/office/drawing/2014/main" id="{5B9D1009-BF17-4842-775A-A0F6196154B0}"/>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28" name="Rectángulo redondeado 27">
            <a:extLst>
              <a:ext uri="{FF2B5EF4-FFF2-40B4-BE49-F238E27FC236}">
                <a16:creationId xmlns:a16="http://schemas.microsoft.com/office/drawing/2014/main" id="{602D11BE-0257-803D-8E84-D940AE0552EE}"/>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0" name="Rectángulo redondeado 29">
            <a:extLst>
              <a:ext uri="{FF2B5EF4-FFF2-40B4-BE49-F238E27FC236}">
                <a16:creationId xmlns:a16="http://schemas.microsoft.com/office/drawing/2014/main" id="{5C95E01D-8EA5-C3EA-DE94-6A16D8D534CF}"/>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
        <p:nvSpPr>
          <p:cNvPr id="9" name="Rectángulo redondeado 8">
            <a:extLst>
              <a:ext uri="{FF2B5EF4-FFF2-40B4-BE49-F238E27FC236}">
                <a16:creationId xmlns:a16="http://schemas.microsoft.com/office/drawing/2014/main" id="{A497E218-786C-6616-0456-0DBD9058AFC6}"/>
              </a:ext>
            </a:extLst>
          </p:cNvPr>
          <p:cNvSpPr/>
          <p:nvPr/>
        </p:nvSpPr>
        <p:spPr>
          <a:xfrm>
            <a:off x="2699158"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SEARCH</a:t>
            </a:r>
          </a:p>
        </p:txBody>
      </p:sp>
      <p:sp>
        <p:nvSpPr>
          <p:cNvPr id="31" name="Rectángulo redondeado 30">
            <a:extLst>
              <a:ext uri="{FF2B5EF4-FFF2-40B4-BE49-F238E27FC236}">
                <a16:creationId xmlns:a16="http://schemas.microsoft.com/office/drawing/2014/main" id="{BC80D18E-0BC4-6C51-0B0A-2E8C8BE47A92}"/>
              </a:ext>
            </a:extLst>
          </p:cNvPr>
          <p:cNvSpPr/>
          <p:nvPr/>
        </p:nvSpPr>
        <p:spPr>
          <a:xfrm>
            <a:off x="2699158" y="3815095"/>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RECOMMENDATIONS</a:t>
            </a:r>
          </a:p>
        </p:txBody>
      </p:sp>
      <p:sp>
        <p:nvSpPr>
          <p:cNvPr id="32" name="Rectángulo redondeado 31">
            <a:extLst>
              <a:ext uri="{FF2B5EF4-FFF2-40B4-BE49-F238E27FC236}">
                <a16:creationId xmlns:a16="http://schemas.microsoft.com/office/drawing/2014/main" id="{F9855776-4AC7-5606-6959-CA2B109329CC}"/>
              </a:ext>
            </a:extLst>
          </p:cNvPr>
          <p:cNvSpPr/>
          <p:nvPr/>
        </p:nvSpPr>
        <p:spPr>
          <a:xfrm>
            <a:off x="2699158" y="4012908"/>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CONTENT</a:t>
            </a:r>
          </a:p>
        </p:txBody>
      </p:sp>
      <p:sp>
        <p:nvSpPr>
          <p:cNvPr id="33" name="Rectángulo redondeado 32">
            <a:extLst>
              <a:ext uri="{FF2B5EF4-FFF2-40B4-BE49-F238E27FC236}">
                <a16:creationId xmlns:a16="http://schemas.microsoft.com/office/drawing/2014/main" id="{075331AD-43F2-F6A1-C9E0-D46CE2C915E3}"/>
              </a:ext>
            </a:extLst>
          </p:cNvPr>
          <p:cNvSpPr/>
          <p:nvPr/>
        </p:nvSpPr>
        <p:spPr>
          <a:xfrm>
            <a:off x="2699158" y="42107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PERSONALIZATION</a:t>
            </a:r>
          </a:p>
        </p:txBody>
      </p:sp>
      <p:sp>
        <p:nvSpPr>
          <p:cNvPr id="35" name="Rectángulo redondeado 34">
            <a:extLst>
              <a:ext uri="{FF2B5EF4-FFF2-40B4-BE49-F238E27FC236}">
                <a16:creationId xmlns:a16="http://schemas.microsoft.com/office/drawing/2014/main" id="{6E69101E-53CD-C70C-2403-CD32AC76565F}"/>
              </a:ext>
            </a:extLst>
          </p:cNvPr>
          <p:cNvSpPr/>
          <p:nvPr/>
        </p:nvSpPr>
        <p:spPr>
          <a:xfrm>
            <a:off x="2699158" y="4408534"/>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EXPERIENCE</a:t>
            </a:r>
          </a:p>
        </p:txBody>
      </p:sp>
      <p:sp>
        <p:nvSpPr>
          <p:cNvPr id="38" name="Rectángulo redondeado 37">
            <a:extLst>
              <a:ext uri="{FF2B5EF4-FFF2-40B4-BE49-F238E27FC236}">
                <a16:creationId xmlns:a16="http://schemas.microsoft.com/office/drawing/2014/main" id="{D1C5E6BB-13F2-A561-8632-1543A7D0AE5A}"/>
              </a:ext>
            </a:extLst>
          </p:cNvPr>
          <p:cNvSpPr/>
          <p:nvPr/>
        </p:nvSpPr>
        <p:spPr>
          <a:xfrm>
            <a:off x="2699158" y="46019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RELEVANCY</a:t>
            </a:r>
          </a:p>
        </p:txBody>
      </p:sp>
    </p:spTree>
    <p:extLst>
      <p:ext uri="{BB962C8B-B14F-4D97-AF65-F5344CB8AC3E}">
        <p14:creationId xmlns:p14="http://schemas.microsoft.com/office/powerpoint/2010/main" val="3524985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left)">
                                      <p:cBhvr>
                                        <p:cTn id="10" dur="500"/>
                                        <p:tgtEl>
                                          <p:spTgt spid="2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childTnLst>
                                </p:cTn>
                              </p:par>
                            </p:childTnLst>
                          </p:cTn>
                        </p:par>
                        <p:par>
                          <p:cTn id="28" fill="hold">
                            <p:stCondLst>
                              <p:cond delay="2000"/>
                            </p:stCondLst>
                            <p:childTnLst>
                              <p:par>
                                <p:cTn id="29" presetID="10" presetClass="entr" presetSubtype="0" fill="hold" grpId="0" nodeType="after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500"/>
                                        <p:tgtEl>
                                          <p:spTgt spid="38"/>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5"/>
                                        </p:tgtEl>
                                      </p:cBhvr>
                                    </p:animEffect>
                                    <p:set>
                                      <p:cBhvr>
                                        <p:cTn id="44" dur="1" fill="hold">
                                          <p:stCondLst>
                                            <p:cond delay="499"/>
                                          </p:stCondLst>
                                        </p:cTn>
                                        <p:tgtEl>
                                          <p:spTgt spid="5"/>
                                        </p:tgtEl>
                                        <p:attrNameLst>
                                          <p:attrName>style.visibility</p:attrName>
                                        </p:attrNameLst>
                                      </p:cBhvr>
                                      <p:to>
                                        <p:strVal val="hidden"/>
                                      </p:to>
                                    </p:set>
                                  </p:childTnLst>
                                </p:cTn>
                              </p:par>
                            </p:childTnLst>
                          </p:cTn>
                        </p:par>
                        <p:par>
                          <p:cTn id="45" fill="hold">
                            <p:stCondLst>
                              <p:cond delay="500"/>
                            </p:stCondLst>
                            <p:childTnLst>
                              <p:par>
                                <p:cTn id="46" presetID="10" presetClass="exit" presetSubtype="0" fill="hold" grpId="0" nodeType="afterEffect">
                                  <p:stCondLst>
                                    <p:cond delay="0"/>
                                  </p:stCondLst>
                                  <p:childTnLst>
                                    <p:animEffect transition="out" filter="fade">
                                      <p:cBhvr>
                                        <p:cTn id="47" dur="500"/>
                                        <p:tgtEl>
                                          <p:spTgt spid="8"/>
                                        </p:tgtEl>
                                      </p:cBhvr>
                                    </p:animEffect>
                                    <p:set>
                                      <p:cBhvr>
                                        <p:cTn id="4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5" grpId="0" animBg="1"/>
      <p:bldP spid="5" grpId="1" animBg="1"/>
      <p:bldP spid="8" grpId="0" animBg="1"/>
      <p:bldP spid="8" grpId="1" animBg="1"/>
      <p:bldP spid="9" grpId="0" animBg="1"/>
      <p:bldP spid="31" grpId="0" animBg="1"/>
      <p:bldP spid="32" grpId="0" animBg="1"/>
      <p:bldP spid="33" grpId="0" animBg="1"/>
      <p:bldP spid="35" grpId="0" animBg="1"/>
      <p:bldP spid="38"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29" name="Pentágono 28">
            <a:extLst>
              <a:ext uri="{FF2B5EF4-FFF2-40B4-BE49-F238E27FC236}">
                <a16:creationId xmlns:a16="http://schemas.microsoft.com/office/drawing/2014/main" id="{6C6D5D20-AE72-FA62-99A5-D97439C21862}"/>
              </a:ext>
            </a:extLst>
          </p:cNvPr>
          <p:cNvSpPr/>
          <p:nvPr/>
        </p:nvSpPr>
        <p:spPr>
          <a:xfrm>
            <a:off x="2699161" y="2844461"/>
            <a:ext cx="1296000" cy="716400"/>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NAVIGATION</a:t>
            </a:r>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11" name="Rectángulo 10">
            <a:extLst>
              <a:ext uri="{FF2B5EF4-FFF2-40B4-BE49-F238E27FC236}">
                <a16:creationId xmlns:a16="http://schemas.microsoft.com/office/drawing/2014/main" id="{90D003A8-478F-46A7-B2DB-9A0DD7E82D8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24" name="Cheurón 23">
            <a:extLst>
              <a:ext uri="{FF2B5EF4-FFF2-40B4-BE49-F238E27FC236}">
                <a16:creationId xmlns:a16="http://schemas.microsoft.com/office/drawing/2014/main" id="{9452EEA1-7B37-54A9-4847-49419FDD03A5}"/>
              </a:ext>
            </a:extLst>
          </p:cNvPr>
          <p:cNvSpPr/>
          <p:nvPr/>
        </p:nvSpPr>
        <p:spPr>
          <a:xfrm>
            <a:off x="3867813" y="2842322"/>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8" y="1634198"/>
            <a:ext cx="11380855"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experiencia del carro comprende la consolidación de la intención de compra del cliente, de la misma manera que su símil en tienda. </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un componente vivo que debe ser flexible en el manejo de las preferencias y decisiones del cliente, ofreciendo en cada momento experiencias y herramientas que apoyen en la conversión de la venta. El carro además debe comunicarse con las plataformas que gestionan disponibilidad de stock, opciones de promesa de entrega y preferencias de cliente.</a:t>
            </a:r>
          </a:p>
        </p:txBody>
      </p:sp>
      <p:sp>
        <p:nvSpPr>
          <p:cNvPr id="6" name="Rectángulo redondeado 5">
            <a:extLst>
              <a:ext uri="{FF2B5EF4-FFF2-40B4-BE49-F238E27FC236}">
                <a16:creationId xmlns:a16="http://schemas.microsoft.com/office/drawing/2014/main" id="{91A46B90-28A6-57EF-4250-A14EA2A24034}"/>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10" name="Rectángulo redondeado 9">
            <a:extLst>
              <a:ext uri="{FF2B5EF4-FFF2-40B4-BE49-F238E27FC236}">
                <a16:creationId xmlns:a16="http://schemas.microsoft.com/office/drawing/2014/main" id="{345E5A00-9FCD-D5E2-06D4-DF8CA9F6A22F}"/>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14" name="Rectángulo redondeado 13">
            <a:extLst>
              <a:ext uri="{FF2B5EF4-FFF2-40B4-BE49-F238E27FC236}">
                <a16:creationId xmlns:a16="http://schemas.microsoft.com/office/drawing/2014/main" id="{E9DA5A8D-2B7D-4F64-F44C-154802B92AA9}"/>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17" name="Rectángulo redondeado 16">
            <a:extLst>
              <a:ext uri="{FF2B5EF4-FFF2-40B4-BE49-F238E27FC236}">
                <a16:creationId xmlns:a16="http://schemas.microsoft.com/office/drawing/2014/main" id="{99BF25A1-BE7D-0DE2-B0ED-6ACFEFA9E4ED}"/>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18" name="Rectángulo redondeado 17">
            <a:extLst>
              <a:ext uri="{FF2B5EF4-FFF2-40B4-BE49-F238E27FC236}">
                <a16:creationId xmlns:a16="http://schemas.microsoft.com/office/drawing/2014/main" id="{489616BB-CF1D-076A-2C95-E2A0057FFE5D}"/>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25" name="Rectángulo redondeado 24">
            <a:extLst>
              <a:ext uri="{FF2B5EF4-FFF2-40B4-BE49-F238E27FC236}">
                <a16:creationId xmlns:a16="http://schemas.microsoft.com/office/drawing/2014/main" id="{A939CC67-617C-8C7F-2F23-282D3B2157B2}"/>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27" name="Rectángulo redondeado 26">
            <a:extLst>
              <a:ext uri="{FF2B5EF4-FFF2-40B4-BE49-F238E27FC236}">
                <a16:creationId xmlns:a16="http://schemas.microsoft.com/office/drawing/2014/main" id="{5B9D1009-BF17-4842-775A-A0F6196154B0}"/>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28" name="Rectángulo redondeado 27">
            <a:extLst>
              <a:ext uri="{FF2B5EF4-FFF2-40B4-BE49-F238E27FC236}">
                <a16:creationId xmlns:a16="http://schemas.microsoft.com/office/drawing/2014/main" id="{602D11BE-0257-803D-8E84-D940AE0552EE}"/>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0" name="Rectángulo redondeado 29">
            <a:extLst>
              <a:ext uri="{FF2B5EF4-FFF2-40B4-BE49-F238E27FC236}">
                <a16:creationId xmlns:a16="http://schemas.microsoft.com/office/drawing/2014/main" id="{5C95E01D-8EA5-C3EA-DE94-6A16D8D534CF}"/>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
        <p:nvSpPr>
          <p:cNvPr id="9" name="Rectángulo redondeado 8">
            <a:extLst>
              <a:ext uri="{FF2B5EF4-FFF2-40B4-BE49-F238E27FC236}">
                <a16:creationId xmlns:a16="http://schemas.microsoft.com/office/drawing/2014/main" id="{A497E218-786C-6616-0456-0DBD9058AFC6}"/>
              </a:ext>
            </a:extLst>
          </p:cNvPr>
          <p:cNvSpPr/>
          <p:nvPr/>
        </p:nvSpPr>
        <p:spPr>
          <a:xfrm>
            <a:off x="2699158"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SEARCH</a:t>
            </a:r>
          </a:p>
        </p:txBody>
      </p:sp>
      <p:sp>
        <p:nvSpPr>
          <p:cNvPr id="31" name="Rectángulo redondeado 30">
            <a:extLst>
              <a:ext uri="{FF2B5EF4-FFF2-40B4-BE49-F238E27FC236}">
                <a16:creationId xmlns:a16="http://schemas.microsoft.com/office/drawing/2014/main" id="{BC80D18E-0BC4-6C51-0B0A-2E8C8BE47A92}"/>
              </a:ext>
            </a:extLst>
          </p:cNvPr>
          <p:cNvSpPr/>
          <p:nvPr/>
        </p:nvSpPr>
        <p:spPr>
          <a:xfrm>
            <a:off x="2699158" y="3815095"/>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RECOMMENDATIONS</a:t>
            </a:r>
          </a:p>
        </p:txBody>
      </p:sp>
      <p:sp>
        <p:nvSpPr>
          <p:cNvPr id="32" name="Rectángulo redondeado 31">
            <a:extLst>
              <a:ext uri="{FF2B5EF4-FFF2-40B4-BE49-F238E27FC236}">
                <a16:creationId xmlns:a16="http://schemas.microsoft.com/office/drawing/2014/main" id="{F9855776-4AC7-5606-6959-CA2B109329CC}"/>
              </a:ext>
            </a:extLst>
          </p:cNvPr>
          <p:cNvSpPr/>
          <p:nvPr/>
        </p:nvSpPr>
        <p:spPr>
          <a:xfrm>
            <a:off x="2699158" y="4012908"/>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CONTENT</a:t>
            </a:r>
          </a:p>
        </p:txBody>
      </p:sp>
      <p:sp>
        <p:nvSpPr>
          <p:cNvPr id="33" name="Rectángulo redondeado 32">
            <a:extLst>
              <a:ext uri="{FF2B5EF4-FFF2-40B4-BE49-F238E27FC236}">
                <a16:creationId xmlns:a16="http://schemas.microsoft.com/office/drawing/2014/main" id="{075331AD-43F2-F6A1-C9E0-D46CE2C915E3}"/>
              </a:ext>
            </a:extLst>
          </p:cNvPr>
          <p:cNvSpPr/>
          <p:nvPr/>
        </p:nvSpPr>
        <p:spPr>
          <a:xfrm>
            <a:off x="2699158" y="42107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PERSONALIZATION</a:t>
            </a:r>
          </a:p>
        </p:txBody>
      </p:sp>
      <p:sp>
        <p:nvSpPr>
          <p:cNvPr id="35" name="Rectángulo redondeado 34">
            <a:extLst>
              <a:ext uri="{FF2B5EF4-FFF2-40B4-BE49-F238E27FC236}">
                <a16:creationId xmlns:a16="http://schemas.microsoft.com/office/drawing/2014/main" id="{6E69101E-53CD-C70C-2403-CD32AC76565F}"/>
              </a:ext>
            </a:extLst>
          </p:cNvPr>
          <p:cNvSpPr/>
          <p:nvPr/>
        </p:nvSpPr>
        <p:spPr>
          <a:xfrm>
            <a:off x="2699158" y="4408534"/>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EXPERIENCE</a:t>
            </a:r>
          </a:p>
        </p:txBody>
      </p:sp>
      <p:sp>
        <p:nvSpPr>
          <p:cNvPr id="36" name="Rectángulo redondeado 35">
            <a:extLst>
              <a:ext uri="{FF2B5EF4-FFF2-40B4-BE49-F238E27FC236}">
                <a16:creationId xmlns:a16="http://schemas.microsoft.com/office/drawing/2014/main" id="{0499415B-7916-A0BE-8F90-C4BE2DFDC655}"/>
              </a:ext>
            </a:extLst>
          </p:cNvPr>
          <p:cNvSpPr/>
          <p:nvPr/>
        </p:nvSpPr>
        <p:spPr>
          <a:xfrm>
            <a:off x="3887523" y="3621046"/>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38" name="Rectángulo redondeado 37">
            <a:extLst>
              <a:ext uri="{FF2B5EF4-FFF2-40B4-BE49-F238E27FC236}">
                <a16:creationId xmlns:a16="http://schemas.microsoft.com/office/drawing/2014/main" id="{D1C5E6BB-13F2-A561-8632-1543A7D0AE5A}"/>
              </a:ext>
            </a:extLst>
          </p:cNvPr>
          <p:cNvSpPr/>
          <p:nvPr/>
        </p:nvSpPr>
        <p:spPr>
          <a:xfrm>
            <a:off x="2699158" y="46019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RELEVANCY</a:t>
            </a:r>
          </a:p>
        </p:txBody>
      </p:sp>
      <p:sp>
        <p:nvSpPr>
          <p:cNvPr id="41" name="Rectángulo redondeado 40">
            <a:extLst>
              <a:ext uri="{FF2B5EF4-FFF2-40B4-BE49-F238E27FC236}">
                <a16:creationId xmlns:a16="http://schemas.microsoft.com/office/drawing/2014/main" id="{578A0C8E-CA8D-00DA-13EB-6F79F05176E6}"/>
              </a:ext>
            </a:extLst>
          </p:cNvPr>
          <p:cNvSpPr/>
          <p:nvPr/>
        </p:nvSpPr>
        <p:spPr>
          <a:xfrm>
            <a:off x="3887523" y="3816524"/>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SHIPPING</a:t>
            </a:r>
          </a:p>
        </p:txBody>
      </p:sp>
      <p:sp>
        <p:nvSpPr>
          <p:cNvPr id="42" name="Rectángulo redondeado 41">
            <a:extLst>
              <a:ext uri="{FF2B5EF4-FFF2-40B4-BE49-F238E27FC236}">
                <a16:creationId xmlns:a16="http://schemas.microsoft.com/office/drawing/2014/main" id="{C44F4D7F-E913-A762-9F10-8B878FDD3976}"/>
              </a:ext>
            </a:extLst>
          </p:cNvPr>
          <p:cNvSpPr/>
          <p:nvPr/>
        </p:nvSpPr>
        <p:spPr>
          <a:xfrm>
            <a:off x="3886089" y="4018580"/>
            <a:ext cx="3486234" cy="175012"/>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Tree>
    <p:extLst>
      <p:ext uri="{BB962C8B-B14F-4D97-AF65-F5344CB8AC3E}">
        <p14:creationId xmlns:p14="http://schemas.microsoft.com/office/powerpoint/2010/main" val="372930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wipe(left)">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fade">
                                      <p:cBhvr>
                                        <p:cTn id="23" dur="500"/>
                                        <p:tgtEl>
                                          <p:spTgt spid="41"/>
                                        </p:tgtEl>
                                      </p:cBhvr>
                                    </p:animEffect>
                                  </p:childTnLst>
                                </p:cTn>
                              </p:par>
                            </p:childTnLst>
                          </p:cTn>
                        </p:par>
                        <p:par>
                          <p:cTn id="24" fill="hold">
                            <p:stCondLst>
                              <p:cond delay="1500"/>
                            </p:stCondLst>
                            <p:childTnLst>
                              <p:par>
                                <p:cTn id="25" presetID="10" presetClass="entr" presetSubtype="0"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500"/>
                                        <p:tgtEl>
                                          <p:spTgt spid="4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1" nodeType="clickEffect">
                                  <p:stCondLst>
                                    <p:cond delay="0"/>
                                  </p:stCondLst>
                                  <p:childTnLst>
                                    <p:animEffect transition="out" filter="fade">
                                      <p:cBhvr>
                                        <p:cTn id="31" dur="500"/>
                                        <p:tgtEl>
                                          <p:spTgt spid="5"/>
                                        </p:tgtEl>
                                      </p:cBhvr>
                                    </p:animEffect>
                                    <p:set>
                                      <p:cBhvr>
                                        <p:cTn id="32" dur="1" fill="hold">
                                          <p:stCondLst>
                                            <p:cond delay="499"/>
                                          </p:stCondLst>
                                        </p:cTn>
                                        <p:tgtEl>
                                          <p:spTgt spid="5"/>
                                        </p:tgtEl>
                                        <p:attrNameLst>
                                          <p:attrName>style.visibility</p:attrName>
                                        </p:attrNameLst>
                                      </p:cBhvr>
                                      <p:to>
                                        <p:strVal val="hidden"/>
                                      </p:to>
                                    </p:set>
                                  </p:childTnLst>
                                </p:cTn>
                              </p:par>
                            </p:childTnLst>
                          </p:cTn>
                        </p:par>
                        <p:par>
                          <p:cTn id="33" fill="hold">
                            <p:stCondLst>
                              <p:cond delay="500"/>
                            </p:stCondLst>
                            <p:childTnLst>
                              <p:par>
                                <p:cTn id="34" presetID="10" presetClass="exit" presetSubtype="0" fill="hold" grpId="0" nodeType="afterEffect">
                                  <p:stCondLst>
                                    <p:cond delay="0"/>
                                  </p:stCondLst>
                                  <p:childTnLst>
                                    <p:animEffect transition="out" filter="fade">
                                      <p:cBhvr>
                                        <p:cTn id="35" dur="500"/>
                                        <p:tgtEl>
                                          <p:spTgt spid="8"/>
                                        </p:tgtEl>
                                      </p:cBhvr>
                                    </p:animEffect>
                                    <p:set>
                                      <p:cBhvr>
                                        <p:cTn id="36"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5" grpId="0" animBg="1"/>
      <p:bldP spid="5" grpId="1" animBg="1"/>
      <p:bldP spid="8" grpId="0" animBg="1"/>
      <p:bldP spid="8" grpId="1" animBg="1"/>
      <p:bldP spid="36" grpId="0" animBg="1"/>
      <p:bldP spid="41" grpId="0" animBg="1"/>
      <p:bldP spid="42"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29" name="Pentágono 28">
            <a:extLst>
              <a:ext uri="{FF2B5EF4-FFF2-40B4-BE49-F238E27FC236}">
                <a16:creationId xmlns:a16="http://schemas.microsoft.com/office/drawing/2014/main" id="{6C6D5D20-AE72-FA62-99A5-D97439C21862}"/>
              </a:ext>
            </a:extLst>
          </p:cNvPr>
          <p:cNvSpPr/>
          <p:nvPr/>
        </p:nvSpPr>
        <p:spPr>
          <a:xfrm>
            <a:off x="2699161" y="2844461"/>
            <a:ext cx="1296000" cy="716400"/>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NAVIGATION</a:t>
            </a:r>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11" name="Rectángulo 10">
            <a:extLst>
              <a:ext uri="{FF2B5EF4-FFF2-40B4-BE49-F238E27FC236}">
                <a16:creationId xmlns:a16="http://schemas.microsoft.com/office/drawing/2014/main" id="{90D003A8-478F-46A7-B2DB-9A0DD7E82D8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24" name="Cheurón 23">
            <a:extLst>
              <a:ext uri="{FF2B5EF4-FFF2-40B4-BE49-F238E27FC236}">
                <a16:creationId xmlns:a16="http://schemas.microsoft.com/office/drawing/2014/main" id="{9452EEA1-7B37-54A9-4847-49419FDD03A5}"/>
              </a:ext>
            </a:extLst>
          </p:cNvPr>
          <p:cNvSpPr/>
          <p:nvPr/>
        </p:nvSpPr>
        <p:spPr>
          <a:xfrm>
            <a:off x="3867813" y="2842322"/>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8" y="1634198"/>
            <a:ext cx="11380855"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Una vez seleccionada la promesa debe asegurarse la disponibilidad de los artículos y opciones logísticas escogidas, de forma de garantizar la experiencia de compra seleccionada por el cliente. </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Nuevamente, la flexibilidad es un aspecto fundamental a tener en cuenta. La reserva de stock y capacidad no es definitiva hasta tanto no se concrete la venta a través del pago, es común que el cliente quiera volver a revisar sus selecciones, incorporando, eliminando o cambiando la selección original. Esto reconfigura nuevamente la promesa, disponibilidad y por ende la reserva de productos y capacidades.</a:t>
            </a:r>
          </a:p>
        </p:txBody>
      </p:sp>
      <p:sp>
        <p:nvSpPr>
          <p:cNvPr id="6" name="Rectángulo redondeado 5">
            <a:extLst>
              <a:ext uri="{FF2B5EF4-FFF2-40B4-BE49-F238E27FC236}">
                <a16:creationId xmlns:a16="http://schemas.microsoft.com/office/drawing/2014/main" id="{91A46B90-28A6-57EF-4250-A14EA2A24034}"/>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10" name="Rectángulo redondeado 9">
            <a:extLst>
              <a:ext uri="{FF2B5EF4-FFF2-40B4-BE49-F238E27FC236}">
                <a16:creationId xmlns:a16="http://schemas.microsoft.com/office/drawing/2014/main" id="{345E5A00-9FCD-D5E2-06D4-DF8CA9F6A22F}"/>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14" name="Rectángulo redondeado 13">
            <a:extLst>
              <a:ext uri="{FF2B5EF4-FFF2-40B4-BE49-F238E27FC236}">
                <a16:creationId xmlns:a16="http://schemas.microsoft.com/office/drawing/2014/main" id="{E9DA5A8D-2B7D-4F64-F44C-154802B92AA9}"/>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17" name="Rectángulo redondeado 16">
            <a:extLst>
              <a:ext uri="{FF2B5EF4-FFF2-40B4-BE49-F238E27FC236}">
                <a16:creationId xmlns:a16="http://schemas.microsoft.com/office/drawing/2014/main" id="{99BF25A1-BE7D-0DE2-B0ED-6ACFEFA9E4ED}"/>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18" name="Rectángulo redondeado 17">
            <a:extLst>
              <a:ext uri="{FF2B5EF4-FFF2-40B4-BE49-F238E27FC236}">
                <a16:creationId xmlns:a16="http://schemas.microsoft.com/office/drawing/2014/main" id="{489616BB-CF1D-076A-2C95-E2A0057FFE5D}"/>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25" name="Rectángulo redondeado 24">
            <a:extLst>
              <a:ext uri="{FF2B5EF4-FFF2-40B4-BE49-F238E27FC236}">
                <a16:creationId xmlns:a16="http://schemas.microsoft.com/office/drawing/2014/main" id="{A939CC67-617C-8C7F-2F23-282D3B2157B2}"/>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27" name="Rectángulo redondeado 26">
            <a:extLst>
              <a:ext uri="{FF2B5EF4-FFF2-40B4-BE49-F238E27FC236}">
                <a16:creationId xmlns:a16="http://schemas.microsoft.com/office/drawing/2014/main" id="{5B9D1009-BF17-4842-775A-A0F6196154B0}"/>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28" name="Rectángulo redondeado 27">
            <a:extLst>
              <a:ext uri="{FF2B5EF4-FFF2-40B4-BE49-F238E27FC236}">
                <a16:creationId xmlns:a16="http://schemas.microsoft.com/office/drawing/2014/main" id="{602D11BE-0257-803D-8E84-D940AE0552EE}"/>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0" name="Rectángulo redondeado 29">
            <a:extLst>
              <a:ext uri="{FF2B5EF4-FFF2-40B4-BE49-F238E27FC236}">
                <a16:creationId xmlns:a16="http://schemas.microsoft.com/office/drawing/2014/main" id="{5C95E01D-8EA5-C3EA-DE94-6A16D8D534CF}"/>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
        <p:nvSpPr>
          <p:cNvPr id="9" name="Rectángulo redondeado 8">
            <a:extLst>
              <a:ext uri="{FF2B5EF4-FFF2-40B4-BE49-F238E27FC236}">
                <a16:creationId xmlns:a16="http://schemas.microsoft.com/office/drawing/2014/main" id="{A497E218-786C-6616-0456-0DBD9058AFC6}"/>
              </a:ext>
            </a:extLst>
          </p:cNvPr>
          <p:cNvSpPr/>
          <p:nvPr/>
        </p:nvSpPr>
        <p:spPr>
          <a:xfrm>
            <a:off x="2699158"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SEARCH</a:t>
            </a:r>
          </a:p>
        </p:txBody>
      </p:sp>
      <p:sp>
        <p:nvSpPr>
          <p:cNvPr id="31" name="Rectángulo redondeado 30">
            <a:extLst>
              <a:ext uri="{FF2B5EF4-FFF2-40B4-BE49-F238E27FC236}">
                <a16:creationId xmlns:a16="http://schemas.microsoft.com/office/drawing/2014/main" id="{BC80D18E-0BC4-6C51-0B0A-2E8C8BE47A92}"/>
              </a:ext>
            </a:extLst>
          </p:cNvPr>
          <p:cNvSpPr/>
          <p:nvPr/>
        </p:nvSpPr>
        <p:spPr>
          <a:xfrm>
            <a:off x="2699158" y="3815095"/>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RECOMMENDATIONS</a:t>
            </a:r>
          </a:p>
        </p:txBody>
      </p:sp>
      <p:sp>
        <p:nvSpPr>
          <p:cNvPr id="32" name="Rectángulo redondeado 31">
            <a:extLst>
              <a:ext uri="{FF2B5EF4-FFF2-40B4-BE49-F238E27FC236}">
                <a16:creationId xmlns:a16="http://schemas.microsoft.com/office/drawing/2014/main" id="{F9855776-4AC7-5606-6959-CA2B109329CC}"/>
              </a:ext>
            </a:extLst>
          </p:cNvPr>
          <p:cNvSpPr/>
          <p:nvPr/>
        </p:nvSpPr>
        <p:spPr>
          <a:xfrm>
            <a:off x="2699158" y="4012908"/>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CONTENT</a:t>
            </a:r>
          </a:p>
        </p:txBody>
      </p:sp>
      <p:sp>
        <p:nvSpPr>
          <p:cNvPr id="33" name="Rectángulo redondeado 32">
            <a:extLst>
              <a:ext uri="{FF2B5EF4-FFF2-40B4-BE49-F238E27FC236}">
                <a16:creationId xmlns:a16="http://schemas.microsoft.com/office/drawing/2014/main" id="{075331AD-43F2-F6A1-C9E0-D46CE2C915E3}"/>
              </a:ext>
            </a:extLst>
          </p:cNvPr>
          <p:cNvSpPr/>
          <p:nvPr/>
        </p:nvSpPr>
        <p:spPr>
          <a:xfrm>
            <a:off x="2699158" y="42107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PERSONALIZATION</a:t>
            </a:r>
          </a:p>
        </p:txBody>
      </p:sp>
      <p:sp>
        <p:nvSpPr>
          <p:cNvPr id="35" name="Rectángulo redondeado 34">
            <a:extLst>
              <a:ext uri="{FF2B5EF4-FFF2-40B4-BE49-F238E27FC236}">
                <a16:creationId xmlns:a16="http://schemas.microsoft.com/office/drawing/2014/main" id="{6E69101E-53CD-C70C-2403-CD32AC76565F}"/>
              </a:ext>
            </a:extLst>
          </p:cNvPr>
          <p:cNvSpPr/>
          <p:nvPr/>
        </p:nvSpPr>
        <p:spPr>
          <a:xfrm>
            <a:off x="2699158" y="4408534"/>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EXPERIENCE</a:t>
            </a:r>
          </a:p>
        </p:txBody>
      </p:sp>
      <p:sp>
        <p:nvSpPr>
          <p:cNvPr id="36" name="Rectángulo redondeado 35">
            <a:extLst>
              <a:ext uri="{FF2B5EF4-FFF2-40B4-BE49-F238E27FC236}">
                <a16:creationId xmlns:a16="http://schemas.microsoft.com/office/drawing/2014/main" id="{0499415B-7916-A0BE-8F90-C4BE2DFDC655}"/>
              </a:ext>
            </a:extLst>
          </p:cNvPr>
          <p:cNvSpPr/>
          <p:nvPr/>
        </p:nvSpPr>
        <p:spPr>
          <a:xfrm>
            <a:off x="3887523" y="3621046"/>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38" name="Rectángulo redondeado 37">
            <a:extLst>
              <a:ext uri="{FF2B5EF4-FFF2-40B4-BE49-F238E27FC236}">
                <a16:creationId xmlns:a16="http://schemas.microsoft.com/office/drawing/2014/main" id="{D1C5E6BB-13F2-A561-8632-1543A7D0AE5A}"/>
              </a:ext>
            </a:extLst>
          </p:cNvPr>
          <p:cNvSpPr/>
          <p:nvPr/>
        </p:nvSpPr>
        <p:spPr>
          <a:xfrm>
            <a:off x="2699158" y="46019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RELEVANCY</a:t>
            </a:r>
          </a:p>
        </p:txBody>
      </p:sp>
      <p:sp>
        <p:nvSpPr>
          <p:cNvPr id="41" name="Rectángulo redondeado 40">
            <a:extLst>
              <a:ext uri="{FF2B5EF4-FFF2-40B4-BE49-F238E27FC236}">
                <a16:creationId xmlns:a16="http://schemas.microsoft.com/office/drawing/2014/main" id="{578A0C8E-CA8D-00DA-13EB-6F79F05176E6}"/>
              </a:ext>
            </a:extLst>
          </p:cNvPr>
          <p:cNvSpPr/>
          <p:nvPr/>
        </p:nvSpPr>
        <p:spPr>
          <a:xfrm>
            <a:off x="3887523" y="3816524"/>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SHIPPING</a:t>
            </a:r>
          </a:p>
        </p:txBody>
      </p:sp>
      <p:sp>
        <p:nvSpPr>
          <p:cNvPr id="42" name="Rectángulo redondeado 41">
            <a:extLst>
              <a:ext uri="{FF2B5EF4-FFF2-40B4-BE49-F238E27FC236}">
                <a16:creationId xmlns:a16="http://schemas.microsoft.com/office/drawing/2014/main" id="{C44F4D7F-E913-A762-9F10-8B878FDD3976}"/>
              </a:ext>
            </a:extLst>
          </p:cNvPr>
          <p:cNvSpPr/>
          <p:nvPr/>
        </p:nvSpPr>
        <p:spPr>
          <a:xfrm>
            <a:off x="3886089" y="4018580"/>
            <a:ext cx="3486234" cy="175012"/>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12" name="Cheurón 11">
            <a:extLst>
              <a:ext uri="{FF2B5EF4-FFF2-40B4-BE49-F238E27FC236}">
                <a16:creationId xmlns:a16="http://schemas.microsoft.com/office/drawing/2014/main" id="{43B6CEAA-1C49-EC86-69A9-A8134C6B74E1}"/>
              </a:ext>
            </a:extLst>
          </p:cNvPr>
          <p:cNvSpPr/>
          <p:nvPr/>
        </p:nvSpPr>
        <p:spPr>
          <a:xfrm>
            <a:off x="5040809" y="2839925"/>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CuadroTexto 12">
            <a:extLst>
              <a:ext uri="{FF2B5EF4-FFF2-40B4-BE49-F238E27FC236}">
                <a16:creationId xmlns:a16="http://schemas.microsoft.com/office/drawing/2014/main" id="{62796D00-5653-EDFB-A3BA-38897F5DA361}"/>
              </a:ext>
            </a:extLst>
          </p:cNvPr>
          <p:cNvSpPr txBox="1"/>
          <p:nvPr/>
        </p:nvSpPr>
        <p:spPr>
          <a:xfrm>
            <a:off x="5224456" y="3126309"/>
            <a:ext cx="983784"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RESERVATION</a:t>
            </a:r>
          </a:p>
        </p:txBody>
      </p:sp>
    </p:spTree>
    <p:extLst>
      <p:ext uri="{BB962C8B-B14F-4D97-AF65-F5344CB8AC3E}">
        <p14:creationId xmlns:p14="http://schemas.microsoft.com/office/powerpoint/2010/main" val="414232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left)">
                                      <p:cBhvr>
                                        <p:cTn id="10" dur="500"/>
                                        <p:tgtEl>
                                          <p:spTgt spid="1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1"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1" nodeType="click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childTnLst>
                          </p:cTn>
                        </p:par>
                        <p:par>
                          <p:cTn id="24" fill="hold">
                            <p:stCondLst>
                              <p:cond delay="500"/>
                            </p:stCondLst>
                            <p:childTnLst>
                              <p:par>
                                <p:cTn id="25" presetID="10" presetClass="exit" presetSubtype="0" fill="hold" grpId="0" nodeType="afterEffect">
                                  <p:stCondLst>
                                    <p:cond delay="0"/>
                                  </p:stCondLst>
                                  <p:childTnLst>
                                    <p:animEffect transition="out" filter="fade">
                                      <p:cBhvr>
                                        <p:cTn id="26" dur="500"/>
                                        <p:tgtEl>
                                          <p:spTgt spid="8"/>
                                        </p:tgtEl>
                                      </p:cBhvr>
                                    </p:animEffect>
                                    <p:set>
                                      <p:cBhvr>
                                        <p:cTn id="2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8" grpId="0" animBg="1"/>
      <p:bldP spid="8" grpId="1" animBg="1"/>
      <p:bldP spid="12" grpId="0" animBg="1"/>
      <p:bldP spid="13"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29" name="Pentágono 28">
            <a:extLst>
              <a:ext uri="{FF2B5EF4-FFF2-40B4-BE49-F238E27FC236}">
                <a16:creationId xmlns:a16="http://schemas.microsoft.com/office/drawing/2014/main" id="{6C6D5D20-AE72-FA62-99A5-D97439C21862}"/>
              </a:ext>
            </a:extLst>
          </p:cNvPr>
          <p:cNvSpPr/>
          <p:nvPr/>
        </p:nvSpPr>
        <p:spPr>
          <a:xfrm>
            <a:off x="2699161" y="2844461"/>
            <a:ext cx="1296000" cy="716400"/>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NAVIGATION</a:t>
            </a:r>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11" name="Rectángulo 10">
            <a:extLst>
              <a:ext uri="{FF2B5EF4-FFF2-40B4-BE49-F238E27FC236}">
                <a16:creationId xmlns:a16="http://schemas.microsoft.com/office/drawing/2014/main" id="{90D003A8-478F-46A7-B2DB-9A0DD7E82D8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24" name="Cheurón 23">
            <a:extLst>
              <a:ext uri="{FF2B5EF4-FFF2-40B4-BE49-F238E27FC236}">
                <a16:creationId xmlns:a16="http://schemas.microsoft.com/office/drawing/2014/main" id="{9452EEA1-7B37-54A9-4847-49419FDD03A5}"/>
              </a:ext>
            </a:extLst>
          </p:cNvPr>
          <p:cNvSpPr/>
          <p:nvPr/>
        </p:nvSpPr>
        <p:spPr>
          <a:xfrm>
            <a:off x="3867813" y="2842322"/>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8" y="1634198"/>
            <a:ext cx="11380855"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experiencia de pago comprende el punto final en el objetivo de concretar la venta.</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 la funcionalidad de ejecutar el pago asociado a los productos y servicios seleccionados debe sumarse también la posibilidad de personalizar la experiencia del cliente, ofreciendo diversos mecanismos de pago tomando en consideración sus preferencias e historial de compra. Además de requerir un eficaz nivel de integración con las plataformas de pago externas que se encargan de la captura y confirmación del pago.</a:t>
            </a:r>
          </a:p>
        </p:txBody>
      </p:sp>
      <p:sp>
        <p:nvSpPr>
          <p:cNvPr id="6" name="Rectángulo redondeado 5">
            <a:extLst>
              <a:ext uri="{FF2B5EF4-FFF2-40B4-BE49-F238E27FC236}">
                <a16:creationId xmlns:a16="http://schemas.microsoft.com/office/drawing/2014/main" id="{91A46B90-28A6-57EF-4250-A14EA2A24034}"/>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10" name="Rectángulo redondeado 9">
            <a:extLst>
              <a:ext uri="{FF2B5EF4-FFF2-40B4-BE49-F238E27FC236}">
                <a16:creationId xmlns:a16="http://schemas.microsoft.com/office/drawing/2014/main" id="{345E5A00-9FCD-D5E2-06D4-DF8CA9F6A22F}"/>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14" name="Rectángulo redondeado 13">
            <a:extLst>
              <a:ext uri="{FF2B5EF4-FFF2-40B4-BE49-F238E27FC236}">
                <a16:creationId xmlns:a16="http://schemas.microsoft.com/office/drawing/2014/main" id="{E9DA5A8D-2B7D-4F64-F44C-154802B92AA9}"/>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17" name="Rectángulo redondeado 16">
            <a:extLst>
              <a:ext uri="{FF2B5EF4-FFF2-40B4-BE49-F238E27FC236}">
                <a16:creationId xmlns:a16="http://schemas.microsoft.com/office/drawing/2014/main" id="{99BF25A1-BE7D-0DE2-B0ED-6ACFEFA9E4ED}"/>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18" name="Rectángulo redondeado 17">
            <a:extLst>
              <a:ext uri="{FF2B5EF4-FFF2-40B4-BE49-F238E27FC236}">
                <a16:creationId xmlns:a16="http://schemas.microsoft.com/office/drawing/2014/main" id="{489616BB-CF1D-076A-2C95-E2A0057FFE5D}"/>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25" name="Rectángulo redondeado 24">
            <a:extLst>
              <a:ext uri="{FF2B5EF4-FFF2-40B4-BE49-F238E27FC236}">
                <a16:creationId xmlns:a16="http://schemas.microsoft.com/office/drawing/2014/main" id="{A939CC67-617C-8C7F-2F23-282D3B2157B2}"/>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27" name="Rectángulo redondeado 26">
            <a:extLst>
              <a:ext uri="{FF2B5EF4-FFF2-40B4-BE49-F238E27FC236}">
                <a16:creationId xmlns:a16="http://schemas.microsoft.com/office/drawing/2014/main" id="{5B9D1009-BF17-4842-775A-A0F6196154B0}"/>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28" name="Rectángulo redondeado 27">
            <a:extLst>
              <a:ext uri="{FF2B5EF4-FFF2-40B4-BE49-F238E27FC236}">
                <a16:creationId xmlns:a16="http://schemas.microsoft.com/office/drawing/2014/main" id="{602D11BE-0257-803D-8E84-D940AE0552EE}"/>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0" name="Rectángulo redondeado 29">
            <a:extLst>
              <a:ext uri="{FF2B5EF4-FFF2-40B4-BE49-F238E27FC236}">
                <a16:creationId xmlns:a16="http://schemas.microsoft.com/office/drawing/2014/main" id="{5C95E01D-8EA5-C3EA-DE94-6A16D8D534CF}"/>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
        <p:nvSpPr>
          <p:cNvPr id="9" name="Rectángulo redondeado 8">
            <a:extLst>
              <a:ext uri="{FF2B5EF4-FFF2-40B4-BE49-F238E27FC236}">
                <a16:creationId xmlns:a16="http://schemas.microsoft.com/office/drawing/2014/main" id="{A497E218-786C-6616-0456-0DBD9058AFC6}"/>
              </a:ext>
            </a:extLst>
          </p:cNvPr>
          <p:cNvSpPr/>
          <p:nvPr/>
        </p:nvSpPr>
        <p:spPr>
          <a:xfrm>
            <a:off x="2699158"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SEARCH</a:t>
            </a:r>
          </a:p>
        </p:txBody>
      </p:sp>
      <p:sp>
        <p:nvSpPr>
          <p:cNvPr id="31" name="Rectángulo redondeado 30">
            <a:extLst>
              <a:ext uri="{FF2B5EF4-FFF2-40B4-BE49-F238E27FC236}">
                <a16:creationId xmlns:a16="http://schemas.microsoft.com/office/drawing/2014/main" id="{BC80D18E-0BC4-6C51-0B0A-2E8C8BE47A92}"/>
              </a:ext>
            </a:extLst>
          </p:cNvPr>
          <p:cNvSpPr/>
          <p:nvPr/>
        </p:nvSpPr>
        <p:spPr>
          <a:xfrm>
            <a:off x="2699158" y="3815095"/>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RECOMMENDATIONS</a:t>
            </a:r>
          </a:p>
        </p:txBody>
      </p:sp>
      <p:sp>
        <p:nvSpPr>
          <p:cNvPr id="32" name="Rectángulo redondeado 31">
            <a:extLst>
              <a:ext uri="{FF2B5EF4-FFF2-40B4-BE49-F238E27FC236}">
                <a16:creationId xmlns:a16="http://schemas.microsoft.com/office/drawing/2014/main" id="{F9855776-4AC7-5606-6959-CA2B109329CC}"/>
              </a:ext>
            </a:extLst>
          </p:cNvPr>
          <p:cNvSpPr/>
          <p:nvPr/>
        </p:nvSpPr>
        <p:spPr>
          <a:xfrm>
            <a:off x="2699158" y="4012908"/>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CONTENT</a:t>
            </a:r>
          </a:p>
        </p:txBody>
      </p:sp>
      <p:sp>
        <p:nvSpPr>
          <p:cNvPr id="33" name="Rectángulo redondeado 32">
            <a:extLst>
              <a:ext uri="{FF2B5EF4-FFF2-40B4-BE49-F238E27FC236}">
                <a16:creationId xmlns:a16="http://schemas.microsoft.com/office/drawing/2014/main" id="{075331AD-43F2-F6A1-C9E0-D46CE2C915E3}"/>
              </a:ext>
            </a:extLst>
          </p:cNvPr>
          <p:cNvSpPr/>
          <p:nvPr/>
        </p:nvSpPr>
        <p:spPr>
          <a:xfrm>
            <a:off x="2699158" y="42107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PERSONALIZATION</a:t>
            </a:r>
          </a:p>
        </p:txBody>
      </p:sp>
      <p:sp>
        <p:nvSpPr>
          <p:cNvPr id="35" name="Rectángulo redondeado 34">
            <a:extLst>
              <a:ext uri="{FF2B5EF4-FFF2-40B4-BE49-F238E27FC236}">
                <a16:creationId xmlns:a16="http://schemas.microsoft.com/office/drawing/2014/main" id="{6E69101E-53CD-C70C-2403-CD32AC76565F}"/>
              </a:ext>
            </a:extLst>
          </p:cNvPr>
          <p:cNvSpPr/>
          <p:nvPr/>
        </p:nvSpPr>
        <p:spPr>
          <a:xfrm>
            <a:off x="2699158" y="4408534"/>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EXPERIENCE</a:t>
            </a:r>
          </a:p>
        </p:txBody>
      </p:sp>
      <p:sp>
        <p:nvSpPr>
          <p:cNvPr id="36" name="Rectángulo redondeado 35">
            <a:extLst>
              <a:ext uri="{FF2B5EF4-FFF2-40B4-BE49-F238E27FC236}">
                <a16:creationId xmlns:a16="http://schemas.microsoft.com/office/drawing/2014/main" id="{0499415B-7916-A0BE-8F90-C4BE2DFDC655}"/>
              </a:ext>
            </a:extLst>
          </p:cNvPr>
          <p:cNvSpPr/>
          <p:nvPr/>
        </p:nvSpPr>
        <p:spPr>
          <a:xfrm>
            <a:off x="3887523" y="3621046"/>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38" name="Rectángulo redondeado 37">
            <a:extLst>
              <a:ext uri="{FF2B5EF4-FFF2-40B4-BE49-F238E27FC236}">
                <a16:creationId xmlns:a16="http://schemas.microsoft.com/office/drawing/2014/main" id="{D1C5E6BB-13F2-A561-8632-1543A7D0AE5A}"/>
              </a:ext>
            </a:extLst>
          </p:cNvPr>
          <p:cNvSpPr/>
          <p:nvPr/>
        </p:nvSpPr>
        <p:spPr>
          <a:xfrm>
            <a:off x="2699158" y="46019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RELEVANCY</a:t>
            </a:r>
          </a:p>
        </p:txBody>
      </p:sp>
      <p:sp>
        <p:nvSpPr>
          <p:cNvPr id="41" name="Rectángulo redondeado 40">
            <a:extLst>
              <a:ext uri="{FF2B5EF4-FFF2-40B4-BE49-F238E27FC236}">
                <a16:creationId xmlns:a16="http://schemas.microsoft.com/office/drawing/2014/main" id="{578A0C8E-CA8D-00DA-13EB-6F79F05176E6}"/>
              </a:ext>
            </a:extLst>
          </p:cNvPr>
          <p:cNvSpPr/>
          <p:nvPr/>
        </p:nvSpPr>
        <p:spPr>
          <a:xfrm>
            <a:off x="3887523" y="3816524"/>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SHIPPING</a:t>
            </a:r>
          </a:p>
        </p:txBody>
      </p:sp>
      <p:sp>
        <p:nvSpPr>
          <p:cNvPr id="42" name="Rectángulo redondeado 41">
            <a:extLst>
              <a:ext uri="{FF2B5EF4-FFF2-40B4-BE49-F238E27FC236}">
                <a16:creationId xmlns:a16="http://schemas.microsoft.com/office/drawing/2014/main" id="{C44F4D7F-E913-A762-9F10-8B878FDD3976}"/>
              </a:ext>
            </a:extLst>
          </p:cNvPr>
          <p:cNvSpPr/>
          <p:nvPr/>
        </p:nvSpPr>
        <p:spPr>
          <a:xfrm>
            <a:off x="3886089" y="4018580"/>
            <a:ext cx="3486234" cy="175012"/>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12" name="Cheurón 11">
            <a:extLst>
              <a:ext uri="{FF2B5EF4-FFF2-40B4-BE49-F238E27FC236}">
                <a16:creationId xmlns:a16="http://schemas.microsoft.com/office/drawing/2014/main" id="{43B6CEAA-1C49-EC86-69A9-A8134C6B74E1}"/>
              </a:ext>
            </a:extLst>
          </p:cNvPr>
          <p:cNvSpPr/>
          <p:nvPr/>
        </p:nvSpPr>
        <p:spPr>
          <a:xfrm>
            <a:off x="5040809" y="2839925"/>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CuadroTexto 12">
            <a:extLst>
              <a:ext uri="{FF2B5EF4-FFF2-40B4-BE49-F238E27FC236}">
                <a16:creationId xmlns:a16="http://schemas.microsoft.com/office/drawing/2014/main" id="{62796D00-5653-EDFB-A3BA-38897F5DA361}"/>
              </a:ext>
            </a:extLst>
          </p:cNvPr>
          <p:cNvSpPr txBox="1"/>
          <p:nvPr/>
        </p:nvSpPr>
        <p:spPr>
          <a:xfrm>
            <a:off x="5224456" y="3126309"/>
            <a:ext cx="983784"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RESERVATION</a:t>
            </a:r>
          </a:p>
        </p:txBody>
      </p:sp>
      <p:sp>
        <p:nvSpPr>
          <p:cNvPr id="15" name="Rectángulo redondeado 14">
            <a:extLst>
              <a:ext uri="{FF2B5EF4-FFF2-40B4-BE49-F238E27FC236}">
                <a16:creationId xmlns:a16="http://schemas.microsoft.com/office/drawing/2014/main" id="{7B237C26-D66F-EB5C-1B84-367123617387}"/>
              </a:ext>
            </a:extLst>
          </p:cNvPr>
          <p:cNvSpPr/>
          <p:nvPr/>
        </p:nvSpPr>
        <p:spPr>
          <a:xfrm>
            <a:off x="6219372"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PAYMENTS</a:t>
            </a:r>
          </a:p>
        </p:txBody>
      </p:sp>
      <p:sp>
        <p:nvSpPr>
          <p:cNvPr id="19" name="Cheurón 18">
            <a:extLst>
              <a:ext uri="{FF2B5EF4-FFF2-40B4-BE49-F238E27FC236}">
                <a16:creationId xmlns:a16="http://schemas.microsoft.com/office/drawing/2014/main" id="{3ABE248D-9487-75D3-EA73-9873FDA87799}"/>
              </a:ext>
            </a:extLst>
          </p:cNvPr>
          <p:cNvSpPr/>
          <p:nvPr/>
        </p:nvSpPr>
        <p:spPr>
          <a:xfrm>
            <a:off x="6219372" y="2842193"/>
            <a:ext cx="1296000" cy="714132"/>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PAYMENT</a:t>
            </a:r>
          </a:p>
        </p:txBody>
      </p:sp>
    </p:spTree>
    <p:extLst>
      <p:ext uri="{BB962C8B-B14F-4D97-AF65-F5344CB8AC3E}">
        <p14:creationId xmlns:p14="http://schemas.microsoft.com/office/powerpoint/2010/main" val="72262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wipe(left)">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1"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5"/>
                                        </p:tgtEl>
                                      </p:cBhvr>
                                    </p:animEffect>
                                    <p:set>
                                      <p:cBhvr>
                                        <p:cTn id="24" dur="1" fill="hold">
                                          <p:stCondLst>
                                            <p:cond delay="499"/>
                                          </p:stCondLst>
                                        </p:cTn>
                                        <p:tgtEl>
                                          <p:spTgt spid="5"/>
                                        </p:tgtEl>
                                        <p:attrNameLst>
                                          <p:attrName>style.visibility</p:attrName>
                                        </p:attrNameLst>
                                      </p:cBhvr>
                                      <p:to>
                                        <p:strVal val="hidden"/>
                                      </p:to>
                                    </p:set>
                                  </p:childTnLst>
                                </p:cTn>
                              </p:par>
                            </p:childTnLst>
                          </p:cTn>
                        </p:par>
                        <p:par>
                          <p:cTn id="25" fill="hold">
                            <p:stCondLst>
                              <p:cond delay="500"/>
                            </p:stCondLst>
                            <p:childTnLst>
                              <p:par>
                                <p:cTn id="26" presetID="10" presetClass="exit" presetSubtype="0" fill="hold" grpId="0" nodeType="afterEffect">
                                  <p:stCondLst>
                                    <p:cond delay="0"/>
                                  </p:stCondLst>
                                  <p:childTnLst>
                                    <p:animEffect transition="out" filter="fade">
                                      <p:cBhvr>
                                        <p:cTn id="27" dur="500"/>
                                        <p:tgtEl>
                                          <p:spTgt spid="8"/>
                                        </p:tgtEl>
                                      </p:cBhvr>
                                    </p:animEffect>
                                    <p:set>
                                      <p:cBhvr>
                                        <p:cTn id="28"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8" grpId="0" animBg="1"/>
      <p:bldP spid="8" grpId="1" animBg="1"/>
      <p:bldP spid="15" grpId="0" animBg="1"/>
      <p:bldP spid="19"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29" name="Pentágono 28">
            <a:extLst>
              <a:ext uri="{FF2B5EF4-FFF2-40B4-BE49-F238E27FC236}">
                <a16:creationId xmlns:a16="http://schemas.microsoft.com/office/drawing/2014/main" id="{6C6D5D20-AE72-FA62-99A5-D97439C21862}"/>
              </a:ext>
            </a:extLst>
          </p:cNvPr>
          <p:cNvSpPr/>
          <p:nvPr/>
        </p:nvSpPr>
        <p:spPr>
          <a:xfrm>
            <a:off x="2699161" y="2844461"/>
            <a:ext cx="1296000" cy="716400"/>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NAVIGATION</a:t>
            </a:r>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11" name="Rectángulo 10">
            <a:extLst>
              <a:ext uri="{FF2B5EF4-FFF2-40B4-BE49-F238E27FC236}">
                <a16:creationId xmlns:a16="http://schemas.microsoft.com/office/drawing/2014/main" id="{90D003A8-478F-46A7-B2DB-9A0DD7E82D8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24" name="Cheurón 23">
            <a:extLst>
              <a:ext uri="{FF2B5EF4-FFF2-40B4-BE49-F238E27FC236}">
                <a16:creationId xmlns:a16="http://schemas.microsoft.com/office/drawing/2014/main" id="{9452EEA1-7B37-54A9-4847-49419FDD03A5}"/>
              </a:ext>
            </a:extLst>
          </p:cNvPr>
          <p:cNvSpPr/>
          <p:nvPr/>
        </p:nvSpPr>
        <p:spPr>
          <a:xfrm>
            <a:off x="3867813" y="2842322"/>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8" y="1634198"/>
            <a:ext cx="11380855"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confirmación de la venta no solo representa la consecución de la venta de los productos y servicios seleccionados, también representa el cierre del acuerdo y condiciones comerciales entre el </a:t>
            </a:r>
            <a:r>
              <a:rPr lang="es-CL" sz="1000" err="1"/>
              <a:t>Retail</a:t>
            </a:r>
            <a:r>
              <a:rPr lang="es-CL" sz="1000"/>
              <a:t> y el Cliente.</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Con la venta confirmada, estamos en presencia de una orden de cliente, con lo cual debe iniciarse la orquestación de distintos subprocesos post-venta, los cuales generan actualizaciones de estado de la orden. El cliente debe estar informado oportunamente de dichas actualizaciones, con la finalidad de brindar claridad y seguimiento a su pedido.</a:t>
            </a:r>
          </a:p>
        </p:txBody>
      </p:sp>
      <p:sp>
        <p:nvSpPr>
          <p:cNvPr id="6" name="Rectángulo redondeado 5">
            <a:extLst>
              <a:ext uri="{FF2B5EF4-FFF2-40B4-BE49-F238E27FC236}">
                <a16:creationId xmlns:a16="http://schemas.microsoft.com/office/drawing/2014/main" id="{91A46B90-28A6-57EF-4250-A14EA2A24034}"/>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10" name="Rectángulo redondeado 9">
            <a:extLst>
              <a:ext uri="{FF2B5EF4-FFF2-40B4-BE49-F238E27FC236}">
                <a16:creationId xmlns:a16="http://schemas.microsoft.com/office/drawing/2014/main" id="{345E5A00-9FCD-D5E2-06D4-DF8CA9F6A22F}"/>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14" name="Rectángulo redondeado 13">
            <a:extLst>
              <a:ext uri="{FF2B5EF4-FFF2-40B4-BE49-F238E27FC236}">
                <a16:creationId xmlns:a16="http://schemas.microsoft.com/office/drawing/2014/main" id="{E9DA5A8D-2B7D-4F64-F44C-154802B92AA9}"/>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17" name="Rectángulo redondeado 16">
            <a:extLst>
              <a:ext uri="{FF2B5EF4-FFF2-40B4-BE49-F238E27FC236}">
                <a16:creationId xmlns:a16="http://schemas.microsoft.com/office/drawing/2014/main" id="{99BF25A1-BE7D-0DE2-B0ED-6ACFEFA9E4ED}"/>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18" name="Rectángulo redondeado 17">
            <a:extLst>
              <a:ext uri="{FF2B5EF4-FFF2-40B4-BE49-F238E27FC236}">
                <a16:creationId xmlns:a16="http://schemas.microsoft.com/office/drawing/2014/main" id="{489616BB-CF1D-076A-2C95-E2A0057FFE5D}"/>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25" name="Rectángulo redondeado 24">
            <a:extLst>
              <a:ext uri="{FF2B5EF4-FFF2-40B4-BE49-F238E27FC236}">
                <a16:creationId xmlns:a16="http://schemas.microsoft.com/office/drawing/2014/main" id="{A939CC67-617C-8C7F-2F23-282D3B2157B2}"/>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27" name="Rectángulo redondeado 26">
            <a:extLst>
              <a:ext uri="{FF2B5EF4-FFF2-40B4-BE49-F238E27FC236}">
                <a16:creationId xmlns:a16="http://schemas.microsoft.com/office/drawing/2014/main" id="{5B9D1009-BF17-4842-775A-A0F6196154B0}"/>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28" name="Rectángulo redondeado 27">
            <a:extLst>
              <a:ext uri="{FF2B5EF4-FFF2-40B4-BE49-F238E27FC236}">
                <a16:creationId xmlns:a16="http://schemas.microsoft.com/office/drawing/2014/main" id="{602D11BE-0257-803D-8E84-D940AE0552EE}"/>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0" name="Rectángulo redondeado 29">
            <a:extLst>
              <a:ext uri="{FF2B5EF4-FFF2-40B4-BE49-F238E27FC236}">
                <a16:creationId xmlns:a16="http://schemas.microsoft.com/office/drawing/2014/main" id="{5C95E01D-8EA5-C3EA-DE94-6A16D8D534CF}"/>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
        <p:nvSpPr>
          <p:cNvPr id="9" name="Rectángulo redondeado 8">
            <a:extLst>
              <a:ext uri="{FF2B5EF4-FFF2-40B4-BE49-F238E27FC236}">
                <a16:creationId xmlns:a16="http://schemas.microsoft.com/office/drawing/2014/main" id="{A497E218-786C-6616-0456-0DBD9058AFC6}"/>
              </a:ext>
            </a:extLst>
          </p:cNvPr>
          <p:cNvSpPr/>
          <p:nvPr/>
        </p:nvSpPr>
        <p:spPr>
          <a:xfrm>
            <a:off x="2699158"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SEARCH</a:t>
            </a:r>
          </a:p>
        </p:txBody>
      </p:sp>
      <p:sp>
        <p:nvSpPr>
          <p:cNvPr id="31" name="Rectángulo redondeado 30">
            <a:extLst>
              <a:ext uri="{FF2B5EF4-FFF2-40B4-BE49-F238E27FC236}">
                <a16:creationId xmlns:a16="http://schemas.microsoft.com/office/drawing/2014/main" id="{BC80D18E-0BC4-6C51-0B0A-2E8C8BE47A92}"/>
              </a:ext>
            </a:extLst>
          </p:cNvPr>
          <p:cNvSpPr/>
          <p:nvPr/>
        </p:nvSpPr>
        <p:spPr>
          <a:xfrm>
            <a:off x="2699158" y="3815095"/>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RECOMMENDATIONS</a:t>
            </a:r>
          </a:p>
        </p:txBody>
      </p:sp>
      <p:sp>
        <p:nvSpPr>
          <p:cNvPr id="32" name="Rectángulo redondeado 31">
            <a:extLst>
              <a:ext uri="{FF2B5EF4-FFF2-40B4-BE49-F238E27FC236}">
                <a16:creationId xmlns:a16="http://schemas.microsoft.com/office/drawing/2014/main" id="{F9855776-4AC7-5606-6959-CA2B109329CC}"/>
              </a:ext>
            </a:extLst>
          </p:cNvPr>
          <p:cNvSpPr/>
          <p:nvPr/>
        </p:nvSpPr>
        <p:spPr>
          <a:xfrm>
            <a:off x="2699158" y="4012908"/>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CONTENT</a:t>
            </a:r>
          </a:p>
        </p:txBody>
      </p:sp>
      <p:sp>
        <p:nvSpPr>
          <p:cNvPr id="33" name="Rectángulo redondeado 32">
            <a:extLst>
              <a:ext uri="{FF2B5EF4-FFF2-40B4-BE49-F238E27FC236}">
                <a16:creationId xmlns:a16="http://schemas.microsoft.com/office/drawing/2014/main" id="{075331AD-43F2-F6A1-C9E0-D46CE2C915E3}"/>
              </a:ext>
            </a:extLst>
          </p:cNvPr>
          <p:cNvSpPr/>
          <p:nvPr/>
        </p:nvSpPr>
        <p:spPr>
          <a:xfrm>
            <a:off x="2699158" y="42107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PERSONALIZATION</a:t>
            </a:r>
          </a:p>
        </p:txBody>
      </p:sp>
      <p:sp>
        <p:nvSpPr>
          <p:cNvPr id="35" name="Rectángulo redondeado 34">
            <a:extLst>
              <a:ext uri="{FF2B5EF4-FFF2-40B4-BE49-F238E27FC236}">
                <a16:creationId xmlns:a16="http://schemas.microsoft.com/office/drawing/2014/main" id="{6E69101E-53CD-C70C-2403-CD32AC76565F}"/>
              </a:ext>
            </a:extLst>
          </p:cNvPr>
          <p:cNvSpPr/>
          <p:nvPr/>
        </p:nvSpPr>
        <p:spPr>
          <a:xfrm>
            <a:off x="2699158" y="4408534"/>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EXPERIENCE</a:t>
            </a:r>
          </a:p>
        </p:txBody>
      </p:sp>
      <p:sp>
        <p:nvSpPr>
          <p:cNvPr id="36" name="Rectángulo redondeado 35">
            <a:extLst>
              <a:ext uri="{FF2B5EF4-FFF2-40B4-BE49-F238E27FC236}">
                <a16:creationId xmlns:a16="http://schemas.microsoft.com/office/drawing/2014/main" id="{0499415B-7916-A0BE-8F90-C4BE2DFDC655}"/>
              </a:ext>
            </a:extLst>
          </p:cNvPr>
          <p:cNvSpPr/>
          <p:nvPr/>
        </p:nvSpPr>
        <p:spPr>
          <a:xfrm>
            <a:off x="3887523" y="3621046"/>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38" name="Rectángulo redondeado 37">
            <a:extLst>
              <a:ext uri="{FF2B5EF4-FFF2-40B4-BE49-F238E27FC236}">
                <a16:creationId xmlns:a16="http://schemas.microsoft.com/office/drawing/2014/main" id="{D1C5E6BB-13F2-A561-8632-1543A7D0AE5A}"/>
              </a:ext>
            </a:extLst>
          </p:cNvPr>
          <p:cNvSpPr/>
          <p:nvPr/>
        </p:nvSpPr>
        <p:spPr>
          <a:xfrm>
            <a:off x="2699158" y="46019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RELEVANCY</a:t>
            </a:r>
          </a:p>
        </p:txBody>
      </p:sp>
      <p:sp>
        <p:nvSpPr>
          <p:cNvPr id="41" name="Rectángulo redondeado 40">
            <a:extLst>
              <a:ext uri="{FF2B5EF4-FFF2-40B4-BE49-F238E27FC236}">
                <a16:creationId xmlns:a16="http://schemas.microsoft.com/office/drawing/2014/main" id="{578A0C8E-CA8D-00DA-13EB-6F79F05176E6}"/>
              </a:ext>
            </a:extLst>
          </p:cNvPr>
          <p:cNvSpPr/>
          <p:nvPr/>
        </p:nvSpPr>
        <p:spPr>
          <a:xfrm>
            <a:off x="3887523" y="3816524"/>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SHIPPING</a:t>
            </a:r>
          </a:p>
        </p:txBody>
      </p:sp>
      <p:sp>
        <p:nvSpPr>
          <p:cNvPr id="42" name="Rectángulo redondeado 41">
            <a:extLst>
              <a:ext uri="{FF2B5EF4-FFF2-40B4-BE49-F238E27FC236}">
                <a16:creationId xmlns:a16="http://schemas.microsoft.com/office/drawing/2014/main" id="{C44F4D7F-E913-A762-9F10-8B878FDD3976}"/>
              </a:ext>
            </a:extLst>
          </p:cNvPr>
          <p:cNvSpPr/>
          <p:nvPr/>
        </p:nvSpPr>
        <p:spPr>
          <a:xfrm>
            <a:off x="3886089" y="4018580"/>
            <a:ext cx="3486234" cy="175012"/>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12" name="Cheurón 11">
            <a:extLst>
              <a:ext uri="{FF2B5EF4-FFF2-40B4-BE49-F238E27FC236}">
                <a16:creationId xmlns:a16="http://schemas.microsoft.com/office/drawing/2014/main" id="{43B6CEAA-1C49-EC86-69A9-A8134C6B74E1}"/>
              </a:ext>
            </a:extLst>
          </p:cNvPr>
          <p:cNvSpPr/>
          <p:nvPr/>
        </p:nvSpPr>
        <p:spPr>
          <a:xfrm>
            <a:off x="5040809" y="2839925"/>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CuadroTexto 12">
            <a:extLst>
              <a:ext uri="{FF2B5EF4-FFF2-40B4-BE49-F238E27FC236}">
                <a16:creationId xmlns:a16="http://schemas.microsoft.com/office/drawing/2014/main" id="{62796D00-5653-EDFB-A3BA-38897F5DA361}"/>
              </a:ext>
            </a:extLst>
          </p:cNvPr>
          <p:cNvSpPr txBox="1"/>
          <p:nvPr/>
        </p:nvSpPr>
        <p:spPr>
          <a:xfrm>
            <a:off x="5224456" y="3126309"/>
            <a:ext cx="983784"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RESERVATION</a:t>
            </a:r>
          </a:p>
        </p:txBody>
      </p:sp>
      <p:sp>
        <p:nvSpPr>
          <p:cNvPr id="15" name="Rectángulo redondeado 14">
            <a:extLst>
              <a:ext uri="{FF2B5EF4-FFF2-40B4-BE49-F238E27FC236}">
                <a16:creationId xmlns:a16="http://schemas.microsoft.com/office/drawing/2014/main" id="{7B237C26-D66F-EB5C-1B84-367123617387}"/>
              </a:ext>
            </a:extLst>
          </p:cNvPr>
          <p:cNvSpPr/>
          <p:nvPr/>
        </p:nvSpPr>
        <p:spPr>
          <a:xfrm>
            <a:off x="6219372"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PAYMENTS</a:t>
            </a:r>
          </a:p>
        </p:txBody>
      </p:sp>
      <p:sp>
        <p:nvSpPr>
          <p:cNvPr id="19" name="Cheurón 18">
            <a:extLst>
              <a:ext uri="{FF2B5EF4-FFF2-40B4-BE49-F238E27FC236}">
                <a16:creationId xmlns:a16="http://schemas.microsoft.com/office/drawing/2014/main" id="{3ABE248D-9487-75D3-EA73-9873FDA87799}"/>
              </a:ext>
            </a:extLst>
          </p:cNvPr>
          <p:cNvSpPr/>
          <p:nvPr/>
        </p:nvSpPr>
        <p:spPr>
          <a:xfrm>
            <a:off x="6219372" y="2842193"/>
            <a:ext cx="1296000" cy="714132"/>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PAYMENT</a:t>
            </a:r>
          </a:p>
        </p:txBody>
      </p:sp>
      <p:sp>
        <p:nvSpPr>
          <p:cNvPr id="20" name="Rectángulo redondeado 19">
            <a:extLst>
              <a:ext uri="{FF2B5EF4-FFF2-40B4-BE49-F238E27FC236}">
                <a16:creationId xmlns:a16="http://schemas.microsoft.com/office/drawing/2014/main" id="{0FB19F72-B57C-B5BF-C6F0-EF487054F3EF}"/>
              </a:ext>
            </a:extLst>
          </p:cNvPr>
          <p:cNvSpPr/>
          <p:nvPr/>
        </p:nvSpPr>
        <p:spPr>
          <a:xfrm>
            <a:off x="7404702" y="3617282"/>
            <a:ext cx="430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NOTIFICATIONS</a:t>
            </a:r>
          </a:p>
        </p:txBody>
      </p:sp>
      <p:sp>
        <p:nvSpPr>
          <p:cNvPr id="21" name="Cheurón 20">
            <a:extLst>
              <a:ext uri="{FF2B5EF4-FFF2-40B4-BE49-F238E27FC236}">
                <a16:creationId xmlns:a16="http://schemas.microsoft.com/office/drawing/2014/main" id="{481D00F1-9E03-D56C-5F7B-5A0B66F12597}"/>
              </a:ext>
            </a:extLst>
          </p:cNvPr>
          <p:cNvSpPr/>
          <p:nvPr/>
        </p:nvSpPr>
        <p:spPr>
          <a:xfrm>
            <a:off x="7397033" y="2844461"/>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2" name="CuadroTexto 21">
            <a:extLst>
              <a:ext uri="{FF2B5EF4-FFF2-40B4-BE49-F238E27FC236}">
                <a16:creationId xmlns:a16="http://schemas.microsoft.com/office/drawing/2014/main" id="{5FC4E41E-AD75-4E44-FEDC-FB09F21BC8A5}"/>
              </a:ext>
            </a:extLst>
          </p:cNvPr>
          <p:cNvSpPr txBox="1"/>
          <p:nvPr/>
        </p:nvSpPr>
        <p:spPr>
          <a:xfrm>
            <a:off x="7611468" y="3113387"/>
            <a:ext cx="972000"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CONFIRMATION</a:t>
            </a:r>
          </a:p>
        </p:txBody>
      </p:sp>
    </p:spTree>
    <p:extLst>
      <p:ext uri="{BB962C8B-B14F-4D97-AF65-F5344CB8AC3E}">
        <p14:creationId xmlns:p14="http://schemas.microsoft.com/office/powerpoint/2010/main" val="3521493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wipe(left)">
                                      <p:cBhvr>
                                        <p:cTn id="10" dur="500"/>
                                        <p:tgtEl>
                                          <p:spTgt spid="21"/>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wipe(left)">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1"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5"/>
                                        </p:tgtEl>
                                      </p:cBhvr>
                                    </p:animEffect>
                                    <p:set>
                                      <p:cBhvr>
                                        <p:cTn id="27" dur="1" fill="hold">
                                          <p:stCondLst>
                                            <p:cond delay="499"/>
                                          </p:stCondLst>
                                        </p:cTn>
                                        <p:tgtEl>
                                          <p:spTgt spid="5"/>
                                        </p:tgtEl>
                                        <p:attrNameLst>
                                          <p:attrName>style.visibility</p:attrName>
                                        </p:attrNameLst>
                                      </p:cBhvr>
                                      <p:to>
                                        <p:strVal val="hidden"/>
                                      </p:to>
                                    </p:set>
                                  </p:childTnLst>
                                </p:cTn>
                              </p:par>
                            </p:childTnLst>
                          </p:cTn>
                        </p:par>
                        <p:par>
                          <p:cTn id="28" fill="hold">
                            <p:stCondLst>
                              <p:cond delay="500"/>
                            </p:stCondLst>
                            <p:childTnLst>
                              <p:par>
                                <p:cTn id="29" presetID="10" presetClass="exit" presetSubtype="0" fill="hold" grpId="0" nodeType="afterEffect">
                                  <p:stCondLst>
                                    <p:cond delay="0"/>
                                  </p:stCondLst>
                                  <p:childTnLst>
                                    <p:animEffect transition="out" filter="fade">
                                      <p:cBhvr>
                                        <p:cTn id="30" dur="500"/>
                                        <p:tgtEl>
                                          <p:spTgt spid="8"/>
                                        </p:tgtEl>
                                      </p:cBhvr>
                                    </p:animEffect>
                                    <p:set>
                                      <p:cBhvr>
                                        <p:cTn id="31"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8" grpId="0" animBg="1"/>
      <p:bldP spid="8" grpId="1" animBg="1"/>
      <p:bldP spid="20" grpId="0" animBg="1"/>
      <p:bldP spid="21" grpId="0" animBg="1"/>
      <p:bldP spid="22"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29" name="Pentágono 28">
            <a:extLst>
              <a:ext uri="{FF2B5EF4-FFF2-40B4-BE49-F238E27FC236}">
                <a16:creationId xmlns:a16="http://schemas.microsoft.com/office/drawing/2014/main" id="{6C6D5D20-AE72-FA62-99A5-D97439C21862}"/>
              </a:ext>
            </a:extLst>
          </p:cNvPr>
          <p:cNvSpPr/>
          <p:nvPr/>
        </p:nvSpPr>
        <p:spPr>
          <a:xfrm>
            <a:off x="2699161" y="2844461"/>
            <a:ext cx="1296000" cy="716400"/>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NAVIGATION</a:t>
            </a:r>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11" name="Rectángulo 10">
            <a:extLst>
              <a:ext uri="{FF2B5EF4-FFF2-40B4-BE49-F238E27FC236}">
                <a16:creationId xmlns:a16="http://schemas.microsoft.com/office/drawing/2014/main" id="{90D003A8-478F-46A7-B2DB-9A0DD7E82D8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24" name="Cheurón 23">
            <a:extLst>
              <a:ext uri="{FF2B5EF4-FFF2-40B4-BE49-F238E27FC236}">
                <a16:creationId xmlns:a16="http://schemas.microsoft.com/office/drawing/2014/main" id="{9452EEA1-7B37-54A9-4847-49419FDD03A5}"/>
              </a:ext>
            </a:extLst>
          </p:cNvPr>
          <p:cNvSpPr/>
          <p:nvPr/>
        </p:nvSpPr>
        <p:spPr>
          <a:xfrm>
            <a:off x="3867813" y="2842322"/>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8" y="1634198"/>
            <a:ext cx="11380855"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etapa de Post-</a:t>
            </a:r>
            <a:r>
              <a:rPr lang="es-CL" sz="1000" err="1"/>
              <a:t>Purchase</a:t>
            </a:r>
            <a:r>
              <a:rPr lang="es-CL" sz="1000"/>
              <a:t> (Post-Venta) abarca todo lo relacionado a la orquestación y gestión de los flujos que permiten cumplir con el cumplimiento del acuerdo comercial </a:t>
            </a:r>
            <a:r>
              <a:rPr lang="es-CL" sz="1000" err="1"/>
              <a:t>Retail</a:t>
            </a:r>
            <a:r>
              <a:rPr lang="es-CL" sz="1000"/>
              <a:t>-Cliente que llamamos Venta.</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Como mencionamos anteriormente, con la venta confirmada, debe iniciarse la orquestación de distintos subprocesos post-venta, cada uno de estos subprocesos cumplen de forma independiente determinadas funciones que en determinados puntos se van articulando para ir activando tareas de corte logístico, financieras, etc.</a:t>
            </a:r>
          </a:p>
        </p:txBody>
      </p:sp>
      <p:sp>
        <p:nvSpPr>
          <p:cNvPr id="6" name="Rectángulo redondeado 5">
            <a:extLst>
              <a:ext uri="{FF2B5EF4-FFF2-40B4-BE49-F238E27FC236}">
                <a16:creationId xmlns:a16="http://schemas.microsoft.com/office/drawing/2014/main" id="{91A46B90-28A6-57EF-4250-A14EA2A24034}"/>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10" name="Rectángulo redondeado 9">
            <a:extLst>
              <a:ext uri="{FF2B5EF4-FFF2-40B4-BE49-F238E27FC236}">
                <a16:creationId xmlns:a16="http://schemas.microsoft.com/office/drawing/2014/main" id="{345E5A00-9FCD-D5E2-06D4-DF8CA9F6A22F}"/>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14" name="Rectángulo redondeado 13">
            <a:extLst>
              <a:ext uri="{FF2B5EF4-FFF2-40B4-BE49-F238E27FC236}">
                <a16:creationId xmlns:a16="http://schemas.microsoft.com/office/drawing/2014/main" id="{E9DA5A8D-2B7D-4F64-F44C-154802B92AA9}"/>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17" name="Rectángulo redondeado 16">
            <a:extLst>
              <a:ext uri="{FF2B5EF4-FFF2-40B4-BE49-F238E27FC236}">
                <a16:creationId xmlns:a16="http://schemas.microsoft.com/office/drawing/2014/main" id="{99BF25A1-BE7D-0DE2-B0ED-6ACFEFA9E4ED}"/>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18" name="Rectángulo redondeado 17">
            <a:extLst>
              <a:ext uri="{FF2B5EF4-FFF2-40B4-BE49-F238E27FC236}">
                <a16:creationId xmlns:a16="http://schemas.microsoft.com/office/drawing/2014/main" id="{489616BB-CF1D-076A-2C95-E2A0057FFE5D}"/>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25" name="Rectángulo redondeado 24">
            <a:extLst>
              <a:ext uri="{FF2B5EF4-FFF2-40B4-BE49-F238E27FC236}">
                <a16:creationId xmlns:a16="http://schemas.microsoft.com/office/drawing/2014/main" id="{A939CC67-617C-8C7F-2F23-282D3B2157B2}"/>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27" name="Rectángulo redondeado 26">
            <a:extLst>
              <a:ext uri="{FF2B5EF4-FFF2-40B4-BE49-F238E27FC236}">
                <a16:creationId xmlns:a16="http://schemas.microsoft.com/office/drawing/2014/main" id="{5B9D1009-BF17-4842-775A-A0F6196154B0}"/>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28" name="Rectángulo redondeado 27">
            <a:extLst>
              <a:ext uri="{FF2B5EF4-FFF2-40B4-BE49-F238E27FC236}">
                <a16:creationId xmlns:a16="http://schemas.microsoft.com/office/drawing/2014/main" id="{602D11BE-0257-803D-8E84-D940AE0552EE}"/>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0" name="Rectángulo redondeado 29">
            <a:extLst>
              <a:ext uri="{FF2B5EF4-FFF2-40B4-BE49-F238E27FC236}">
                <a16:creationId xmlns:a16="http://schemas.microsoft.com/office/drawing/2014/main" id="{5C95E01D-8EA5-C3EA-DE94-6A16D8D534CF}"/>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
        <p:nvSpPr>
          <p:cNvPr id="9" name="Rectángulo redondeado 8">
            <a:extLst>
              <a:ext uri="{FF2B5EF4-FFF2-40B4-BE49-F238E27FC236}">
                <a16:creationId xmlns:a16="http://schemas.microsoft.com/office/drawing/2014/main" id="{A497E218-786C-6616-0456-0DBD9058AFC6}"/>
              </a:ext>
            </a:extLst>
          </p:cNvPr>
          <p:cNvSpPr/>
          <p:nvPr/>
        </p:nvSpPr>
        <p:spPr>
          <a:xfrm>
            <a:off x="2699158"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SEARCH</a:t>
            </a:r>
          </a:p>
        </p:txBody>
      </p:sp>
      <p:sp>
        <p:nvSpPr>
          <p:cNvPr id="31" name="Rectángulo redondeado 30">
            <a:extLst>
              <a:ext uri="{FF2B5EF4-FFF2-40B4-BE49-F238E27FC236}">
                <a16:creationId xmlns:a16="http://schemas.microsoft.com/office/drawing/2014/main" id="{BC80D18E-0BC4-6C51-0B0A-2E8C8BE47A92}"/>
              </a:ext>
            </a:extLst>
          </p:cNvPr>
          <p:cNvSpPr/>
          <p:nvPr/>
        </p:nvSpPr>
        <p:spPr>
          <a:xfrm>
            <a:off x="2699158" y="3815095"/>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RECOMMENDATIONS</a:t>
            </a:r>
          </a:p>
        </p:txBody>
      </p:sp>
      <p:sp>
        <p:nvSpPr>
          <p:cNvPr id="32" name="Rectángulo redondeado 31">
            <a:extLst>
              <a:ext uri="{FF2B5EF4-FFF2-40B4-BE49-F238E27FC236}">
                <a16:creationId xmlns:a16="http://schemas.microsoft.com/office/drawing/2014/main" id="{F9855776-4AC7-5606-6959-CA2B109329CC}"/>
              </a:ext>
            </a:extLst>
          </p:cNvPr>
          <p:cNvSpPr/>
          <p:nvPr/>
        </p:nvSpPr>
        <p:spPr>
          <a:xfrm>
            <a:off x="2699158" y="4012908"/>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CONTENT</a:t>
            </a:r>
          </a:p>
        </p:txBody>
      </p:sp>
      <p:sp>
        <p:nvSpPr>
          <p:cNvPr id="33" name="Rectángulo redondeado 32">
            <a:extLst>
              <a:ext uri="{FF2B5EF4-FFF2-40B4-BE49-F238E27FC236}">
                <a16:creationId xmlns:a16="http://schemas.microsoft.com/office/drawing/2014/main" id="{075331AD-43F2-F6A1-C9E0-D46CE2C915E3}"/>
              </a:ext>
            </a:extLst>
          </p:cNvPr>
          <p:cNvSpPr/>
          <p:nvPr/>
        </p:nvSpPr>
        <p:spPr>
          <a:xfrm>
            <a:off x="2699158" y="42107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PERSONALIZATION</a:t>
            </a:r>
          </a:p>
        </p:txBody>
      </p:sp>
      <p:sp>
        <p:nvSpPr>
          <p:cNvPr id="35" name="Rectángulo redondeado 34">
            <a:extLst>
              <a:ext uri="{FF2B5EF4-FFF2-40B4-BE49-F238E27FC236}">
                <a16:creationId xmlns:a16="http://schemas.microsoft.com/office/drawing/2014/main" id="{6E69101E-53CD-C70C-2403-CD32AC76565F}"/>
              </a:ext>
            </a:extLst>
          </p:cNvPr>
          <p:cNvSpPr/>
          <p:nvPr/>
        </p:nvSpPr>
        <p:spPr>
          <a:xfrm>
            <a:off x="2699158" y="4408534"/>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EXPERIENCE</a:t>
            </a:r>
          </a:p>
        </p:txBody>
      </p:sp>
      <p:sp>
        <p:nvSpPr>
          <p:cNvPr id="36" name="Rectángulo redondeado 35">
            <a:extLst>
              <a:ext uri="{FF2B5EF4-FFF2-40B4-BE49-F238E27FC236}">
                <a16:creationId xmlns:a16="http://schemas.microsoft.com/office/drawing/2014/main" id="{0499415B-7916-A0BE-8F90-C4BE2DFDC655}"/>
              </a:ext>
            </a:extLst>
          </p:cNvPr>
          <p:cNvSpPr/>
          <p:nvPr/>
        </p:nvSpPr>
        <p:spPr>
          <a:xfrm>
            <a:off x="3887523" y="3621046"/>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38" name="Rectángulo redondeado 37">
            <a:extLst>
              <a:ext uri="{FF2B5EF4-FFF2-40B4-BE49-F238E27FC236}">
                <a16:creationId xmlns:a16="http://schemas.microsoft.com/office/drawing/2014/main" id="{D1C5E6BB-13F2-A561-8632-1543A7D0AE5A}"/>
              </a:ext>
            </a:extLst>
          </p:cNvPr>
          <p:cNvSpPr/>
          <p:nvPr/>
        </p:nvSpPr>
        <p:spPr>
          <a:xfrm>
            <a:off x="2699158" y="46019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RELEVANCY</a:t>
            </a:r>
          </a:p>
        </p:txBody>
      </p:sp>
      <p:sp>
        <p:nvSpPr>
          <p:cNvPr id="41" name="Rectángulo redondeado 40">
            <a:extLst>
              <a:ext uri="{FF2B5EF4-FFF2-40B4-BE49-F238E27FC236}">
                <a16:creationId xmlns:a16="http://schemas.microsoft.com/office/drawing/2014/main" id="{578A0C8E-CA8D-00DA-13EB-6F79F05176E6}"/>
              </a:ext>
            </a:extLst>
          </p:cNvPr>
          <p:cNvSpPr/>
          <p:nvPr/>
        </p:nvSpPr>
        <p:spPr>
          <a:xfrm>
            <a:off x="3887523" y="3816524"/>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SHIPPING</a:t>
            </a:r>
          </a:p>
        </p:txBody>
      </p:sp>
      <p:sp>
        <p:nvSpPr>
          <p:cNvPr id="42" name="Rectángulo redondeado 41">
            <a:extLst>
              <a:ext uri="{FF2B5EF4-FFF2-40B4-BE49-F238E27FC236}">
                <a16:creationId xmlns:a16="http://schemas.microsoft.com/office/drawing/2014/main" id="{C44F4D7F-E913-A762-9F10-8B878FDD3976}"/>
              </a:ext>
            </a:extLst>
          </p:cNvPr>
          <p:cNvSpPr/>
          <p:nvPr/>
        </p:nvSpPr>
        <p:spPr>
          <a:xfrm>
            <a:off x="3886089" y="4018580"/>
            <a:ext cx="3486234" cy="175012"/>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12" name="Cheurón 11">
            <a:extLst>
              <a:ext uri="{FF2B5EF4-FFF2-40B4-BE49-F238E27FC236}">
                <a16:creationId xmlns:a16="http://schemas.microsoft.com/office/drawing/2014/main" id="{43B6CEAA-1C49-EC86-69A9-A8134C6B74E1}"/>
              </a:ext>
            </a:extLst>
          </p:cNvPr>
          <p:cNvSpPr/>
          <p:nvPr/>
        </p:nvSpPr>
        <p:spPr>
          <a:xfrm>
            <a:off x="5040809" y="2839925"/>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CuadroTexto 12">
            <a:extLst>
              <a:ext uri="{FF2B5EF4-FFF2-40B4-BE49-F238E27FC236}">
                <a16:creationId xmlns:a16="http://schemas.microsoft.com/office/drawing/2014/main" id="{62796D00-5653-EDFB-A3BA-38897F5DA361}"/>
              </a:ext>
            </a:extLst>
          </p:cNvPr>
          <p:cNvSpPr txBox="1"/>
          <p:nvPr/>
        </p:nvSpPr>
        <p:spPr>
          <a:xfrm>
            <a:off x="5224456" y="3126309"/>
            <a:ext cx="983784"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RESERVATION</a:t>
            </a:r>
          </a:p>
        </p:txBody>
      </p:sp>
      <p:sp>
        <p:nvSpPr>
          <p:cNvPr id="15" name="Rectángulo redondeado 14">
            <a:extLst>
              <a:ext uri="{FF2B5EF4-FFF2-40B4-BE49-F238E27FC236}">
                <a16:creationId xmlns:a16="http://schemas.microsoft.com/office/drawing/2014/main" id="{7B237C26-D66F-EB5C-1B84-367123617387}"/>
              </a:ext>
            </a:extLst>
          </p:cNvPr>
          <p:cNvSpPr/>
          <p:nvPr/>
        </p:nvSpPr>
        <p:spPr>
          <a:xfrm>
            <a:off x="6219372"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PAYMENTS</a:t>
            </a:r>
          </a:p>
        </p:txBody>
      </p:sp>
      <p:sp>
        <p:nvSpPr>
          <p:cNvPr id="19" name="Cheurón 18">
            <a:extLst>
              <a:ext uri="{FF2B5EF4-FFF2-40B4-BE49-F238E27FC236}">
                <a16:creationId xmlns:a16="http://schemas.microsoft.com/office/drawing/2014/main" id="{3ABE248D-9487-75D3-EA73-9873FDA87799}"/>
              </a:ext>
            </a:extLst>
          </p:cNvPr>
          <p:cNvSpPr/>
          <p:nvPr/>
        </p:nvSpPr>
        <p:spPr>
          <a:xfrm>
            <a:off x="6219372" y="2842193"/>
            <a:ext cx="1296000" cy="714132"/>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PAYMENT</a:t>
            </a:r>
          </a:p>
        </p:txBody>
      </p:sp>
      <p:sp>
        <p:nvSpPr>
          <p:cNvPr id="20" name="Rectángulo redondeado 19">
            <a:extLst>
              <a:ext uri="{FF2B5EF4-FFF2-40B4-BE49-F238E27FC236}">
                <a16:creationId xmlns:a16="http://schemas.microsoft.com/office/drawing/2014/main" id="{0FB19F72-B57C-B5BF-C6F0-EF487054F3EF}"/>
              </a:ext>
            </a:extLst>
          </p:cNvPr>
          <p:cNvSpPr/>
          <p:nvPr/>
        </p:nvSpPr>
        <p:spPr>
          <a:xfrm>
            <a:off x="7404702" y="3617282"/>
            <a:ext cx="430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NOTIFICATIONS</a:t>
            </a:r>
          </a:p>
        </p:txBody>
      </p:sp>
      <p:sp>
        <p:nvSpPr>
          <p:cNvPr id="21" name="Cheurón 20">
            <a:extLst>
              <a:ext uri="{FF2B5EF4-FFF2-40B4-BE49-F238E27FC236}">
                <a16:creationId xmlns:a16="http://schemas.microsoft.com/office/drawing/2014/main" id="{481D00F1-9E03-D56C-5F7B-5A0B66F12597}"/>
              </a:ext>
            </a:extLst>
          </p:cNvPr>
          <p:cNvSpPr/>
          <p:nvPr/>
        </p:nvSpPr>
        <p:spPr>
          <a:xfrm>
            <a:off x="7397033" y="2844461"/>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2" name="CuadroTexto 21">
            <a:extLst>
              <a:ext uri="{FF2B5EF4-FFF2-40B4-BE49-F238E27FC236}">
                <a16:creationId xmlns:a16="http://schemas.microsoft.com/office/drawing/2014/main" id="{5FC4E41E-AD75-4E44-FEDC-FB09F21BC8A5}"/>
              </a:ext>
            </a:extLst>
          </p:cNvPr>
          <p:cNvSpPr txBox="1"/>
          <p:nvPr/>
        </p:nvSpPr>
        <p:spPr>
          <a:xfrm>
            <a:off x="7611468" y="3113387"/>
            <a:ext cx="972000"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CONFIRMATION</a:t>
            </a:r>
          </a:p>
        </p:txBody>
      </p:sp>
    </p:spTree>
    <p:extLst>
      <p:ext uri="{BB962C8B-B14F-4D97-AF65-F5344CB8AC3E}">
        <p14:creationId xmlns:p14="http://schemas.microsoft.com/office/powerpoint/2010/main" val="3167599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1"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1" nodeType="clickEffect">
                                  <p:stCondLst>
                                    <p:cond delay="0"/>
                                  </p:stCondLst>
                                  <p:childTnLst>
                                    <p:animEffect transition="out" filter="fade">
                                      <p:cBhvr>
                                        <p:cTn id="16" dur="500"/>
                                        <p:tgtEl>
                                          <p:spTgt spid="5"/>
                                        </p:tgtEl>
                                      </p:cBhvr>
                                    </p:animEffect>
                                    <p:set>
                                      <p:cBhvr>
                                        <p:cTn id="17" dur="1" fill="hold">
                                          <p:stCondLst>
                                            <p:cond delay="499"/>
                                          </p:stCondLst>
                                        </p:cTn>
                                        <p:tgtEl>
                                          <p:spTgt spid="5"/>
                                        </p:tgtEl>
                                        <p:attrNameLst>
                                          <p:attrName>style.visibility</p:attrName>
                                        </p:attrNameLst>
                                      </p:cBhvr>
                                      <p:to>
                                        <p:strVal val="hidden"/>
                                      </p:to>
                                    </p:set>
                                  </p:childTnLst>
                                </p:cTn>
                              </p:par>
                            </p:childTnLst>
                          </p:cTn>
                        </p:par>
                        <p:par>
                          <p:cTn id="18" fill="hold">
                            <p:stCondLst>
                              <p:cond delay="500"/>
                            </p:stCondLst>
                            <p:childTnLst>
                              <p:par>
                                <p:cTn id="19" presetID="10" presetClass="exit" presetSubtype="0" fill="hold" grpId="0" nodeType="afterEffect">
                                  <p:stCondLst>
                                    <p:cond delay="0"/>
                                  </p:stCondLst>
                                  <p:childTnLst>
                                    <p:animEffect transition="out" filter="fade">
                                      <p:cBhvr>
                                        <p:cTn id="20" dur="500"/>
                                        <p:tgtEl>
                                          <p:spTgt spid="8"/>
                                        </p:tgtEl>
                                      </p:cBhvr>
                                    </p:animEffect>
                                    <p:set>
                                      <p:cBhvr>
                                        <p:cTn id="21"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8" grpId="0" animBg="1"/>
      <p:bldP spid="8"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ángulo redondeado 37">
            <a:extLst>
              <a:ext uri="{FF2B5EF4-FFF2-40B4-BE49-F238E27FC236}">
                <a16:creationId xmlns:a16="http://schemas.microsoft.com/office/drawing/2014/main" id="{9152D8EB-BD0D-3D67-223F-5CD693F6A6BA}"/>
              </a:ext>
            </a:extLst>
          </p:cNvPr>
          <p:cNvSpPr/>
          <p:nvPr/>
        </p:nvSpPr>
        <p:spPr>
          <a:xfrm>
            <a:off x="1951631" y="4457053"/>
            <a:ext cx="2420863" cy="631205"/>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51" name="Rectángulo redondeado 150">
            <a:extLst>
              <a:ext uri="{FF2B5EF4-FFF2-40B4-BE49-F238E27FC236}">
                <a16:creationId xmlns:a16="http://schemas.microsoft.com/office/drawing/2014/main" id="{2CA9B810-A042-FC22-9A5E-358CF8F0C749}"/>
              </a:ext>
            </a:extLst>
          </p:cNvPr>
          <p:cNvSpPr/>
          <p:nvPr/>
        </p:nvSpPr>
        <p:spPr>
          <a:xfrm>
            <a:off x="3364043" y="4606818"/>
            <a:ext cx="1332000" cy="152294"/>
          </a:xfrm>
          <a:prstGeom prst="roundRect">
            <a:avLst>
              <a:gd name="adj" fmla="val 6757"/>
            </a:avLst>
          </a:prstGeom>
          <a:solidFill>
            <a:srgbClr val="E25D6B"/>
          </a:solidFill>
          <a:ln w="0" cap="flat" cmpd="sng" algn="ctr">
            <a:solidFill>
              <a:schemeClr val="bg1"/>
            </a:solidFill>
            <a:prstDash val="solid"/>
            <a:miter lim="800000"/>
          </a:ln>
          <a:effectLst/>
        </p:spPr>
        <p:txBody>
          <a:bodyPr rtlCol="0" anchor="ctr"/>
          <a:lstStyle/>
          <a:p>
            <a:pPr algn="ctr"/>
            <a:r>
              <a:rPr lang="es-CL" sz="800" b="1" kern="0">
                <a:solidFill>
                  <a:prstClr val="white"/>
                </a:solidFill>
                <a:latin typeface="Calibri" panose="020F0502020204030204"/>
              </a:rPr>
              <a:t>STORE OPERATIONS</a:t>
            </a: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Retail</a:t>
            </a:r>
            <a:r>
              <a:rPr lang="es-CL" b="1"/>
              <a:t> – Business </a:t>
            </a:r>
            <a:r>
              <a:rPr lang="es-CL" b="1" err="1"/>
              <a:t>Overview</a:t>
            </a:r>
            <a:endParaRPr lang="es-CL"/>
          </a:p>
        </p:txBody>
      </p:sp>
      <p:sp>
        <p:nvSpPr>
          <p:cNvPr id="2" name="Cheurón 1">
            <a:extLst>
              <a:ext uri="{FF2B5EF4-FFF2-40B4-BE49-F238E27FC236}">
                <a16:creationId xmlns:a16="http://schemas.microsoft.com/office/drawing/2014/main" id="{3E3F7B67-1EC3-4649-1395-D2F352574A06}"/>
              </a:ext>
            </a:extLst>
          </p:cNvPr>
          <p:cNvSpPr/>
          <p:nvPr/>
        </p:nvSpPr>
        <p:spPr>
          <a:xfrm>
            <a:off x="390230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BUY</a:t>
            </a:r>
          </a:p>
        </p:txBody>
      </p:sp>
      <p:sp>
        <p:nvSpPr>
          <p:cNvPr id="3" name="Pentágono 2">
            <a:extLst>
              <a:ext uri="{FF2B5EF4-FFF2-40B4-BE49-F238E27FC236}">
                <a16:creationId xmlns:a16="http://schemas.microsoft.com/office/drawing/2014/main" id="{7868D142-585D-993D-CDE3-868C71C4B84F}"/>
              </a:ext>
            </a:extLst>
          </p:cNvPr>
          <p:cNvSpPr/>
          <p:nvPr/>
        </p:nvSpPr>
        <p:spPr>
          <a:xfrm>
            <a:off x="2824371" y="3057765"/>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PLAN</a:t>
            </a:r>
          </a:p>
        </p:txBody>
      </p:sp>
      <p:sp>
        <p:nvSpPr>
          <p:cNvPr id="4" name="Cheurón 3">
            <a:extLst>
              <a:ext uri="{FF2B5EF4-FFF2-40B4-BE49-F238E27FC236}">
                <a16:creationId xmlns:a16="http://schemas.microsoft.com/office/drawing/2014/main" id="{D654199F-D437-94AC-4060-69498CB55B9C}"/>
              </a:ext>
            </a:extLst>
          </p:cNvPr>
          <p:cNvSpPr/>
          <p:nvPr/>
        </p:nvSpPr>
        <p:spPr>
          <a:xfrm>
            <a:off x="4968666"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5" name="Pentágono 4">
            <a:extLst>
              <a:ext uri="{FF2B5EF4-FFF2-40B4-BE49-F238E27FC236}">
                <a16:creationId xmlns:a16="http://schemas.microsoft.com/office/drawing/2014/main" id="{D407D754-0137-92DF-A728-908696646476}"/>
              </a:ext>
            </a:extLst>
          </p:cNvPr>
          <p:cNvSpPr/>
          <p:nvPr/>
        </p:nvSpPr>
        <p:spPr>
          <a:xfrm flipH="1">
            <a:off x="9437221" y="3057765"/>
            <a:ext cx="1255659" cy="520449"/>
          </a:xfrm>
          <a:prstGeom prst="homePlate">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GROW</a:t>
            </a:r>
          </a:p>
        </p:txBody>
      </p:sp>
      <p:sp>
        <p:nvSpPr>
          <p:cNvPr id="6" name="Cheurón 5">
            <a:extLst>
              <a:ext uri="{FF2B5EF4-FFF2-40B4-BE49-F238E27FC236}">
                <a16:creationId xmlns:a16="http://schemas.microsoft.com/office/drawing/2014/main" id="{F967E96C-EF6E-0C7F-05BE-2BE8A9A9414E}"/>
              </a:ext>
            </a:extLst>
          </p:cNvPr>
          <p:cNvSpPr/>
          <p:nvPr/>
        </p:nvSpPr>
        <p:spPr>
          <a:xfrm flipH="1">
            <a:off x="8370861"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7" name="Cheurón 6">
            <a:extLst>
              <a:ext uri="{FF2B5EF4-FFF2-40B4-BE49-F238E27FC236}">
                <a16:creationId xmlns:a16="http://schemas.microsoft.com/office/drawing/2014/main" id="{66D21E60-54AA-6F5E-4201-3872E49E609C}"/>
              </a:ext>
            </a:extLst>
          </p:cNvPr>
          <p:cNvSpPr/>
          <p:nvPr/>
        </p:nvSpPr>
        <p:spPr>
          <a:xfrm>
            <a:off x="603502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8" name="Cheurón 7">
            <a:extLst>
              <a:ext uri="{FF2B5EF4-FFF2-40B4-BE49-F238E27FC236}">
                <a16:creationId xmlns:a16="http://schemas.microsoft.com/office/drawing/2014/main" id="{DE08CC40-DB97-7E1A-442B-623B32B5E0CA}"/>
              </a:ext>
            </a:extLst>
          </p:cNvPr>
          <p:cNvSpPr/>
          <p:nvPr/>
        </p:nvSpPr>
        <p:spPr>
          <a:xfrm flipH="1">
            <a:off x="7296060" y="3057765"/>
            <a:ext cx="1260000" cy="520449"/>
          </a:xfrm>
          <a:prstGeom prst="chevron">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9" name="Rectángulo 8">
            <a:extLst>
              <a:ext uri="{FF2B5EF4-FFF2-40B4-BE49-F238E27FC236}">
                <a16:creationId xmlns:a16="http://schemas.microsoft.com/office/drawing/2014/main" id="{8B203686-CD29-DF86-4B1A-E005CFE67598}"/>
              </a:ext>
            </a:extLst>
          </p:cNvPr>
          <p:cNvSpPr/>
          <p:nvPr/>
        </p:nvSpPr>
        <p:spPr>
          <a:xfrm>
            <a:off x="6846267" y="3057765"/>
            <a:ext cx="914400" cy="520449"/>
          </a:xfrm>
          <a:prstGeom prst="rect">
            <a:avLst/>
          </a:prstGeom>
          <a:gradFill>
            <a:gsLst>
              <a:gs pos="11000">
                <a:srgbClr val="E25D6B"/>
              </a:gs>
              <a:gs pos="89000">
                <a:srgbClr val="5E6B78"/>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Rectángulo 9">
            <a:extLst>
              <a:ext uri="{FF2B5EF4-FFF2-40B4-BE49-F238E27FC236}">
                <a16:creationId xmlns:a16="http://schemas.microsoft.com/office/drawing/2014/main" id="{602E6CE0-7C5A-1A45-B97F-C5174127A99B}"/>
              </a:ext>
            </a:extLst>
          </p:cNvPr>
          <p:cNvSpPr/>
          <p:nvPr/>
        </p:nvSpPr>
        <p:spPr>
          <a:xfrm>
            <a:off x="7318176" y="2687104"/>
            <a:ext cx="3374705" cy="275649"/>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MARKETPLACE</a:t>
            </a:r>
          </a:p>
        </p:txBody>
      </p:sp>
      <p:sp>
        <p:nvSpPr>
          <p:cNvPr id="11" name="Rectángulo 10">
            <a:extLst>
              <a:ext uri="{FF2B5EF4-FFF2-40B4-BE49-F238E27FC236}">
                <a16:creationId xmlns:a16="http://schemas.microsoft.com/office/drawing/2014/main" id="{291265A4-2577-4399-3863-079A81A78F57}"/>
              </a:ext>
            </a:extLst>
          </p:cNvPr>
          <p:cNvSpPr/>
          <p:nvPr/>
        </p:nvSpPr>
        <p:spPr>
          <a:xfrm>
            <a:off x="2824370" y="2684960"/>
            <a:ext cx="4428000" cy="275649"/>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RETAIL</a:t>
            </a:r>
          </a:p>
        </p:txBody>
      </p:sp>
      <p:sp>
        <p:nvSpPr>
          <p:cNvPr id="12" name="Rectángulo 11">
            <a:extLst>
              <a:ext uri="{FF2B5EF4-FFF2-40B4-BE49-F238E27FC236}">
                <a16:creationId xmlns:a16="http://schemas.microsoft.com/office/drawing/2014/main" id="{11A8A7AF-91D5-3E1D-90DA-6B2B7F74801F}"/>
              </a:ext>
            </a:extLst>
          </p:cNvPr>
          <p:cNvSpPr/>
          <p:nvPr/>
        </p:nvSpPr>
        <p:spPr>
          <a:xfrm>
            <a:off x="7318176" y="2457754"/>
            <a:ext cx="3374705"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3P</a:t>
            </a:r>
          </a:p>
        </p:txBody>
      </p:sp>
      <p:sp>
        <p:nvSpPr>
          <p:cNvPr id="13" name="Rectángulo 12">
            <a:extLst>
              <a:ext uri="{FF2B5EF4-FFF2-40B4-BE49-F238E27FC236}">
                <a16:creationId xmlns:a16="http://schemas.microsoft.com/office/drawing/2014/main" id="{B26BD219-AD72-BB43-9A98-A3600EFE9CB4}"/>
              </a:ext>
            </a:extLst>
          </p:cNvPr>
          <p:cNvSpPr/>
          <p:nvPr/>
        </p:nvSpPr>
        <p:spPr>
          <a:xfrm>
            <a:off x="2824370" y="2455610"/>
            <a:ext cx="4428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1P</a:t>
            </a:r>
          </a:p>
        </p:txBody>
      </p:sp>
      <p:sp>
        <p:nvSpPr>
          <p:cNvPr id="18" name="Rectángulo 17">
            <a:extLst>
              <a:ext uri="{FF2B5EF4-FFF2-40B4-BE49-F238E27FC236}">
                <a16:creationId xmlns:a16="http://schemas.microsoft.com/office/drawing/2014/main" id="{4105CE1A-2CEE-6BBD-AFCC-EA14B5B57BCC}"/>
              </a:ext>
            </a:extLst>
          </p:cNvPr>
          <p:cNvSpPr/>
          <p:nvPr/>
        </p:nvSpPr>
        <p:spPr>
          <a:xfrm>
            <a:off x="1534564" y="2455610"/>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RELATION</a:t>
            </a:r>
          </a:p>
        </p:txBody>
      </p:sp>
      <p:sp>
        <p:nvSpPr>
          <p:cNvPr id="19" name="Rectángulo 18">
            <a:extLst>
              <a:ext uri="{FF2B5EF4-FFF2-40B4-BE49-F238E27FC236}">
                <a16:creationId xmlns:a16="http://schemas.microsoft.com/office/drawing/2014/main" id="{0B005750-5DE3-96AF-162F-32DBF446BC65}"/>
              </a:ext>
            </a:extLst>
          </p:cNvPr>
          <p:cNvSpPr/>
          <p:nvPr/>
        </p:nvSpPr>
        <p:spPr>
          <a:xfrm>
            <a:off x="1534564" y="2699955"/>
            <a:ext cx="1224000" cy="260653"/>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BUSINESS</a:t>
            </a:r>
          </a:p>
        </p:txBody>
      </p:sp>
      <p:sp>
        <p:nvSpPr>
          <p:cNvPr id="21" name="Rectángulo 20">
            <a:extLst>
              <a:ext uri="{FF2B5EF4-FFF2-40B4-BE49-F238E27FC236}">
                <a16:creationId xmlns:a16="http://schemas.microsoft.com/office/drawing/2014/main" id="{0A3B8874-3FD6-328E-F547-4BF6F89AF05C}"/>
              </a:ext>
            </a:extLst>
          </p:cNvPr>
          <p:cNvSpPr/>
          <p:nvPr/>
        </p:nvSpPr>
        <p:spPr>
          <a:xfrm>
            <a:off x="1534564" y="3057336"/>
            <a:ext cx="1224000" cy="520449"/>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PROCESS</a:t>
            </a:r>
          </a:p>
        </p:txBody>
      </p:sp>
      <p:sp>
        <p:nvSpPr>
          <p:cNvPr id="22" name="Rectángulo 21">
            <a:extLst>
              <a:ext uri="{FF2B5EF4-FFF2-40B4-BE49-F238E27FC236}">
                <a16:creationId xmlns:a16="http://schemas.microsoft.com/office/drawing/2014/main" id="{12675E6D-F681-B069-F8AF-7B355DADCF6F}"/>
              </a:ext>
            </a:extLst>
          </p:cNvPr>
          <p:cNvSpPr/>
          <p:nvPr/>
        </p:nvSpPr>
        <p:spPr>
          <a:xfrm>
            <a:off x="2824370" y="3628304"/>
            <a:ext cx="1620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VENDORS</a:t>
            </a:r>
          </a:p>
        </p:txBody>
      </p:sp>
      <p:sp>
        <p:nvSpPr>
          <p:cNvPr id="24" name="Rectángulo 23">
            <a:extLst>
              <a:ext uri="{FF2B5EF4-FFF2-40B4-BE49-F238E27FC236}">
                <a16:creationId xmlns:a16="http://schemas.microsoft.com/office/drawing/2014/main" id="{9B44602C-D00C-68EB-8999-33AA9685DB70}"/>
              </a:ext>
            </a:extLst>
          </p:cNvPr>
          <p:cNvSpPr/>
          <p:nvPr/>
        </p:nvSpPr>
        <p:spPr>
          <a:xfrm>
            <a:off x="7760667" y="3628304"/>
            <a:ext cx="2932214" cy="181203"/>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SELLERS</a:t>
            </a:r>
          </a:p>
        </p:txBody>
      </p:sp>
      <p:sp>
        <p:nvSpPr>
          <p:cNvPr id="25" name="Rectángulo 24">
            <a:extLst>
              <a:ext uri="{FF2B5EF4-FFF2-40B4-BE49-F238E27FC236}">
                <a16:creationId xmlns:a16="http://schemas.microsoft.com/office/drawing/2014/main" id="{4FF1FEBC-F65F-E93A-4581-AA64F5E7F141}"/>
              </a:ext>
            </a:extLst>
          </p:cNvPr>
          <p:cNvSpPr/>
          <p:nvPr/>
        </p:nvSpPr>
        <p:spPr>
          <a:xfrm>
            <a:off x="4502543" y="3628304"/>
            <a:ext cx="230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FALABELLA</a:t>
            </a:r>
          </a:p>
        </p:txBody>
      </p:sp>
      <p:sp>
        <p:nvSpPr>
          <p:cNvPr id="26" name="Rectángulo 25">
            <a:extLst>
              <a:ext uri="{FF2B5EF4-FFF2-40B4-BE49-F238E27FC236}">
                <a16:creationId xmlns:a16="http://schemas.microsoft.com/office/drawing/2014/main" id="{85AE5505-3391-F94F-F9DB-2CC47824F1BD}"/>
              </a:ext>
            </a:extLst>
          </p:cNvPr>
          <p:cNvSpPr/>
          <p:nvPr/>
        </p:nvSpPr>
        <p:spPr>
          <a:xfrm>
            <a:off x="1529646" y="3628304"/>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black"/>
                </a:solidFill>
                <a:effectLst/>
                <a:uLnTx/>
                <a:uFillTx/>
                <a:latin typeface="Calibri" panose="020F0502020204030204"/>
                <a:ea typeface="+mn-ea"/>
                <a:cs typeface="+mn-cs"/>
              </a:rPr>
              <a:t>GOODS OWNERSHIP</a:t>
            </a:r>
          </a:p>
        </p:txBody>
      </p:sp>
      <p:sp>
        <p:nvSpPr>
          <p:cNvPr id="27" name="Rectángulo 26">
            <a:extLst>
              <a:ext uri="{FF2B5EF4-FFF2-40B4-BE49-F238E27FC236}">
                <a16:creationId xmlns:a16="http://schemas.microsoft.com/office/drawing/2014/main" id="{CBD4D84A-33EC-D713-F90F-027C575CC6BC}"/>
              </a:ext>
            </a:extLst>
          </p:cNvPr>
          <p:cNvSpPr/>
          <p:nvPr/>
        </p:nvSpPr>
        <p:spPr>
          <a:xfrm>
            <a:off x="6854416" y="3628304"/>
            <a:ext cx="864000" cy="182524"/>
          </a:xfrm>
          <a:prstGeom prst="rect">
            <a:avLst/>
          </a:prstGeom>
          <a:solidFill>
            <a:srgbClr val="4454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prstClr val="white"/>
                </a:solidFill>
                <a:effectLst/>
                <a:uLnTx/>
                <a:uFillTx/>
                <a:latin typeface="Calibri" panose="020F0502020204030204"/>
                <a:ea typeface="+mn-ea"/>
                <a:cs typeface="+mn-cs"/>
              </a:rPr>
              <a:t>CUSTOMER</a:t>
            </a:r>
          </a:p>
        </p:txBody>
      </p:sp>
      <p:sp>
        <p:nvSpPr>
          <p:cNvPr id="28" name="Rectángulo redondeado 27">
            <a:extLst>
              <a:ext uri="{FF2B5EF4-FFF2-40B4-BE49-F238E27FC236}">
                <a16:creationId xmlns:a16="http://schemas.microsoft.com/office/drawing/2014/main" id="{F7A028EB-2EE5-AE18-299E-C61CC00F64A9}"/>
              </a:ext>
            </a:extLst>
          </p:cNvPr>
          <p:cNvSpPr/>
          <p:nvPr/>
        </p:nvSpPr>
        <p:spPr>
          <a:xfrm>
            <a:off x="3364043" y="4801716"/>
            <a:ext cx="1332000" cy="152294"/>
          </a:xfrm>
          <a:prstGeom prst="roundRect">
            <a:avLst>
              <a:gd name="adj" fmla="val 6757"/>
            </a:avLst>
          </a:prstGeom>
          <a:solidFill>
            <a:srgbClr val="E25D6B"/>
          </a:solidFill>
          <a:ln w="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52" name="Rectángulo redondeado 51">
            <a:extLst>
              <a:ext uri="{FF2B5EF4-FFF2-40B4-BE49-F238E27FC236}">
                <a16:creationId xmlns:a16="http://schemas.microsoft.com/office/drawing/2014/main" id="{CCA20581-369F-DA51-2458-AEBC8E253C98}"/>
              </a:ext>
            </a:extLst>
          </p:cNvPr>
          <p:cNvSpPr/>
          <p:nvPr/>
        </p:nvSpPr>
        <p:spPr>
          <a:xfrm>
            <a:off x="1951631" y="5136121"/>
            <a:ext cx="2744411" cy="360131"/>
          </a:xfrm>
          <a:prstGeom prst="roundRect">
            <a:avLst>
              <a:gd name="adj" fmla="val 6757"/>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sp>
        <p:nvSpPr>
          <p:cNvPr id="146" name="Rectángulo redondeado 145">
            <a:extLst>
              <a:ext uri="{FF2B5EF4-FFF2-40B4-BE49-F238E27FC236}">
                <a16:creationId xmlns:a16="http://schemas.microsoft.com/office/drawing/2014/main" id="{37CA55B8-6D2C-1076-EDB5-EC47F79637AF}"/>
              </a:ext>
            </a:extLst>
          </p:cNvPr>
          <p:cNvSpPr/>
          <p:nvPr/>
        </p:nvSpPr>
        <p:spPr>
          <a:xfrm>
            <a:off x="1952677" y="5539480"/>
            <a:ext cx="2744411" cy="360131"/>
          </a:xfrm>
          <a:prstGeom prst="roundRect">
            <a:avLst>
              <a:gd name="adj" fmla="val 6757"/>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sp>
        <p:nvSpPr>
          <p:cNvPr id="161" name="Rectángulo redondeado 160">
            <a:extLst>
              <a:ext uri="{FF2B5EF4-FFF2-40B4-BE49-F238E27FC236}">
                <a16:creationId xmlns:a16="http://schemas.microsoft.com/office/drawing/2014/main" id="{79F7CE93-5F01-A264-FB04-A97B9ACC3763}"/>
              </a:ext>
            </a:extLst>
          </p:cNvPr>
          <p:cNvSpPr/>
          <p:nvPr/>
        </p:nvSpPr>
        <p:spPr>
          <a:xfrm>
            <a:off x="1952466" y="5937689"/>
            <a:ext cx="2744411" cy="360131"/>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sp>
        <p:nvSpPr>
          <p:cNvPr id="20" name="CuadroTexto 19">
            <a:extLst>
              <a:ext uri="{FF2B5EF4-FFF2-40B4-BE49-F238E27FC236}">
                <a16:creationId xmlns:a16="http://schemas.microsoft.com/office/drawing/2014/main" id="{B1E575A8-6E81-28E1-93EF-62EFA7C52276}"/>
              </a:ext>
            </a:extLst>
          </p:cNvPr>
          <p:cNvSpPr txBox="1"/>
          <p:nvPr/>
        </p:nvSpPr>
        <p:spPr>
          <a:xfrm>
            <a:off x="5047003" y="4799465"/>
            <a:ext cx="6198288" cy="28879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err="1"/>
              <a:t>Merchandise</a:t>
            </a:r>
            <a:r>
              <a:rPr lang="es-CL" sz="1000"/>
              <a:t> gestiona los procesos </a:t>
            </a:r>
            <a:r>
              <a:rPr lang="es-CL" sz="1000" err="1"/>
              <a:t>core</a:t>
            </a:r>
            <a:r>
              <a:rPr lang="es-CL" sz="1000"/>
              <a:t> del </a:t>
            </a:r>
            <a:r>
              <a:rPr lang="es-CL" sz="1000" err="1"/>
              <a:t>Retail</a:t>
            </a:r>
            <a:r>
              <a:rPr lang="es-CL" sz="1000"/>
              <a:t> 1P, como lo son la planificación, abastecimiento, gestión de proveedores, productos y precios 1P. Maneja a su vez los costos e inventario contable.</a:t>
            </a:r>
          </a:p>
        </p:txBody>
      </p:sp>
      <p:sp>
        <p:nvSpPr>
          <p:cNvPr id="23" name="CuadroTexto 22">
            <a:extLst>
              <a:ext uri="{FF2B5EF4-FFF2-40B4-BE49-F238E27FC236}">
                <a16:creationId xmlns:a16="http://schemas.microsoft.com/office/drawing/2014/main" id="{044189F1-BC09-9295-4394-51C5D14CC745}"/>
              </a:ext>
            </a:extLst>
          </p:cNvPr>
          <p:cNvSpPr txBox="1"/>
          <p:nvPr/>
        </p:nvSpPr>
        <p:spPr>
          <a:xfrm>
            <a:off x="5047003" y="4457053"/>
            <a:ext cx="6198288" cy="288794"/>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Store </a:t>
            </a:r>
            <a:r>
              <a:rPr lang="es-CL" sz="1000" err="1"/>
              <a:t>operations</a:t>
            </a:r>
            <a:r>
              <a:rPr lang="es-CL" sz="1000"/>
              <a:t> gestiona todo lo relacionado a la operación y experiencia en la tienda física como canal.</a:t>
            </a:r>
          </a:p>
        </p:txBody>
      </p:sp>
      <p:sp>
        <p:nvSpPr>
          <p:cNvPr id="29" name="CuadroTexto 28">
            <a:extLst>
              <a:ext uri="{FF2B5EF4-FFF2-40B4-BE49-F238E27FC236}">
                <a16:creationId xmlns:a16="http://schemas.microsoft.com/office/drawing/2014/main" id="{24A9EEDA-7C38-5857-7B4F-C4B1CDCD2618}"/>
              </a:ext>
            </a:extLst>
          </p:cNvPr>
          <p:cNvSpPr txBox="1"/>
          <p:nvPr/>
        </p:nvSpPr>
        <p:spPr>
          <a:xfrm>
            <a:off x="1951631" y="4225331"/>
            <a:ext cx="9293660" cy="169040"/>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plataforma </a:t>
            </a:r>
            <a:r>
              <a:rPr lang="es-CL" sz="1000" err="1"/>
              <a:t>Stores</a:t>
            </a:r>
            <a:r>
              <a:rPr lang="es-CL" sz="1000"/>
              <a:t> &amp; Merchandise, se subdivide en 2 </a:t>
            </a:r>
            <a:r>
              <a:rPr lang="es-CL" sz="1000" err="1"/>
              <a:t>subplataformas</a:t>
            </a:r>
            <a:r>
              <a:rPr lang="es-CL" sz="1000"/>
              <a:t> con propósitos específicos. Estas son: Store </a:t>
            </a:r>
            <a:r>
              <a:rPr lang="es-CL" sz="1000" err="1"/>
              <a:t>Operations</a:t>
            </a:r>
            <a:r>
              <a:rPr lang="es-CL" sz="1000"/>
              <a:t> y Merchandise. </a:t>
            </a:r>
          </a:p>
        </p:txBody>
      </p:sp>
      <p:sp>
        <p:nvSpPr>
          <p:cNvPr id="33" name="CuadroTexto 32">
            <a:extLst>
              <a:ext uri="{FF2B5EF4-FFF2-40B4-BE49-F238E27FC236}">
                <a16:creationId xmlns:a16="http://schemas.microsoft.com/office/drawing/2014/main" id="{54E7BD50-ABB3-2C56-C6FD-3968D286F5B4}"/>
              </a:ext>
            </a:extLst>
          </p:cNvPr>
          <p:cNvSpPr txBox="1"/>
          <p:nvPr/>
        </p:nvSpPr>
        <p:spPr>
          <a:xfrm>
            <a:off x="5047003" y="5136121"/>
            <a:ext cx="6198288" cy="360131"/>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Se encarga de la operación logística del grupo, además de la gestión de: el inventario físico, cálculo de promesas de entrega, generación de itinerarios, operación de nodos logísticos y relación con transportistas.</a:t>
            </a:r>
          </a:p>
        </p:txBody>
      </p:sp>
      <p:sp>
        <p:nvSpPr>
          <p:cNvPr id="34" name="CuadroTexto 33">
            <a:extLst>
              <a:ext uri="{FF2B5EF4-FFF2-40B4-BE49-F238E27FC236}">
                <a16:creationId xmlns:a16="http://schemas.microsoft.com/office/drawing/2014/main" id="{2F422A04-E340-92F8-FBFB-E8DFD3CDE36B}"/>
              </a:ext>
            </a:extLst>
          </p:cNvPr>
          <p:cNvSpPr txBox="1"/>
          <p:nvPr/>
        </p:nvSpPr>
        <p:spPr>
          <a:xfrm>
            <a:off x="5038370" y="5539480"/>
            <a:ext cx="6198288" cy="36013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 cargo de la operación de los canales digitales de venta y atención al cliente (CRM), así como del </a:t>
            </a:r>
            <a:r>
              <a:rPr lang="es-CL" sz="1000" err="1"/>
              <a:t>core</a:t>
            </a:r>
            <a:r>
              <a:rPr lang="es-CL" sz="1000"/>
              <a:t> tecnológico que los soporta. Soporta el ecosistema asociado a la operación y relación 3P (Sellers).</a:t>
            </a:r>
          </a:p>
        </p:txBody>
      </p:sp>
      <p:sp>
        <p:nvSpPr>
          <p:cNvPr id="35" name="CuadroTexto 34">
            <a:extLst>
              <a:ext uri="{FF2B5EF4-FFF2-40B4-BE49-F238E27FC236}">
                <a16:creationId xmlns:a16="http://schemas.microsoft.com/office/drawing/2014/main" id="{7A4B18A5-CD2A-6268-A808-E32A837DE447}"/>
              </a:ext>
            </a:extLst>
          </p:cNvPr>
          <p:cNvSpPr txBox="1"/>
          <p:nvPr/>
        </p:nvSpPr>
        <p:spPr>
          <a:xfrm>
            <a:off x="5038370" y="5937689"/>
            <a:ext cx="6198288" cy="36013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Plataforma con doble propósito, 1) Administración del ecosistema de soluciones Financiero-Contables y de RRHH. 2)  Habilitación y Operación de plataforma tecnológica sobre la que se asienta la operación IT del grupo.</a:t>
            </a:r>
          </a:p>
        </p:txBody>
      </p:sp>
      <p:sp>
        <p:nvSpPr>
          <p:cNvPr id="36" name="Rectángulo 35">
            <a:extLst>
              <a:ext uri="{FF2B5EF4-FFF2-40B4-BE49-F238E27FC236}">
                <a16:creationId xmlns:a16="http://schemas.microsoft.com/office/drawing/2014/main" id="{69946DBE-78E5-92B7-AB41-7B112F35A12A}"/>
              </a:ext>
            </a:extLst>
          </p:cNvPr>
          <p:cNvSpPr/>
          <p:nvPr/>
        </p:nvSpPr>
        <p:spPr>
          <a:xfrm>
            <a:off x="2824368" y="2988113"/>
            <a:ext cx="7992000" cy="45719"/>
          </a:xfrm>
          <a:prstGeom prst="rect">
            <a:avLst/>
          </a:prstGeom>
          <a:solidFill>
            <a:schemeClr val="accent6">
              <a:lumMod val="60000"/>
              <a:lumOff val="40000"/>
            </a:schemeClr>
          </a:solidFill>
          <a:ln w="12700" cap="flat" cmpd="sng" algn="ctr">
            <a:noFill/>
            <a:prstDash val="solid"/>
            <a:miter lim="800000"/>
          </a:ln>
          <a:effectLst/>
        </p:spPr>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7" name="Rectángulo redondeado 36">
            <a:extLst>
              <a:ext uri="{FF2B5EF4-FFF2-40B4-BE49-F238E27FC236}">
                <a16:creationId xmlns:a16="http://schemas.microsoft.com/office/drawing/2014/main" id="{A02599B3-8787-B795-C8BF-D9DA9262CFB9}"/>
              </a:ext>
            </a:extLst>
          </p:cNvPr>
          <p:cNvSpPr/>
          <p:nvPr/>
        </p:nvSpPr>
        <p:spPr>
          <a:xfrm>
            <a:off x="10788278" y="2723355"/>
            <a:ext cx="1112269" cy="575234"/>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srgbClr val="FFFFFF"/>
                </a:solidFill>
                <a:latin typeface="Calibri" panose="020F0502020204030204"/>
              </a:rPr>
              <a:t>FINANCES &amp; PEOPLE</a:t>
            </a: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9" name="Rectángulo 38">
            <a:extLst>
              <a:ext uri="{FF2B5EF4-FFF2-40B4-BE49-F238E27FC236}">
                <a16:creationId xmlns:a16="http://schemas.microsoft.com/office/drawing/2014/main" id="{07065DC8-8205-2B44-64A7-3E4FF5D2054A}"/>
              </a:ext>
            </a:extLst>
          </p:cNvPr>
          <p:cNvSpPr/>
          <p:nvPr/>
        </p:nvSpPr>
        <p:spPr>
          <a:xfrm>
            <a:off x="2824370" y="1981661"/>
            <a:ext cx="7869600" cy="182524"/>
          </a:xfrm>
          <a:prstGeom prst="rect">
            <a:avLst/>
          </a:prstGeom>
          <a:solidFill>
            <a:srgbClr val="E25D6B"/>
          </a:solidFill>
          <a:ln w="12700" cap="flat" cmpd="sng" algn="ctr">
            <a:noFill/>
            <a:prstDash val="solid"/>
            <a:miter lim="800000"/>
          </a:ln>
          <a:effectLst/>
        </p:spPr>
        <p:txBody>
          <a:bodyPr rtlCol="0" anchor="ctr"/>
          <a:lstStyle/>
          <a:p>
            <a:pPr algn="ctr"/>
            <a:r>
              <a:rPr lang="es-CL" sz="1100" b="1" kern="0">
                <a:solidFill>
                  <a:prstClr val="white"/>
                </a:solidFill>
                <a:latin typeface="Calibri" panose="020F0502020204030204"/>
              </a:rPr>
              <a:t>STORE</a:t>
            </a:r>
          </a:p>
        </p:txBody>
      </p:sp>
      <p:sp>
        <p:nvSpPr>
          <p:cNvPr id="40" name="Rectángulo 39">
            <a:extLst>
              <a:ext uri="{FF2B5EF4-FFF2-40B4-BE49-F238E27FC236}">
                <a16:creationId xmlns:a16="http://schemas.microsoft.com/office/drawing/2014/main" id="{2523CE2C-83D3-4DCC-8AC5-ED010B8D5EF2}"/>
              </a:ext>
            </a:extLst>
          </p:cNvPr>
          <p:cNvSpPr/>
          <p:nvPr/>
        </p:nvSpPr>
        <p:spPr>
          <a:xfrm>
            <a:off x="2824370" y="2216929"/>
            <a:ext cx="7869600"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E-COMMERCE</a:t>
            </a:r>
          </a:p>
        </p:txBody>
      </p:sp>
      <p:sp>
        <p:nvSpPr>
          <p:cNvPr id="41" name="Rectángulo 40">
            <a:extLst>
              <a:ext uri="{FF2B5EF4-FFF2-40B4-BE49-F238E27FC236}">
                <a16:creationId xmlns:a16="http://schemas.microsoft.com/office/drawing/2014/main" id="{A4004996-C666-9577-BF6A-D2620D24EB1C}"/>
              </a:ext>
            </a:extLst>
          </p:cNvPr>
          <p:cNvSpPr/>
          <p:nvPr/>
        </p:nvSpPr>
        <p:spPr>
          <a:xfrm>
            <a:off x="1534564" y="1984003"/>
            <a:ext cx="1219082" cy="415450"/>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CHANNELS</a:t>
            </a:r>
          </a:p>
        </p:txBody>
      </p:sp>
    </p:spTree>
    <p:extLst>
      <p:ext uri="{BB962C8B-B14F-4D97-AF65-F5344CB8AC3E}">
        <p14:creationId xmlns:p14="http://schemas.microsoft.com/office/powerpoint/2010/main" val="2568393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1"/>
                                        </p:tgtEl>
                                        <p:attrNameLst>
                                          <p:attrName>style.visibility</p:attrName>
                                        </p:attrNameLst>
                                      </p:cBhvr>
                                      <p:to>
                                        <p:strVal val="visible"/>
                                      </p:to>
                                    </p:set>
                                    <p:animEffect transition="in" filter="fade">
                                      <p:cBhvr>
                                        <p:cTn id="15" dur="500"/>
                                        <p:tgtEl>
                                          <p:spTgt spid="15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fade">
                                      <p:cBhvr>
                                        <p:cTn id="26" dur="500"/>
                                        <p:tgtEl>
                                          <p:spTgt spid="2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52"/>
                                        </p:tgtEl>
                                        <p:attrNameLst>
                                          <p:attrName>style.visibility</p:attrName>
                                        </p:attrNameLst>
                                      </p:cBhvr>
                                      <p:to>
                                        <p:strVal val="visible"/>
                                      </p:to>
                                    </p:set>
                                    <p:animEffect transition="in" filter="fade">
                                      <p:cBhvr>
                                        <p:cTn id="31" dur="500"/>
                                        <p:tgtEl>
                                          <p:spTgt spid="5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500"/>
                                        <p:tgtEl>
                                          <p:spTgt spid="33"/>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46"/>
                                        </p:tgtEl>
                                        <p:attrNameLst>
                                          <p:attrName>style.visibility</p:attrName>
                                        </p:attrNameLst>
                                      </p:cBhvr>
                                      <p:to>
                                        <p:strVal val="visible"/>
                                      </p:to>
                                    </p:set>
                                    <p:animEffect transition="in" filter="fade">
                                      <p:cBhvr>
                                        <p:cTn id="39" dur="500"/>
                                        <p:tgtEl>
                                          <p:spTgt spid="14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500"/>
                                        <p:tgtEl>
                                          <p:spTgt spid="3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61"/>
                                        </p:tgtEl>
                                        <p:attrNameLst>
                                          <p:attrName>style.visibility</p:attrName>
                                        </p:attrNameLst>
                                      </p:cBhvr>
                                      <p:to>
                                        <p:strVal val="visible"/>
                                      </p:to>
                                    </p:set>
                                    <p:animEffect transition="in" filter="fade">
                                      <p:cBhvr>
                                        <p:cTn id="47" dur="500"/>
                                        <p:tgtEl>
                                          <p:spTgt spid="16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5"/>
                                        </p:tgtEl>
                                        <p:attrNameLst>
                                          <p:attrName>style.visibility</p:attrName>
                                        </p:attrNameLst>
                                      </p:cBhvr>
                                      <p:to>
                                        <p:strVal val="visible"/>
                                      </p:to>
                                    </p:set>
                                    <p:animEffect transition="in" filter="fade">
                                      <p:cBhvr>
                                        <p:cTn id="50" dur="500"/>
                                        <p:tgtEl>
                                          <p:spTgt spid="35"/>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xit" presetSubtype="0" fill="hold" grpId="1" nodeType="clickEffect">
                                  <p:stCondLst>
                                    <p:cond delay="0"/>
                                  </p:stCondLst>
                                  <p:childTnLst>
                                    <p:animEffect transition="out" filter="fade">
                                      <p:cBhvr>
                                        <p:cTn id="54" dur="500"/>
                                        <p:tgtEl>
                                          <p:spTgt spid="29"/>
                                        </p:tgtEl>
                                      </p:cBhvr>
                                    </p:animEffect>
                                    <p:set>
                                      <p:cBhvr>
                                        <p:cTn id="55" dur="1" fill="hold">
                                          <p:stCondLst>
                                            <p:cond delay="499"/>
                                          </p:stCondLst>
                                        </p:cTn>
                                        <p:tgtEl>
                                          <p:spTgt spid="29"/>
                                        </p:tgtEl>
                                        <p:attrNameLst>
                                          <p:attrName>style.visibility</p:attrName>
                                        </p:attrNameLst>
                                      </p:cBhvr>
                                      <p:to>
                                        <p:strVal val="hidden"/>
                                      </p:to>
                                    </p:set>
                                  </p:childTnLst>
                                </p:cTn>
                              </p:par>
                              <p:par>
                                <p:cTn id="56" presetID="10" presetClass="exit" presetSubtype="0" fill="hold" grpId="1" nodeType="withEffect">
                                  <p:stCondLst>
                                    <p:cond delay="0"/>
                                  </p:stCondLst>
                                  <p:childTnLst>
                                    <p:animEffect transition="out" filter="fade">
                                      <p:cBhvr>
                                        <p:cTn id="57" dur="500"/>
                                        <p:tgtEl>
                                          <p:spTgt spid="23"/>
                                        </p:tgtEl>
                                      </p:cBhvr>
                                    </p:animEffect>
                                    <p:set>
                                      <p:cBhvr>
                                        <p:cTn id="58" dur="1" fill="hold">
                                          <p:stCondLst>
                                            <p:cond delay="499"/>
                                          </p:stCondLst>
                                        </p:cTn>
                                        <p:tgtEl>
                                          <p:spTgt spid="23"/>
                                        </p:tgtEl>
                                        <p:attrNameLst>
                                          <p:attrName>style.visibility</p:attrName>
                                        </p:attrNameLst>
                                      </p:cBhvr>
                                      <p:to>
                                        <p:strVal val="hidden"/>
                                      </p:to>
                                    </p:set>
                                  </p:childTnLst>
                                </p:cTn>
                              </p:par>
                              <p:par>
                                <p:cTn id="59" presetID="10" presetClass="exit" presetSubtype="0" fill="hold" grpId="1" nodeType="withEffect">
                                  <p:stCondLst>
                                    <p:cond delay="0"/>
                                  </p:stCondLst>
                                  <p:childTnLst>
                                    <p:animEffect transition="out" filter="fade">
                                      <p:cBhvr>
                                        <p:cTn id="60" dur="500"/>
                                        <p:tgtEl>
                                          <p:spTgt spid="20"/>
                                        </p:tgtEl>
                                      </p:cBhvr>
                                    </p:animEffect>
                                    <p:set>
                                      <p:cBhvr>
                                        <p:cTn id="61" dur="1" fill="hold">
                                          <p:stCondLst>
                                            <p:cond delay="499"/>
                                          </p:stCondLst>
                                        </p:cTn>
                                        <p:tgtEl>
                                          <p:spTgt spid="20"/>
                                        </p:tgtEl>
                                        <p:attrNameLst>
                                          <p:attrName>style.visibility</p:attrName>
                                        </p:attrNameLst>
                                      </p:cBhvr>
                                      <p:to>
                                        <p:strVal val="hidden"/>
                                      </p:to>
                                    </p:set>
                                  </p:childTnLst>
                                </p:cTn>
                              </p:par>
                              <p:par>
                                <p:cTn id="62" presetID="10" presetClass="exit" presetSubtype="0" fill="hold" grpId="1" nodeType="withEffect">
                                  <p:stCondLst>
                                    <p:cond delay="0"/>
                                  </p:stCondLst>
                                  <p:childTnLst>
                                    <p:animEffect transition="out" filter="fade">
                                      <p:cBhvr>
                                        <p:cTn id="63" dur="500"/>
                                        <p:tgtEl>
                                          <p:spTgt spid="33"/>
                                        </p:tgtEl>
                                      </p:cBhvr>
                                    </p:animEffect>
                                    <p:set>
                                      <p:cBhvr>
                                        <p:cTn id="64" dur="1" fill="hold">
                                          <p:stCondLst>
                                            <p:cond delay="499"/>
                                          </p:stCondLst>
                                        </p:cTn>
                                        <p:tgtEl>
                                          <p:spTgt spid="33"/>
                                        </p:tgtEl>
                                        <p:attrNameLst>
                                          <p:attrName>style.visibility</p:attrName>
                                        </p:attrNameLst>
                                      </p:cBhvr>
                                      <p:to>
                                        <p:strVal val="hidden"/>
                                      </p:to>
                                    </p:set>
                                  </p:childTnLst>
                                </p:cTn>
                              </p:par>
                              <p:par>
                                <p:cTn id="65" presetID="10" presetClass="exit" presetSubtype="0" fill="hold" grpId="1" nodeType="withEffect">
                                  <p:stCondLst>
                                    <p:cond delay="0"/>
                                  </p:stCondLst>
                                  <p:childTnLst>
                                    <p:animEffect transition="out" filter="fade">
                                      <p:cBhvr>
                                        <p:cTn id="66" dur="500"/>
                                        <p:tgtEl>
                                          <p:spTgt spid="34"/>
                                        </p:tgtEl>
                                      </p:cBhvr>
                                    </p:animEffect>
                                    <p:set>
                                      <p:cBhvr>
                                        <p:cTn id="67" dur="1" fill="hold">
                                          <p:stCondLst>
                                            <p:cond delay="499"/>
                                          </p:stCondLst>
                                        </p:cTn>
                                        <p:tgtEl>
                                          <p:spTgt spid="34"/>
                                        </p:tgtEl>
                                        <p:attrNameLst>
                                          <p:attrName>style.visibility</p:attrName>
                                        </p:attrNameLst>
                                      </p:cBhvr>
                                      <p:to>
                                        <p:strVal val="hidden"/>
                                      </p:to>
                                    </p:set>
                                  </p:childTnLst>
                                </p:cTn>
                              </p:par>
                              <p:par>
                                <p:cTn id="68" presetID="10" presetClass="exit" presetSubtype="0" fill="hold" grpId="1" nodeType="withEffect">
                                  <p:stCondLst>
                                    <p:cond delay="0"/>
                                  </p:stCondLst>
                                  <p:childTnLst>
                                    <p:animEffect transition="out" filter="fade">
                                      <p:cBhvr>
                                        <p:cTn id="69" dur="500"/>
                                        <p:tgtEl>
                                          <p:spTgt spid="35"/>
                                        </p:tgtEl>
                                      </p:cBhvr>
                                    </p:animEffect>
                                    <p:set>
                                      <p:cBhvr>
                                        <p:cTn id="70" dur="1" fill="hold">
                                          <p:stCondLst>
                                            <p:cond delay="4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151" grpId="0" animBg="1"/>
      <p:bldP spid="28" grpId="0" animBg="1"/>
      <p:bldP spid="52" grpId="0" animBg="1"/>
      <p:bldP spid="146" grpId="0" animBg="1"/>
      <p:bldP spid="161" grpId="0" animBg="1"/>
      <p:bldP spid="20" grpId="0" animBg="1"/>
      <p:bldP spid="20" grpId="1" animBg="1"/>
      <p:bldP spid="23" grpId="0" animBg="1"/>
      <p:bldP spid="23" grpId="1" animBg="1"/>
      <p:bldP spid="29" grpId="0" animBg="1"/>
      <p:bldP spid="29" grpId="1" animBg="1"/>
      <p:bldP spid="33" grpId="0" animBg="1"/>
      <p:bldP spid="33" grpId="1" animBg="1"/>
      <p:bldP spid="34" grpId="0" animBg="1"/>
      <p:bldP spid="34" grpId="1" animBg="1"/>
      <p:bldP spid="35" grpId="0" animBg="1"/>
      <p:bldP spid="35" grpId="1" animBg="1"/>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29" name="Pentágono 28">
            <a:extLst>
              <a:ext uri="{FF2B5EF4-FFF2-40B4-BE49-F238E27FC236}">
                <a16:creationId xmlns:a16="http://schemas.microsoft.com/office/drawing/2014/main" id="{6C6D5D20-AE72-FA62-99A5-D97439C21862}"/>
              </a:ext>
            </a:extLst>
          </p:cNvPr>
          <p:cNvSpPr/>
          <p:nvPr/>
        </p:nvSpPr>
        <p:spPr>
          <a:xfrm>
            <a:off x="2699161" y="2844461"/>
            <a:ext cx="1296000" cy="716400"/>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NAVIGATION</a:t>
            </a:r>
          </a:p>
        </p:txBody>
      </p:sp>
      <p:sp>
        <p:nvSpPr>
          <p:cNvPr id="44" name="Rectángulo 43">
            <a:extLst>
              <a:ext uri="{FF2B5EF4-FFF2-40B4-BE49-F238E27FC236}">
                <a16:creationId xmlns:a16="http://schemas.microsoft.com/office/drawing/2014/main" id="{E385BD17-F45A-34EC-EFCC-9C5B5FC4B0B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err="1">
                <a:ln>
                  <a:noFill/>
                </a:ln>
                <a:solidFill>
                  <a:srgbClr val="FFFFFF"/>
                </a:solidFill>
                <a:effectLst/>
                <a:uLnTx/>
                <a:uFillTx/>
                <a:latin typeface="Calibri" panose="020F0502020204030204"/>
                <a:ea typeface="+mn-ea"/>
                <a:cs typeface="+mn-cs"/>
              </a:rPr>
              <a:t>APPs</a:t>
            </a:r>
            <a:endParaRPr kumimoji="0" lang="es-CL" sz="12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heurón 1">
            <a:extLst>
              <a:ext uri="{FF2B5EF4-FFF2-40B4-BE49-F238E27FC236}">
                <a16:creationId xmlns:a16="http://schemas.microsoft.com/office/drawing/2014/main" id="{F2091F69-8F1E-AE4B-E6F4-37F9F23C83C1}"/>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3" name="Cheurón 2">
            <a:extLst>
              <a:ext uri="{FF2B5EF4-FFF2-40B4-BE49-F238E27FC236}">
                <a16:creationId xmlns:a16="http://schemas.microsoft.com/office/drawing/2014/main" id="{A6DA8829-0E3A-8FC2-C17C-9776B9EEA97B}"/>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4" name="Cheurón 3">
            <a:extLst>
              <a:ext uri="{FF2B5EF4-FFF2-40B4-BE49-F238E27FC236}">
                <a16:creationId xmlns:a16="http://schemas.microsoft.com/office/drawing/2014/main" id="{E4A1ECBF-7A88-9819-1F32-36448E06A843}"/>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11" name="Rectángulo 10">
            <a:extLst>
              <a:ext uri="{FF2B5EF4-FFF2-40B4-BE49-F238E27FC236}">
                <a16:creationId xmlns:a16="http://schemas.microsoft.com/office/drawing/2014/main" id="{90D003A8-478F-46A7-B2DB-9A0DD7E82D8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24" name="Cheurón 23">
            <a:extLst>
              <a:ext uri="{FF2B5EF4-FFF2-40B4-BE49-F238E27FC236}">
                <a16:creationId xmlns:a16="http://schemas.microsoft.com/office/drawing/2014/main" id="{9452EEA1-7B37-54A9-4847-49419FDD03A5}"/>
              </a:ext>
            </a:extLst>
          </p:cNvPr>
          <p:cNvSpPr/>
          <p:nvPr/>
        </p:nvSpPr>
        <p:spPr>
          <a:xfrm>
            <a:off x="3867813" y="2842322"/>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7" name="Pentágono 6">
            <a:extLst>
              <a:ext uri="{FF2B5EF4-FFF2-40B4-BE49-F238E27FC236}">
                <a16:creationId xmlns:a16="http://schemas.microsoft.com/office/drawing/2014/main" id="{6A55201D-9B40-A058-BEA2-D832DFC97730}"/>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 name="CuadroTexto 4">
            <a:extLst>
              <a:ext uri="{FF2B5EF4-FFF2-40B4-BE49-F238E27FC236}">
                <a16:creationId xmlns:a16="http://schemas.microsoft.com/office/drawing/2014/main" id="{06EE68FE-1DC4-D660-C7DC-1A6AF29CFE6D}"/>
              </a:ext>
            </a:extLst>
          </p:cNvPr>
          <p:cNvSpPr txBox="1"/>
          <p:nvPr/>
        </p:nvSpPr>
        <p:spPr>
          <a:xfrm>
            <a:off x="439668" y="1634198"/>
            <a:ext cx="11380855"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gestión de la orden de cliente puede comprender los siguientes subprocesos:</a:t>
            </a:r>
          </a:p>
        </p:txBody>
      </p:sp>
      <p:sp>
        <p:nvSpPr>
          <p:cNvPr id="8" name="CuadroTexto 7">
            <a:extLst>
              <a:ext uri="{FF2B5EF4-FFF2-40B4-BE49-F238E27FC236}">
                <a16:creationId xmlns:a16="http://schemas.microsoft.com/office/drawing/2014/main" id="{A8822A37-3388-D441-7C33-2021CB6EFB07}"/>
              </a:ext>
            </a:extLst>
          </p:cNvPr>
          <p:cNvSpPr txBox="1"/>
          <p:nvPr/>
        </p:nvSpPr>
        <p:spPr>
          <a:xfrm>
            <a:off x="439669" y="1970369"/>
            <a:ext cx="11380856" cy="40168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Con la venta confirmada, estamos en presencia de una orden de cliente, con lo cual debe  iniciarse la orquestación de distintos subprocesos post-venta, los cuales generan actualizaciones de estado de la orden. El cliente debe estar informado oportunamente de dichas actualizaciones, con la finalidad de brindar claridad y seguimiento a su pedido.</a:t>
            </a:r>
          </a:p>
        </p:txBody>
      </p:sp>
      <p:sp>
        <p:nvSpPr>
          <p:cNvPr id="6" name="Rectángulo redondeado 5">
            <a:extLst>
              <a:ext uri="{FF2B5EF4-FFF2-40B4-BE49-F238E27FC236}">
                <a16:creationId xmlns:a16="http://schemas.microsoft.com/office/drawing/2014/main" id="{91A46B90-28A6-57EF-4250-A14EA2A24034}"/>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10" name="Rectángulo redondeado 9">
            <a:extLst>
              <a:ext uri="{FF2B5EF4-FFF2-40B4-BE49-F238E27FC236}">
                <a16:creationId xmlns:a16="http://schemas.microsoft.com/office/drawing/2014/main" id="{345E5A00-9FCD-D5E2-06D4-DF8CA9F6A22F}"/>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14" name="Rectángulo redondeado 13">
            <a:extLst>
              <a:ext uri="{FF2B5EF4-FFF2-40B4-BE49-F238E27FC236}">
                <a16:creationId xmlns:a16="http://schemas.microsoft.com/office/drawing/2014/main" id="{E9DA5A8D-2B7D-4F64-F44C-154802B92AA9}"/>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17" name="Rectángulo redondeado 16">
            <a:extLst>
              <a:ext uri="{FF2B5EF4-FFF2-40B4-BE49-F238E27FC236}">
                <a16:creationId xmlns:a16="http://schemas.microsoft.com/office/drawing/2014/main" id="{99BF25A1-BE7D-0DE2-B0ED-6ACFEFA9E4ED}"/>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18" name="Rectángulo redondeado 17">
            <a:extLst>
              <a:ext uri="{FF2B5EF4-FFF2-40B4-BE49-F238E27FC236}">
                <a16:creationId xmlns:a16="http://schemas.microsoft.com/office/drawing/2014/main" id="{489616BB-CF1D-076A-2C95-E2A0057FFE5D}"/>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25" name="Rectángulo redondeado 24">
            <a:extLst>
              <a:ext uri="{FF2B5EF4-FFF2-40B4-BE49-F238E27FC236}">
                <a16:creationId xmlns:a16="http://schemas.microsoft.com/office/drawing/2014/main" id="{A939CC67-617C-8C7F-2F23-282D3B2157B2}"/>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27" name="Rectángulo redondeado 26">
            <a:extLst>
              <a:ext uri="{FF2B5EF4-FFF2-40B4-BE49-F238E27FC236}">
                <a16:creationId xmlns:a16="http://schemas.microsoft.com/office/drawing/2014/main" id="{5B9D1009-BF17-4842-775A-A0F6196154B0}"/>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28" name="Rectángulo redondeado 27">
            <a:extLst>
              <a:ext uri="{FF2B5EF4-FFF2-40B4-BE49-F238E27FC236}">
                <a16:creationId xmlns:a16="http://schemas.microsoft.com/office/drawing/2014/main" id="{602D11BE-0257-803D-8E84-D940AE0552EE}"/>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0" name="Rectángulo redondeado 29">
            <a:extLst>
              <a:ext uri="{FF2B5EF4-FFF2-40B4-BE49-F238E27FC236}">
                <a16:creationId xmlns:a16="http://schemas.microsoft.com/office/drawing/2014/main" id="{5C95E01D-8EA5-C3EA-DE94-6A16D8D534CF}"/>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
        <p:nvSpPr>
          <p:cNvPr id="9" name="Rectángulo redondeado 8">
            <a:extLst>
              <a:ext uri="{FF2B5EF4-FFF2-40B4-BE49-F238E27FC236}">
                <a16:creationId xmlns:a16="http://schemas.microsoft.com/office/drawing/2014/main" id="{A497E218-786C-6616-0456-0DBD9058AFC6}"/>
              </a:ext>
            </a:extLst>
          </p:cNvPr>
          <p:cNvSpPr/>
          <p:nvPr/>
        </p:nvSpPr>
        <p:spPr>
          <a:xfrm>
            <a:off x="2699158"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SEARCH</a:t>
            </a:r>
          </a:p>
        </p:txBody>
      </p:sp>
      <p:sp>
        <p:nvSpPr>
          <p:cNvPr id="31" name="Rectángulo redondeado 30">
            <a:extLst>
              <a:ext uri="{FF2B5EF4-FFF2-40B4-BE49-F238E27FC236}">
                <a16:creationId xmlns:a16="http://schemas.microsoft.com/office/drawing/2014/main" id="{BC80D18E-0BC4-6C51-0B0A-2E8C8BE47A92}"/>
              </a:ext>
            </a:extLst>
          </p:cNvPr>
          <p:cNvSpPr/>
          <p:nvPr/>
        </p:nvSpPr>
        <p:spPr>
          <a:xfrm>
            <a:off x="2699158" y="3815095"/>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RECOMMENDATIONS</a:t>
            </a:r>
          </a:p>
        </p:txBody>
      </p:sp>
      <p:sp>
        <p:nvSpPr>
          <p:cNvPr id="32" name="Rectángulo redondeado 31">
            <a:extLst>
              <a:ext uri="{FF2B5EF4-FFF2-40B4-BE49-F238E27FC236}">
                <a16:creationId xmlns:a16="http://schemas.microsoft.com/office/drawing/2014/main" id="{F9855776-4AC7-5606-6959-CA2B109329CC}"/>
              </a:ext>
            </a:extLst>
          </p:cNvPr>
          <p:cNvSpPr/>
          <p:nvPr/>
        </p:nvSpPr>
        <p:spPr>
          <a:xfrm>
            <a:off x="2699158" y="4012908"/>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CONTENT</a:t>
            </a:r>
          </a:p>
        </p:txBody>
      </p:sp>
      <p:sp>
        <p:nvSpPr>
          <p:cNvPr id="33" name="Rectángulo redondeado 32">
            <a:extLst>
              <a:ext uri="{FF2B5EF4-FFF2-40B4-BE49-F238E27FC236}">
                <a16:creationId xmlns:a16="http://schemas.microsoft.com/office/drawing/2014/main" id="{075331AD-43F2-F6A1-C9E0-D46CE2C915E3}"/>
              </a:ext>
            </a:extLst>
          </p:cNvPr>
          <p:cNvSpPr/>
          <p:nvPr/>
        </p:nvSpPr>
        <p:spPr>
          <a:xfrm>
            <a:off x="2699158" y="42107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PERSONALIZATION</a:t>
            </a:r>
          </a:p>
        </p:txBody>
      </p:sp>
      <p:sp>
        <p:nvSpPr>
          <p:cNvPr id="35" name="Rectángulo redondeado 34">
            <a:extLst>
              <a:ext uri="{FF2B5EF4-FFF2-40B4-BE49-F238E27FC236}">
                <a16:creationId xmlns:a16="http://schemas.microsoft.com/office/drawing/2014/main" id="{6E69101E-53CD-C70C-2403-CD32AC76565F}"/>
              </a:ext>
            </a:extLst>
          </p:cNvPr>
          <p:cNvSpPr/>
          <p:nvPr/>
        </p:nvSpPr>
        <p:spPr>
          <a:xfrm>
            <a:off x="2699158" y="4408534"/>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EXPERIENCE</a:t>
            </a:r>
          </a:p>
        </p:txBody>
      </p:sp>
      <p:sp>
        <p:nvSpPr>
          <p:cNvPr id="36" name="Rectángulo redondeado 35">
            <a:extLst>
              <a:ext uri="{FF2B5EF4-FFF2-40B4-BE49-F238E27FC236}">
                <a16:creationId xmlns:a16="http://schemas.microsoft.com/office/drawing/2014/main" id="{0499415B-7916-A0BE-8F90-C4BE2DFDC655}"/>
              </a:ext>
            </a:extLst>
          </p:cNvPr>
          <p:cNvSpPr/>
          <p:nvPr/>
        </p:nvSpPr>
        <p:spPr>
          <a:xfrm>
            <a:off x="3887523" y="3621046"/>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38" name="Rectángulo redondeado 37">
            <a:extLst>
              <a:ext uri="{FF2B5EF4-FFF2-40B4-BE49-F238E27FC236}">
                <a16:creationId xmlns:a16="http://schemas.microsoft.com/office/drawing/2014/main" id="{D1C5E6BB-13F2-A561-8632-1543A7D0AE5A}"/>
              </a:ext>
            </a:extLst>
          </p:cNvPr>
          <p:cNvSpPr/>
          <p:nvPr/>
        </p:nvSpPr>
        <p:spPr>
          <a:xfrm>
            <a:off x="2699158" y="46019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RELEVANCY</a:t>
            </a:r>
          </a:p>
        </p:txBody>
      </p:sp>
      <p:sp>
        <p:nvSpPr>
          <p:cNvPr id="41" name="Rectángulo redondeado 40">
            <a:extLst>
              <a:ext uri="{FF2B5EF4-FFF2-40B4-BE49-F238E27FC236}">
                <a16:creationId xmlns:a16="http://schemas.microsoft.com/office/drawing/2014/main" id="{578A0C8E-CA8D-00DA-13EB-6F79F05176E6}"/>
              </a:ext>
            </a:extLst>
          </p:cNvPr>
          <p:cNvSpPr/>
          <p:nvPr/>
        </p:nvSpPr>
        <p:spPr>
          <a:xfrm>
            <a:off x="3887523" y="3816524"/>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SHIPPING</a:t>
            </a:r>
          </a:p>
        </p:txBody>
      </p:sp>
      <p:sp>
        <p:nvSpPr>
          <p:cNvPr id="42" name="Rectángulo redondeado 41">
            <a:extLst>
              <a:ext uri="{FF2B5EF4-FFF2-40B4-BE49-F238E27FC236}">
                <a16:creationId xmlns:a16="http://schemas.microsoft.com/office/drawing/2014/main" id="{C44F4D7F-E913-A762-9F10-8B878FDD3976}"/>
              </a:ext>
            </a:extLst>
          </p:cNvPr>
          <p:cNvSpPr/>
          <p:nvPr/>
        </p:nvSpPr>
        <p:spPr>
          <a:xfrm>
            <a:off x="3886089" y="4018580"/>
            <a:ext cx="3486234" cy="175012"/>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12" name="Cheurón 11">
            <a:extLst>
              <a:ext uri="{FF2B5EF4-FFF2-40B4-BE49-F238E27FC236}">
                <a16:creationId xmlns:a16="http://schemas.microsoft.com/office/drawing/2014/main" id="{43B6CEAA-1C49-EC86-69A9-A8134C6B74E1}"/>
              </a:ext>
            </a:extLst>
          </p:cNvPr>
          <p:cNvSpPr/>
          <p:nvPr/>
        </p:nvSpPr>
        <p:spPr>
          <a:xfrm>
            <a:off x="5040809" y="2839925"/>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 name="CuadroTexto 12">
            <a:extLst>
              <a:ext uri="{FF2B5EF4-FFF2-40B4-BE49-F238E27FC236}">
                <a16:creationId xmlns:a16="http://schemas.microsoft.com/office/drawing/2014/main" id="{62796D00-5653-EDFB-A3BA-38897F5DA361}"/>
              </a:ext>
            </a:extLst>
          </p:cNvPr>
          <p:cNvSpPr txBox="1"/>
          <p:nvPr/>
        </p:nvSpPr>
        <p:spPr>
          <a:xfrm>
            <a:off x="5224456" y="3126309"/>
            <a:ext cx="983784"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RESERVATION</a:t>
            </a:r>
          </a:p>
        </p:txBody>
      </p:sp>
      <p:sp>
        <p:nvSpPr>
          <p:cNvPr id="15" name="Rectángulo redondeado 14">
            <a:extLst>
              <a:ext uri="{FF2B5EF4-FFF2-40B4-BE49-F238E27FC236}">
                <a16:creationId xmlns:a16="http://schemas.microsoft.com/office/drawing/2014/main" id="{7B237C26-D66F-EB5C-1B84-367123617387}"/>
              </a:ext>
            </a:extLst>
          </p:cNvPr>
          <p:cNvSpPr/>
          <p:nvPr/>
        </p:nvSpPr>
        <p:spPr>
          <a:xfrm>
            <a:off x="6219372"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PAYMENTS</a:t>
            </a:r>
          </a:p>
        </p:txBody>
      </p:sp>
      <p:sp>
        <p:nvSpPr>
          <p:cNvPr id="19" name="Cheurón 18">
            <a:extLst>
              <a:ext uri="{FF2B5EF4-FFF2-40B4-BE49-F238E27FC236}">
                <a16:creationId xmlns:a16="http://schemas.microsoft.com/office/drawing/2014/main" id="{3ABE248D-9487-75D3-EA73-9873FDA87799}"/>
              </a:ext>
            </a:extLst>
          </p:cNvPr>
          <p:cNvSpPr/>
          <p:nvPr/>
        </p:nvSpPr>
        <p:spPr>
          <a:xfrm>
            <a:off x="6219372" y="2842193"/>
            <a:ext cx="1296000" cy="714132"/>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PAYMENT</a:t>
            </a:r>
          </a:p>
        </p:txBody>
      </p:sp>
      <p:sp>
        <p:nvSpPr>
          <p:cNvPr id="20" name="Rectángulo redondeado 19">
            <a:extLst>
              <a:ext uri="{FF2B5EF4-FFF2-40B4-BE49-F238E27FC236}">
                <a16:creationId xmlns:a16="http://schemas.microsoft.com/office/drawing/2014/main" id="{0FB19F72-B57C-B5BF-C6F0-EF487054F3EF}"/>
              </a:ext>
            </a:extLst>
          </p:cNvPr>
          <p:cNvSpPr/>
          <p:nvPr/>
        </p:nvSpPr>
        <p:spPr>
          <a:xfrm>
            <a:off x="7404702" y="3617282"/>
            <a:ext cx="430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NOTIFICATIONS</a:t>
            </a:r>
          </a:p>
        </p:txBody>
      </p:sp>
      <p:sp>
        <p:nvSpPr>
          <p:cNvPr id="21" name="Cheurón 20">
            <a:extLst>
              <a:ext uri="{FF2B5EF4-FFF2-40B4-BE49-F238E27FC236}">
                <a16:creationId xmlns:a16="http://schemas.microsoft.com/office/drawing/2014/main" id="{481D00F1-9E03-D56C-5F7B-5A0B66F12597}"/>
              </a:ext>
            </a:extLst>
          </p:cNvPr>
          <p:cNvSpPr/>
          <p:nvPr/>
        </p:nvSpPr>
        <p:spPr>
          <a:xfrm>
            <a:off x="7397033" y="2844461"/>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2" name="CuadroTexto 21">
            <a:extLst>
              <a:ext uri="{FF2B5EF4-FFF2-40B4-BE49-F238E27FC236}">
                <a16:creationId xmlns:a16="http://schemas.microsoft.com/office/drawing/2014/main" id="{5FC4E41E-AD75-4E44-FEDC-FB09F21BC8A5}"/>
              </a:ext>
            </a:extLst>
          </p:cNvPr>
          <p:cNvSpPr txBox="1"/>
          <p:nvPr/>
        </p:nvSpPr>
        <p:spPr>
          <a:xfrm>
            <a:off x="7611468" y="3113387"/>
            <a:ext cx="972000"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CONFIRMATION</a:t>
            </a:r>
          </a:p>
        </p:txBody>
      </p:sp>
      <p:sp>
        <p:nvSpPr>
          <p:cNvPr id="43" name="Pentágono 42">
            <a:extLst>
              <a:ext uri="{FF2B5EF4-FFF2-40B4-BE49-F238E27FC236}">
                <a16:creationId xmlns:a16="http://schemas.microsoft.com/office/drawing/2014/main" id="{83C8823B-1F59-0508-7C91-244EDBDDD695}"/>
              </a:ext>
            </a:extLst>
          </p:cNvPr>
          <p:cNvSpPr/>
          <p:nvPr/>
        </p:nvSpPr>
        <p:spPr>
          <a:xfrm>
            <a:off x="10531591" y="2842193"/>
            <a:ext cx="1152000" cy="162000"/>
          </a:xfrm>
          <a:prstGeom prst="homePlate">
            <a:avLst/>
          </a:prstGeom>
          <a:solidFill>
            <a:srgbClr val="5C6977"/>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AFTERSALES</a:t>
            </a:r>
          </a:p>
        </p:txBody>
      </p:sp>
      <p:sp>
        <p:nvSpPr>
          <p:cNvPr id="45" name="Pentágono 44">
            <a:extLst>
              <a:ext uri="{FF2B5EF4-FFF2-40B4-BE49-F238E27FC236}">
                <a16:creationId xmlns:a16="http://schemas.microsoft.com/office/drawing/2014/main" id="{AFA86E05-2358-36A3-F715-55462FCA653C}"/>
              </a:ext>
            </a:extLst>
          </p:cNvPr>
          <p:cNvSpPr/>
          <p:nvPr/>
        </p:nvSpPr>
        <p:spPr>
          <a:xfrm>
            <a:off x="10531591" y="3027682"/>
            <a:ext cx="1152000" cy="162000"/>
          </a:xfrm>
          <a:prstGeom prst="homePlate">
            <a:avLst/>
          </a:prstGeom>
          <a:solidFill>
            <a:srgbClr val="5C6977"/>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CUSTOMER SUPPORT</a:t>
            </a:r>
          </a:p>
        </p:txBody>
      </p:sp>
      <p:sp>
        <p:nvSpPr>
          <p:cNvPr id="46" name="Rectángulo 45">
            <a:extLst>
              <a:ext uri="{FF2B5EF4-FFF2-40B4-BE49-F238E27FC236}">
                <a16:creationId xmlns:a16="http://schemas.microsoft.com/office/drawing/2014/main" id="{7D6B3C81-26F2-6570-96C6-81608EC0114E}"/>
              </a:ext>
            </a:extLst>
          </p:cNvPr>
          <p:cNvSpPr/>
          <p:nvPr/>
        </p:nvSpPr>
        <p:spPr>
          <a:xfrm>
            <a:off x="9346043" y="2842193"/>
            <a:ext cx="1152000" cy="162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FULFILMENT</a:t>
            </a:r>
          </a:p>
        </p:txBody>
      </p:sp>
      <p:sp>
        <p:nvSpPr>
          <p:cNvPr id="47" name="Rectángulo 46">
            <a:extLst>
              <a:ext uri="{FF2B5EF4-FFF2-40B4-BE49-F238E27FC236}">
                <a16:creationId xmlns:a16="http://schemas.microsoft.com/office/drawing/2014/main" id="{60AF64DA-D82F-6D85-E2E1-4949EB0F96FC}"/>
              </a:ext>
            </a:extLst>
          </p:cNvPr>
          <p:cNvSpPr/>
          <p:nvPr/>
        </p:nvSpPr>
        <p:spPr>
          <a:xfrm>
            <a:off x="9346042" y="3027682"/>
            <a:ext cx="1152000" cy="162000"/>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SALES MGMT</a:t>
            </a:r>
          </a:p>
        </p:txBody>
      </p:sp>
      <p:sp>
        <p:nvSpPr>
          <p:cNvPr id="48" name="Rectángulo 47">
            <a:extLst>
              <a:ext uri="{FF2B5EF4-FFF2-40B4-BE49-F238E27FC236}">
                <a16:creationId xmlns:a16="http://schemas.microsoft.com/office/drawing/2014/main" id="{6B2002EF-B27F-DD96-BEE3-29082C94E0A0}"/>
              </a:ext>
            </a:extLst>
          </p:cNvPr>
          <p:cNvSpPr/>
          <p:nvPr/>
        </p:nvSpPr>
        <p:spPr>
          <a:xfrm>
            <a:off x="9346041" y="3213713"/>
            <a:ext cx="1152000" cy="162000"/>
          </a:xfrm>
          <a:prstGeom prst="rect">
            <a:avLst/>
          </a:prstGeom>
          <a:gradFill>
            <a:gsLst>
              <a:gs pos="42000">
                <a:srgbClr val="E25C6B"/>
              </a:gs>
              <a:gs pos="57000">
                <a:srgbClr val="5C6977"/>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BILLING 1P / 3P</a:t>
            </a:r>
          </a:p>
        </p:txBody>
      </p:sp>
      <p:sp>
        <p:nvSpPr>
          <p:cNvPr id="49" name="Rectángulo 48">
            <a:extLst>
              <a:ext uri="{FF2B5EF4-FFF2-40B4-BE49-F238E27FC236}">
                <a16:creationId xmlns:a16="http://schemas.microsoft.com/office/drawing/2014/main" id="{552E49E6-361A-F5A5-5B51-FA2D0AD5D1CE}"/>
              </a:ext>
            </a:extLst>
          </p:cNvPr>
          <p:cNvSpPr/>
          <p:nvPr/>
        </p:nvSpPr>
        <p:spPr>
          <a:xfrm>
            <a:off x="8728992" y="3400475"/>
            <a:ext cx="1769049" cy="16689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FOLLOW UP</a:t>
            </a:r>
          </a:p>
        </p:txBody>
      </p:sp>
      <p:sp>
        <p:nvSpPr>
          <p:cNvPr id="50" name="Pentágono 49">
            <a:extLst>
              <a:ext uri="{FF2B5EF4-FFF2-40B4-BE49-F238E27FC236}">
                <a16:creationId xmlns:a16="http://schemas.microsoft.com/office/drawing/2014/main" id="{42199784-F031-6A29-7E07-7E6E307BDE72}"/>
              </a:ext>
            </a:extLst>
          </p:cNvPr>
          <p:cNvSpPr/>
          <p:nvPr/>
        </p:nvSpPr>
        <p:spPr>
          <a:xfrm>
            <a:off x="10531591" y="3213713"/>
            <a:ext cx="1152000" cy="162000"/>
          </a:xfrm>
          <a:prstGeom prst="homePlate">
            <a:avLst/>
          </a:prstGeom>
          <a:solidFill>
            <a:srgbClr val="5C6977"/>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LOYALTY</a:t>
            </a:r>
          </a:p>
        </p:txBody>
      </p:sp>
      <p:sp>
        <p:nvSpPr>
          <p:cNvPr id="51" name="Rectángulo 50">
            <a:extLst>
              <a:ext uri="{FF2B5EF4-FFF2-40B4-BE49-F238E27FC236}">
                <a16:creationId xmlns:a16="http://schemas.microsoft.com/office/drawing/2014/main" id="{5450293C-B2FF-C7FA-4CD0-2D696E34BCC2}"/>
              </a:ext>
            </a:extLst>
          </p:cNvPr>
          <p:cNvSpPr/>
          <p:nvPr/>
        </p:nvSpPr>
        <p:spPr>
          <a:xfrm>
            <a:off x="8728992" y="2848559"/>
            <a:ext cx="583499" cy="527153"/>
          </a:xfrm>
          <a:prstGeom prst="rect">
            <a:avLst/>
          </a:prstGeom>
          <a:solidFill>
            <a:srgbClr val="5C6977"/>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ORDER</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MGMT</a:t>
            </a:r>
          </a:p>
        </p:txBody>
      </p:sp>
      <p:sp>
        <p:nvSpPr>
          <p:cNvPr id="52" name="Pentágono 51">
            <a:extLst>
              <a:ext uri="{FF2B5EF4-FFF2-40B4-BE49-F238E27FC236}">
                <a16:creationId xmlns:a16="http://schemas.microsoft.com/office/drawing/2014/main" id="{EBC5A652-CE23-FC09-1CB9-7878844A78E0}"/>
              </a:ext>
            </a:extLst>
          </p:cNvPr>
          <p:cNvSpPr/>
          <p:nvPr/>
        </p:nvSpPr>
        <p:spPr>
          <a:xfrm>
            <a:off x="10531591" y="3399744"/>
            <a:ext cx="1152000" cy="167621"/>
          </a:xfrm>
          <a:prstGeom prst="homePlate">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EXCHANGE &amp; RETURNS</a:t>
            </a:r>
          </a:p>
        </p:txBody>
      </p:sp>
      <p:sp>
        <p:nvSpPr>
          <p:cNvPr id="53" name="CuadroTexto 52">
            <a:extLst>
              <a:ext uri="{FF2B5EF4-FFF2-40B4-BE49-F238E27FC236}">
                <a16:creationId xmlns:a16="http://schemas.microsoft.com/office/drawing/2014/main" id="{AF77A47E-9E18-07B6-38D1-4682A701AF0A}"/>
              </a:ext>
            </a:extLst>
          </p:cNvPr>
          <p:cNvSpPr txBox="1"/>
          <p:nvPr/>
        </p:nvSpPr>
        <p:spPr>
          <a:xfrm>
            <a:off x="3995161" y="4490581"/>
            <a:ext cx="7688430"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err="1"/>
              <a:t>Fulfilment</a:t>
            </a:r>
            <a:r>
              <a:rPr lang="es-CL" sz="1000"/>
              <a:t>: Comprende la coordinación de las actividades logísticas requeridas para el cumplimiento de la entrega de los productos. </a:t>
            </a:r>
          </a:p>
        </p:txBody>
      </p:sp>
      <p:sp>
        <p:nvSpPr>
          <p:cNvPr id="55" name="Rectángulo redondeado 54">
            <a:extLst>
              <a:ext uri="{FF2B5EF4-FFF2-40B4-BE49-F238E27FC236}">
                <a16:creationId xmlns:a16="http://schemas.microsoft.com/office/drawing/2014/main" id="{0157389A-EF09-3C72-4A3C-EEB571192E5B}"/>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56" name="Rectángulo redondeado 55">
            <a:extLst>
              <a:ext uri="{FF2B5EF4-FFF2-40B4-BE49-F238E27FC236}">
                <a16:creationId xmlns:a16="http://schemas.microsoft.com/office/drawing/2014/main" id="{91159EE5-E87B-4C88-0777-74F092C663AB}"/>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57" name="Rectángulo redondeado 56">
            <a:extLst>
              <a:ext uri="{FF2B5EF4-FFF2-40B4-BE49-F238E27FC236}">
                <a16:creationId xmlns:a16="http://schemas.microsoft.com/office/drawing/2014/main" id="{F350F263-E540-BB59-CB6D-D4433A17936C}"/>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58" name="CuadroTexto 57">
            <a:extLst>
              <a:ext uri="{FF2B5EF4-FFF2-40B4-BE49-F238E27FC236}">
                <a16:creationId xmlns:a16="http://schemas.microsoft.com/office/drawing/2014/main" id="{AC0BCA72-DE39-6818-295A-E1A26A7FB9AF}"/>
              </a:ext>
            </a:extLst>
          </p:cNvPr>
          <p:cNvSpPr txBox="1"/>
          <p:nvPr/>
        </p:nvSpPr>
        <p:spPr>
          <a:xfrm>
            <a:off x="3995161" y="4761103"/>
            <a:ext cx="7688430"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Sales </a:t>
            </a:r>
            <a:r>
              <a:rPr lang="es-CL" sz="1000" err="1"/>
              <a:t>Mgmt</a:t>
            </a:r>
            <a:r>
              <a:rPr lang="es-CL" sz="1000"/>
              <a:t>: Registro y clasificación de la venta de cara a procesos contables y a actualización de balances de inventario.</a:t>
            </a:r>
          </a:p>
        </p:txBody>
      </p:sp>
      <p:sp>
        <p:nvSpPr>
          <p:cNvPr id="59" name="CuadroTexto 58">
            <a:extLst>
              <a:ext uri="{FF2B5EF4-FFF2-40B4-BE49-F238E27FC236}">
                <a16:creationId xmlns:a16="http://schemas.microsoft.com/office/drawing/2014/main" id="{1C139B70-F7F8-B49A-C031-B31E1CDDF73D}"/>
              </a:ext>
            </a:extLst>
          </p:cNvPr>
          <p:cNvSpPr txBox="1"/>
          <p:nvPr/>
        </p:nvSpPr>
        <p:spPr>
          <a:xfrm>
            <a:off x="3995161" y="5031625"/>
            <a:ext cx="7688430"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err="1"/>
              <a:t>Billing</a:t>
            </a:r>
            <a:r>
              <a:rPr lang="es-CL" sz="1000"/>
              <a:t>: Generación de documentos tributarios asociados a la venta / devolución de productos y servicios. </a:t>
            </a:r>
          </a:p>
        </p:txBody>
      </p:sp>
      <p:sp>
        <p:nvSpPr>
          <p:cNvPr id="60" name="CuadroTexto 59">
            <a:extLst>
              <a:ext uri="{FF2B5EF4-FFF2-40B4-BE49-F238E27FC236}">
                <a16:creationId xmlns:a16="http://schemas.microsoft.com/office/drawing/2014/main" id="{478A423A-9A6F-8670-1FDF-34A95DA6B4BD}"/>
              </a:ext>
            </a:extLst>
          </p:cNvPr>
          <p:cNvSpPr txBox="1"/>
          <p:nvPr/>
        </p:nvSpPr>
        <p:spPr>
          <a:xfrm>
            <a:off x="3995161" y="5302147"/>
            <a:ext cx="7688430"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err="1"/>
              <a:t>Aftersales</a:t>
            </a:r>
            <a:r>
              <a:rPr lang="es-CL" sz="1000"/>
              <a:t>: Gestión de eventos relacionados a productos previamente comprados por el cliente. </a:t>
            </a:r>
          </a:p>
        </p:txBody>
      </p:sp>
      <p:sp>
        <p:nvSpPr>
          <p:cNvPr id="61" name="CuadroTexto 60">
            <a:extLst>
              <a:ext uri="{FF2B5EF4-FFF2-40B4-BE49-F238E27FC236}">
                <a16:creationId xmlns:a16="http://schemas.microsoft.com/office/drawing/2014/main" id="{D7AC91A4-1C90-C96D-AB07-9D16B5191ADC}"/>
              </a:ext>
            </a:extLst>
          </p:cNvPr>
          <p:cNvSpPr txBox="1"/>
          <p:nvPr/>
        </p:nvSpPr>
        <p:spPr>
          <a:xfrm>
            <a:off x="3995161" y="5572669"/>
            <a:ext cx="7688430"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err="1"/>
              <a:t>Customer</a:t>
            </a:r>
            <a:r>
              <a:rPr lang="es-CL" sz="1000"/>
              <a:t> </a:t>
            </a:r>
            <a:r>
              <a:rPr lang="es-CL" sz="1000" err="1"/>
              <a:t>Support</a:t>
            </a:r>
            <a:r>
              <a:rPr lang="es-CL" sz="1000"/>
              <a:t>: Representa los canales, plataformas y procesos de apoyo al cliente en sus </a:t>
            </a:r>
            <a:r>
              <a:rPr lang="es-CL" sz="1000" err="1"/>
              <a:t>requerimentos</a:t>
            </a:r>
            <a:r>
              <a:rPr lang="es-CL" sz="1000"/>
              <a:t> / dudas. </a:t>
            </a:r>
          </a:p>
        </p:txBody>
      </p:sp>
      <p:sp>
        <p:nvSpPr>
          <p:cNvPr id="62" name="CuadroTexto 61">
            <a:extLst>
              <a:ext uri="{FF2B5EF4-FFF2-40B4-BE49-F238E27FC236}">
                <a16:creationId xmlns:a16="http://schemas.microsoft.com/office/drawing/2014/main" id="{F683BC13-8608-B604-9534-DF98D714E8A4}"/>
              </a:ext>
            </a:extLst>
          </p:cNvPr>
          <p:cNvSpPr txBox="1"/>
          <p:nvPr/>
        </p:nvSpPr>
        <p:spPr>
          <a:xfrm>
            <a:off x="3995161" y="5843191"/>
            <a:ext cx="7688430"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err="1"/>
              <a:t>Loyalty</a:t>
            </a:r>
            <a:r>
              <a:rPr lang="es-CL" sz="1000"/>
              <a:t>: Constituye la gestión de de relación comercial del cliente con el </a:t>
            </a:r>
            <a:r>
              <a:rPr lang="es-CL" sz="1000" err="1"/>
              <a:t>Retail</a:t>
            </a:r>
            <a:r>
              <a:rPr lang="es-CL" sz="1000"/>
              <a:t>, incluyendo historial, recompensas y Categorización. </a:t>
            </a:r>
          </a:p>
        </p:txBody>
      </p:sp>
      <p:sp>
        <p:nvSpPr>
          <p:cNvPr id="63" name="CuadroTexto 62">
            <a:extLst>
              <a:ext uri="{FF2B5EF4-FFF2-40B4-BE49-F238E27FC236}">
                <a16:creationId xmlns:a16="http://schemas.microsoft.com/office/drawing/2014/main" id="{1FA5D49A-E0E8-3EB4-CD2B-EE3B5278BB76}"/>
              </a:ext>
            </a:extLst>
          </p:cNvPr>
          <p:cNvSpPr txBox="1"/>
          <p:nvPr/>
        </p:nvSpPr>
        <p:spPr>
          <a:xfrm>
            <a:off x="3995161" y="6113712"/>
            <a:ext cx="7688430" cy="21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Exchange &amp; </a:t>
            </a:r>
            <a:r>
              <a:rPr lang="es-CL" sz="1000" err="1"/>
              <a:t>Returns</a:t>
            </a:r>
            <a:r>
              <a:rPr lang="es-CL" sz="1000"/>
              <a:t>: Abarca la gestión de casos </a:t>
            </a:r>
            <a:r>
              <a:rPr lang="es-CL" sz="1000" err="1"/>
              <a:t>Aftersales</a:t>
            </a:r>
            <a:r>
              <a:rPr lang="es-CL" sz="1000"/>
              <a:t> que requieren el manejo de devoluciones de mercadería.</a:t>
            </a:r>
          </a:p>
        </p:txBody>
      </p:sp>
      <p:sp>
        <p:nvSpPr>
          <p:cNvPr id="64" name="Rectángulo redondeado 63">
            <a:extLst>
              <a:ext uri="{FF2B5EF4-FFF2-40B4-BE49-F238E27FC236}">
                <a16:creationId xmlns:a16="http://schemas.microsoft.com/office/drawing/2014/main" id="{D4635A67-9556-FF95-3E04-7A3300238FC2}"/>
              </a:ext>
            </a:extLst>
          </p:cNvPr>
          <p:cNvSpPr/>
          <p:nvPr/>
        </p:nvSpPr>
        <p:spPr>
          <a:xfrm>
            <a:off x="10531591" y="3812299"/>
            <a:ext cx="1169064"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CONTACT CENTER</a:t>
            </a:r>
          </a:p>
        </p:txBody>
      </p:sp>
      <p:sp>
        <p:nvSpPr>
          <p:cNvPr id="65" name="Rectángulo redondeado 64">
            <a:extLst>
              <a:ext uri="{FF2B5EF4-FFF2-40B4-BE49-F238E27FC236}">
                <a16:creationId xmlns:a16="http://schemas.microsoft.com/office/drawing/2014/main" id="{7C9EE03D-8CAA-894D-7EDF-983FAA9B2AE8}"/>
              </a:ext>
            </a:extLst>
          </p:cNvPr>
          <p:cNvSpPr/>
          <p:nvPr/>
        </p:nvSpPr>
        <p:spPr>
          <a:xfrm>
            <a:off x="10531591" y="4010112"/>
            <a:ext cx="1169064"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CASE MANAGEMENT</a:t>
            </a:r>
          </a:p>
        </p:txBody>
      </p:sp>
      <p:sp>
        <p:nvSpPr>
          <p:cNvPr id="66" name="Rectángulo redondeado 65">
            <a:extLst>
              <a:ext uri="{FF2B5EF4-FFF2-40B4-BE49-F238E27FC236}">
                <a16:creationId xmlns:a16="http://schemas.microsoft.com/office/drawing/2014/main" id="{0CD63B93-46D5-9F02-30FB-D9F008FD2794}"/>
              </a:ext>
            </a:extLst>
          </p:cNvPr>
          <p:cNvSpPr/>
          <p:nvPr/>
        </p:nvSpPr>
        <p:spPr>
          <a:xfrm>
            <a:off x="10531591" y="4207925"/>
            <a:ext cx="1169064"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CUSTOMER POLICY</a:t>
            </a:r>
          </a:p>
        </p:txBody>
      </p:sp>
      <p:sp>
        <p:nvSpPr>
          <p:cNvPr id="67" name="Rectángulo redondeado 66">
            <a:extLst>
              <a:ext uri="{FF2B5EF4-FFF2-40B4-BE49-F238E27FC236}">
                <a16:creationId xmlns:a16="http://schemas.microsoft.com/office/drawing/2014/main" id="{A48C415C-9FE1-41B4-FD43-0B1975D62D6C}"/>
              </a:ext>
            </a:extLst>
          </p:cNvPr>
          <p:cNvSpPr/>
          <p:nvPr/>
        </p:nvSpPr>
        <p:spPr>
          <a:xfrm>
            <a:off x="8763965" y="3812299"/>
            <a:ext cx="1734075"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ORDER ORCHESTRATION</a:t>
            </a:r>
          </a:p>
        </p:txBody>
      </p:sp>
      <p:sp>
        <p:nvSpPr>
          <p:cNvPr id="68" name="Rectángulo redondeado 67">
            <a:extLst>
              <a:ext uri="{FF2B5EF4-FFF2-40B4-BE49-F238E27FC236}">
                <a16:creationId xmlns:a16="http://schemas.microsoft.com/office/drawing/2014/main" id="{0F4BBA3F-C4A8-B900-BDD0-3C8FDC7131E1}"/>
              </a:ext>
            </a:extLst>
          </p:cNvPr>
          <p:cNvSpPr/>
          <p:nvPr/>
        </p:nvSpPr>
        <p:spPr>
          <a:xfrm>
            <a:off x="8763965" y="4010112"/>
            <a:ext cx="1734075"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SELLER ORDER MGMT</a:t>
            </a:r>
          </a:p>
        </p:txBody>
      </p:sp>
      <p:sp>
        <p:nvSpPr>
          <p:cNvPr id="69" name="Rectángulo redondeado 68">
            <a:extLst>
              <a:ext uri="{FF2B5EF4-FFF2-40B4-BE49-F238E27FC236}">
                <a16:creationId xmlns:a16="http://schemas.microsoft.com/office/drawing/2014/main" id="{4878921E-AF16-3071-B812-B14E3810F7AE}"/>
              </a:ext>
            </a:extLst>
          </p:cNvPr>
          <p:cNvSpPr/>
          <p:nvPr/>
        </p:nvSpPr>
        <p:spPr>
          <a:xfrm>
            <a:off x="8763965" y="4207925"/>
            <a:ext cx="1734075"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INVOICING</a:t>
            </a:r>
          </a:p>
        </p:txBody>
      </p:sp>
      <p:sp>
        <p:nvSpPr>
          <p:cNvPr id="23" name="Rectángulo redondeado 22">
            <a:extLst>
              <a:ext uri="{FF2B5EF4-FFF2-40B4-BE49-F238E27FC236}">
                <a16:creationId xmlns:a16="http://schemas.microsoft.com/office/drawing/2014/main" id="{A8A9059D-6D94-66F5-CED8-27547C1E02F4}"/>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STORES &amp; MERCHANDISE</a:t>
            </a:r>
          </a:p>
        </p:txBody>
      </p:sp>
    </p:spTree>
    <p:extLst>
      <p:ext uri="{BB962C8B-B14F-4D97-AF65-F5344CB8AC3E}">
        <p14:creationId xmlns:p14="http://schemas.microsoft.com/office/powerpoint/2010/main" val="1471842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left)">
                                      <p:cBhvr>
                                        <p:cTn id="11" dur="500"/>
                                        <p:tgtEl>
                                          <p:spTgt spid="43"/>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wipe(left)">
                                      <p:cBhvr>
                                        <p:cTn id="14" dur="500"/>
                                        <p:tgtEl>
                                          <p:spTgt spid="45"/>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wipe(left)">
                                      <p:cBhvr>
                                        <p:cTn id="17" dur="500"/>
                                        <p:tgtEl>
                                          <p:spTgt spid="46"/>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47"/>
                                        </p:tgtEl>
                                        <p:attrNameLst>
                                          <p:attrName>style.visibility</p:attrName>
                                        </p:attrNameLst>
                                      </p:cBhvr>
                                      <p:to>
                                        <p:strVal val="visible"/>
                                      </p:to>
                                    </p:set>
                                    <p:animEffect transition="in" filter="wipe(left)">
                                      <p:cBhvr>
                                        <p:cTn id="20" dur="500"/>
                                        <p:tgtEl>
                                          <p:spTgt spid="47"/>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wipe(left)">
                                      <p:cBhvr>
                                        <p:cTn id="23" dur="500"/>
                                        <p:tgtEl>
                                          <p:spTgt spid="48"/>
                                        </p:tgtEl>
                                      </p:cBhvr>
                                    </p:animEffect>
                                  </p:childTnLst>
                                </p:cTn>
                              </p:par>
                              <p:par>
                                <p:cTn id="24" presetID="22" presetClass="entr" presetSubtype="8" fill="hold" grpId="0" nodeType="with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wipe(left)">
                                      <p:cBhvr>
                                        <p:cTn id="26" dur="500"/>
                                        <p:tgtEl>
                                          <p:spTgt spid="49"/>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50"/>
                                        </p:tgtEl>
                                        <p:attrNameLst>
                                          <p:attrName>style.visibility</p:attrName>
                                        </p:attrNameLst>
                                      </p:cBhvr>
                                      <p:to>
                                        <p:strVal val="visible"/>
                                      </p:to>
                                    </p:set>
                                    <p:animEffect transition="in" filter="wipe(left)">
                                      <p:cBhvr>
                                        <p:cTn id="29" dur="500"/>
                                        <p:tgtEl>
                                          <p:spTgt spid="50"/>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51"/>
                                        </p:tgtEl>
                                        <p:attrNameLst>
                                          <p:attrName>style.visibility</p:attrName>
                                        </p:attrNameLst>
                                      </p:cBhvr>
                                      <p:to>
                                        <p:strVal val="visible"/>
                                      </p:to>
                                    </p:set>
                                    <p:animEffect transition="in" filter="wipe(left)">
                                      <p:cBhvr>
                                        <p:cTn id="32" dur="500"/>
                                        <p:tgtEl>
                                          <p:spTgt spid="51"/>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52"/>
                                        </p:tgtEl>
                                        <p:attrNameLst>
                                          <p:attrName>style.visibility</p:attrName>
                                        </p:attrNameLst>
                                      </p:cBhvr>
                                      <p:to>
                                        <p:strVal val="visible"/>
                                      </p:to>
                                    </p:set>
                                    <p:animEffect transition="in" filter="wipe(left)">
                                      <p:cBhvr>
                                        <p:cTn id="35" dur="500"/>
                                        <p:tgtEl>
                                          <p:spTgt spid="52"/>
                                        </p:tgtEl>
                                      </p:cBhvr>
                                    </p:animEffect>
                                  </p:childTnLst>
                                </p:cTn>
                              </p:par>
                            </p:childTnLst>
                          </p:cTn>
                        </p:par>
                        <p:par>
                          <p:cTn id="36" fill="hold">
                            <p:stCondLst>
                              <p:cond delay="1000"/>
                            </p:stCondLst>
                            <p:childTnLst>
                              <p:par>
                                <p:cTn id="37" presetID="10" presetClass="entr" presetSubtype="0" fill="hold" grpId="0" nodeType="afterEffect">
                                  <p:stCondLst>
                                    <p:cond delay="0"/>
                                  </p:stCondLst>
                                  <p:childTnLst>
                                    <p:set>
                                      <p:cBhvr>
                                        <p:cTn id="38" dur="1" fill="hold">
                                          <p:stCondLst>
                                            <p:cond delay="0"/>
                                          </p:stCondLst>
                                        </p:cTn>
                                        <p:tgtEl>
                                          <p:spTgt spid="64"/>
                                        </p:tgtEl>
                                        <p:attrNameLst>
                                          <p:attrName>style.visibility</p:attrName>
                                        </p:attrNameLst>
                                      </p:cBhvr>
                                      <p:to>
                                        <p:strVal val="visible"/>
                                      </p:to>
                                    </p:set>
                                    <p:animEffect transition="in" filter="fade">
                                      <p:cBhvr>
                                        <p:cTn id="39" dur="500"/>
                                        <p:tgtEl>
                                          <p:spTgt spid="6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5"/>
                                        </p:tgtEl>
                                        <p:attrNameLst>
                                          <p:attrName>style.visibility</p:attrName>
                                        </p:attrNameLst>
                                      </p:cBhvr>
                                      <p:to>
                                        <p:strVal val="visible"/>
                                      </p:to>
                                    </p:set>
                                    <p:animEffect transition="in" filter="fade">
                                      <p:cBhvr>
                                        <p:cTn id="42" dur="500"/>
                                        <p:tgtEl>
                                          <p:spTgt spid="65"/>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6"/>
                                        </p:tgtEl>
                                        <p:attrNameLst>
                                          <p:attrName>style.visibility</p:attrName>
                                        </p:attrNameLst>
                                      </p:cBhvr>
                                      <p:to>
                                        <p:strVal val="visible"/>
                                      </p:to>
                                    </p:set>
                                    <p:animEffect transition="in" filter="fade">
                                      <p:cBhvr>
                                        <p:cTn id="45" dur="500"/>
                                        <p:tgtEl>
                                          <p:spTgt spid="66"/>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67"/>
                                        </p:tgtEl>
                                        <p:attrNameLst>
                                          <p:attrName>style.visibility</p:attrName>
                                        </p:attrNameLst>
                                      </p:cBhvr>
                                      <p:to>
                                        <p:strVal val="visible"/>
                                      </p:to>
                                    </p:set>
                                    <p:animEffect transition="in" filter="fade">
                                      <p:cBhvr>
                                        <p:cTn id="48" dur="500"/>
                                        <p:tgtEl>
                                          <p:spTgt spid="6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68"/>
                                        </p:tgtEl>
                                        <p:attrNameLst>
                                          <p:attrName>style.visibility</p:attrName>
                                        </p:attrNameLst>
                                      </p:cBhvr>
                                      <p:to>
                                        <p:strVal val="visible"/>
                                      </p:to>
                                    </p:set>
                                    <p:animEffect transition="in" filter="fade">
                                      <p:cBhvr>
                                        <p:cTn id="51" dur="500"/>
                                        <p:tgtEl>
                                          <p:spTgt spid="6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9"/>
                                        </p:tgtEl>
                                        <p:attrNameLst>
                                          <p:attrName>style.visibility</p:attrName>
                                        </p:attrNameLst>
                                      </p:cBhvr>
                                      <p:to>
                                        <p:strVal val="visible"/>
                                      </p:to>
                                    </p:set>
                                    <p:animEffect transition="in" filter="fade">
                                      <p:cBhvr>
                                        <p:cTn id="54" dur="500"/>
                                        <p:tgtEl>
                                          <p:spTgt spid="69"/>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1" nodeType="clickEffect">
                                  <p:stCondLst>
                                    <p:cond delay="0"/>
                                  </p:stCondLst>
                                  <p:childTnLst>
                                    <p:set>
                                      <p:cBhvr>
                                        <p:cTn id="58" dur="1" fill="hold">
                                          <p:stCondLst>
                                            <p:cond delay="0"/>
                                          </p:stCondLst>
                                        </p:cTn>
                                        <p:tgtEl>
                                          <p:spTgt spid="8"/>
                                        </p:tgtEl>
                                        <p:attrNameLst>
                                          <p:attrName>style.visibility</p:attrName>
                                        </p:attrNameLst>
                                      </p:cBhvr>
                                      <p:to>
                                        <p:strVal val="visible"/>
                                      </p:to>
                                    </p:set>
                                    <p:animEffect transition="in" filter="fade">
                                      <p:cBhvr>
                                        <p:cTn id="59" dur="500"/>
                                        <p:tgtEl>
                                          <p:spTgt spid="8"/>
                                        </p:tgtEl>
                                      </p:cBhvr>
                                    </p:animEffect>
                                  </p:childTnLst>
                                </p:cTn>
                              </p:par>
                            </p:childTnLst>
                          </p:cTn>
                        </p:par>
                        <p:par>
                          <p:cTn id="60" fill="hold">
                            <p:stCondLst>
                              <p:cond delay="500"/>
                            </p:stCondLst>
                            <p:childTnLst>
                              <p:par>
                                <p:cTn id="61" presetID="10" presetClass="entr" presetSubtype="0" fill="hold" grpId="1" nodeType="afterEffect">
                                  <p:stCondLst>
                                    <p:cond delay="0"/>
                                  </p:stCondLst>
                                  <p:childTnLst>
                                    <p:set>
                                      <p:cBhvr>
                                        <p:cTn id="62" dur="1" fill="hold">
                                          <p:stCondLst>
                                            <p:cond delay="0"/>
                                          </p:stCondLst>
                                        </p:cTn>
                                        <p:tgtEl>
                                          <p:spTgt spid="53"/>
                                        </p:tgtEl>
                                        <p:attrNameLst>
                                          <p:attrName>style.visibility</p:attrName>
                                        </p:attrNameLst>
                                      </p:cBhvr>
                                      <p:to>
                                        <p:strVal val="visible"/>
                                      </p:to>
                                    </p:set>
                                    <p:animEffect transition="in" filter="fade">
                                      <p:cBhvr>
                                        <p:cTn id="63" dur="500"/>
                                        <p:tgtEl>
                                          <p:spTgt spid="53"/>
                                        </p:tgtEl>
                                      </p:cBhvr>
                                    </p:animEffect>
                                  </p:childTnLst>
                                </p:cTn>
                              </p:par>
                            </p:childTnLst>
                          </p:cTn>
                        </p:par>
                        <p:par>
                          <p:cTn id="64" fill="hold">
                            <p:stCondLst>
                              <p:cond delay="1000"/>
                            </p:stCondLst>
                            <p:childTnLst>
                              <p:par>
                                <p:cTn id="65" presetID="10" presetClass="entr" presetSubtype="0" fill="hold" grpId="1" nodeType="afterEffect">
                                  <p:stCondLst>
                                    <p:cond delay="0"/>
                                  </p:stCondLst>
                                  <p:childTnLst>
                                    <p:set>
                                      <p:cBhvr>
                                        <p:cTn id="66" dur="1" fill="hold">
                                          <p:stCondLst>
                                            <p:cond delay="0"/>
                                          </p:stCondLst>
                                        </p:cTn>
                                        <p:tgtEl>
                                          <p:spTgt spid="58"/>
                                        </p:tgtEl>
                                        <p:attrNameLst>
                                          <p:attrName>style.visibility</p:attrName>
                                        </p:attrNameLst>
                                      </p:cBhvr>
                                      <p:to>
                                        <p:strVal val="visible"/>
                                      </p:to>
                                    </p:set>
                                    <p:animEffect transition="in" filter="fade">
                                      <p:cBhvr>
                                        <p:cTn id="67" dur="500"/>
                                        <p:tgtEl>
                                          <p:spTgt spid="58"/>
                                        </p:tgtEl>
                                      </p:cBhvr>
                                    </p:animEffect>
                                  </p:childTnLst>
                                </p:cTn>
                              </p:par>
                            </p:childTnLst>
                          </p:cTn>
                        </p:par>
                        <p:par>
                          <p:cTn id="68" fill="hold">
                            <p:stCondLst>
                              <p:cond delay="1500"/>
                            </p:stCondLst>
                            <p:childTnLst>
                              <p:par>
                                <p:cTn id="69" presetID="10" presetClass="entr" presetSubtype="0" fill="hold" grpId="1" nodeType="afterEffect">
                                  <p:stCondLst>
                                    <p:cond delay="0"/>
                                  </p:stCondLst>
                                  <p:childTnLst>
                                    <p:set>
                                      <p:cBhvr>
                                        <p:cTn id="70" dur="1" fill="hold">
                                          <p:stCondLst>
                                            <p:cond delay="0"/>
                                          </p:stCondLst>
                                        </p:cTn>
                                        <p:tgtEl>
                                          <p:spTgt spid="59"/>
                                        </p:tgtEl>
                                        <p:attrNameLst>
                                          <p:attrName>style.visibility</p:attrName>
                                        </p:attrNameLst>
                                      </p:cBhvr>
                                      <p:to>
                                        <p:strVal val="visible"/>
                                      </p:to>
                                    </p:set>
                                    <p:animEffect transition="in" filter="fade">
                                      <p:cBhvr>
                                        <p:cTn id="71" dur="500"/>
                                        <p:tgtEl>
                                          <p:spTgt spid="59"/>
                                        </p:tgtEl>
                                      </p:cBhvr>
                                    </p:animEffect>
                                  </p:childTnLst>
                                </p:cTn>
                              </p:par>
                            </p:childTnLst>
                          </p:cTn>
                        </p:par>
                        <p:par>
                          <p:cTn id="72" fill="hold">
                            <p:stCondLst>
                              <p:cond delay="2000"/>
                            </p:stCondLst>
                            <p:childTnLst>
                              <p:par>
                                <p:cTn id="73" presetID="10" presetClass="entr" presetSubtype="0" fill="hold" grpId="1" nodeType="afterEffect">
                                  <p:stCondLst>
                                    <p:cond delay="0"/>
                                  </p:stCondLst>
                                  <p:childTnLst>
                                    <p:set>
                                      <p:cBhvr>
                                        <p:cTn id="74" dur="1" fill="hold">
                                          <p:stCondLst>
                                            <p:cond delay="0"/>
                                          </p:stCondLst>
                                        </p:cTn>
                                        <p:tgtEl>
                                          <p:spTgt spid="60"/>
                                        </p:tgtEl>
                                        <p:attrNameLst>
                                          <p:attrName>style.visibility</p:attrName>
                                        </p:attrNameLst>
                                      </p:cBhvr>
                                      <p:to>
                                        <p:strVal val="visible"/>
                                      </p:to>
                                    </p:set>
                                    <p:animEffect transition="in" filter="fade">
                                      <p:cBhvr>
                                        <p:cTn id="75" dur="500"/>
                                        <p:tgtEl>
                                          <p:spTgt spid="60"/>
                                        </p:tgtEl>
                                      </p:cBhvr>
                                    </p:animEffect>
                                  </p:childTnLst>
                                </p:cTn>
                              </p:par>
                            </p:childTnLst>
                          </p:cTn>
                        </p:par>
                        <p:par>
                          <p:cTn id="76" fill="hold">
                            <p:stCondLst>
                              <p:cond delay="2500"/>
                            </p:stCondLst>
                            <p:childTnLst>
                              <p:par>
                                <p:cTn id="77" presetID="10" presetClass="entr" presetSubtype="0" fill="hold" grpId="1" nodeType="afterEffect">
                                  <p:stCondLst>
                                    <p:cond delay="0"/>
                                  </p:stCondLst>
                                  <p:childTnLst>
                                    <p:set>
                                      <p:cBhvr>
                                        <p:cTn id="78" dur="1" fill="hold">
                                          <p:stCondLst>
                                            <p:cond delay="0"/>
                                          </p:stCondLst>
                                        </p:cTn>
                                        <p:tgtEl>
                                          <p:spTgt spid="61"/>
                                        </p:tgtEl>
                                        <p:attrNameLst>
                                          <p:attrName>style.visibility</p:attrName>
                                        </p:attrNameLst>
                                      </p:cBhvr>
                                      <p:to>
                                        <p:strVal val="visible"/>
                                      </p:to>
                                    </p:set>
                                    <p:animEffect transition="in" filter="fade">
                                      <p:cBhvr>
                                        <p:cTn id="79" dur="500"/>
                                        <p:tgtEl>
                                          <p:spTgt spid="61"/>
                                        </p:tgtEl>
                                      </p:cBhvr>
                                    </p:animEffect>
                                  </p:childTnLst>
                                </p:cTn>
                              </p:par>
                            </p:childTnLst>
                          </p:cTn>
                        </p:par>
                        <p:par>
                          <p:cTn id="80" fill="hold">
                            <p:stCondLst>
                              <p:cond delay="3000"/>
                            </p:stCondLst>
                            <p:childTnLst>
                              <p:par>
                                <p:cTn id="81" presetID="10" presetClass="entr" presetSubtype="0" fill="hold" grpId="1" nodeType="afterEffect">
                                  <p:stCondLst>
                                    <p:cond delay="0"/>
                                  </p:stCondLst>
                                  <p:childTnLst>
                                    <p:set>
                                      <p:cBhvr>
                                        <p:cTn id="82" dur="1" fill="hold">
                                          <p:stCondLst>
                                            <p:cond delay="0"/>
                                          </p:stCondLst>
                                        </p:cTn>
                                        <p:tgtEl>
                                          <p:spTgt spid="62"/>
                                        </p:tgtEl>
                                        <p:attrNameLst>
                                          <p:attrName>style.visibility</p:attrName>
                                        </p:attrNameLst>
                                      </p:cBhvr>
                                      <p:to>
                                        <p:strVal val="visible"/>
                                      </p:to>
                                    </p:set>
                                    <p:animEffect transition="in" filter="fade">
                                      <p:cBhvr>
                                        <p:cTn id="83" dur="500"/>
                                        <p:tgtEl>
                                          <p:spTgt spid="62"/>
                                        </p:tgtEl>
                                      </p:cBhvr>
                                    </p:animEffect>
                                  </p:childTnLst>
                                </p:cTn>
                              </p:par>
                            </p:childTnLst>
                          </p:cTn>
                        </p:par>
                        <p:par>
                          <p:cTn id="84" fill="hold">
                            <p:stCondLst>
                              <p:cond delay="3500"/>
                            </p:stCondLst>
                            <p:childTnLst>
                              <p:par>
                                <p:cTn id="85" presetID="10" presetClass="entr" presetSubtype="0" fill="hold" grpId="1" nodeType="afterEffect">
                                  <p:stCondLst>
                                    <p:cond delay="0"/>
                                  </p:stCondLst>
                                  <p:childTnLst>
                                    <p:set>
                                      <p:cBhvr>
                                        <p:cTn id="86" dur="1" fill="hold">
                                          <p:stCondLst>
                                            <p:cond delay="0"/>
                                          </p:stCondLst>
                                        </p:cTn>
                                        <p:tgtEl>
                                          <p:spTgt spid="63"/>
                                        </p:tgtEl>
                                        <p:attrNameLst>
                                          <p:attrName>style.visibility</p:attrName>
                                        </p:attrNameLst>
                                      </p:cBhvr>
                                      <p:to>
                                        <p:strVal val="visible"/>
                                      </p:to>
                                    </p:set>
                                    <p:animEffect transition="in" filter="fade">
                                      <p:cBhvr>
                                        <p:cTn id="87" dur="500"/>
                                        <p:tgtEl>
                                          <p:spTgt spid="63"/>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xit" presetSubtype="0" fill="hold" grpId="1" nodeType="clickEffect">
                                  <p:stCondLst>
                                    <p:cond delay="0"/>
                                  </p:stCondLst>
                                  <p:childTnLst>
                                    <p:animEffect transition="out" filter="fade">
                                      <p:cBhvr>
                                        <p:cTn id="91" dur="500"/>
                                        <p:tgtEl>
                                          <p:spTgt spid="5"/>
                                        </p:tgtEl>
                                      </p:cBhvr>
                                    </p:animEffect>
                                    <p:set>
                                      <p:cBhvr>
                                        <p:cTn id="92" dur="1" fill="hold">
                                          <p:stCondLst>
                                            <p:cond delay="499"/>
                                          </p:stCondLst>
                                        </p:cTn>
                                        <p:tgtEl>
                                          <p:spTgt spid="5"/>
                                        </p:tgtEl>
                                        <p:attrNameLst>
                                          <p:attrName>style.visibility</p:attrName>
                                        </p:attrNameLst>
                                      </p:cBhvr>
                                      <p:to>
                                        <p:strVal val="hidden"/>
                                      </p:to>
                                    </p:set>
                                  </p:childTnLst>
                                </p:cTn>
                              </p:par>
                            </p:childTnLst>
                          </p:cTn>
                        </p:par>
                        <p:par>
                          <p:cTn id="93" fill="hold">
                            <p:stCondLst>
                              <p:cond delay="500"/>
                            </p:stCondLst>
                            <p:childTnLst>
                              <p:par>
                                <p:cTn id="94" presetID="10" presetClass="exit" presetSubtype="0" fill="hold" grpId="0" nodeType="afterEffect">
                                  <p:stCondLst>
                                    <p:cond delay="0"/>
                                  </p:stCondLst>
                                  <p:childTnLst>
                                    <p:animEffect transition="out" filter="fade">
                                      <p:cBhvr>
                                        <p:cTn id="95" dur="500"/>
                                        <p:tgtEl>
                                          <p:spTgt spid="8"/>
                                        </p:tgtEl>
                                      </p:cBhvr>
                                    </p:animEffect>
                                    <p:set>
                                      <p:cBhvr>
                                        <p:cTn id="96" dur="1" fill="hold">
                                          <p:stCondLst>
                                            <p:cond delay="499"/>
                                          </p:stCondLst>
                                        </p:cTn>
                                        <p:tgtEl>
                                          <p:spTgt spid="8"/>
                                        </p:tgtEl>
                                        <p:attrNameLst>
                                          <p:attrName>style.visibility</p:attrName>
                                        </p:attrNameLst>
                                      </p:cBhvr>
                                      <p:to>
                                        <p:strVal val="hidden"/>
                                      </p:to>
                                    </p:set>
                                  </p:childTnLst>
                                </p:cTn>
                              </p:par>
                              <p:par>
                                <p:cTn id="97" presetID="10" presetClass="exit" presetSubtype="0" fill="hold" grpId="0" nodeType="withEffect">
                                  <p:stCondLst>
                                    <p:cond delay="0"/>
                                  </p:stCondLst>
                                  <p:childTnLst>
                                    <p:animEffect transition="out" filter="fade">
                                      <p:cBhvr>
                                        <p:cTn id="98" dur="500"/>
                                        <p:tgtEl>
                                          <p:spTgt spid="53"/>
                                        </p:tgtEl>
                                      </p:cBhvr>
                                    </p:animEffect>
                                    <p:set>
                                      <p:cBhvr>
                                        <p:cTn id="99" dur="1" fill="hold">
                                          <p:stCondLst>
                                            <p:cond delay="499"/>
                                          </p:stCondLst>
                                        </p:cTn>
                                        <p:tgtEl>
                                          <p:spTgt spid="53"/>
                                        </p:tgtEl>
                                        <p:attrNameLst>
                                          <p:attrName>style.visibility</p:attrName>
                                        </p:attrNameLst>
                                      </p:cBhvr>
                                      <p:to>
                                        <p:strVal val="hidden"/>
                                      </p:to>
                                    </p:set>
                                  </p:childTnLst>
                                </p:cTn>
                              </p:par>
                              <p:par>
                                <p:cTn id="100" presetID="10" presetClass="exit" presetSubtype="0" fill="hold" grpId="0" nodeType="withEffect">
                                  <p:stCondLst>
                                    <p:cond delay="0"/>
                                  </p:stCondLst>
                                  <p:childTnLst>
                                    <p:animEffect transition="out" filter="fade">
                                      <p:cBhvr>
                                        <p:cTn id="101" dur="500"/>
                                        <p:tgtEl>
                                          <p:spTgt spid="58"/>
                                        </p:tgtEl>
                                      </p:cBhvr>
                                    </p:animEffect>
                                    <p:set>
                                      <p:cBhvr>
                                        <p:cTn id="102" dur="1" fill="hold">
                                          <p:stCondLst>
                                            <p:cond delay="499"/>
                                          </p:stCondLst>
                                        </p:cTn>
                                        <p:tgtEl>
                                          <p:spTgt spid="58"/>
                                        </p:tgtEl>
                                        <p:attrNameLst>
                                          <p:attrName>style.visibility</p:attrName>
                                        </p:attrNameLst>
                                      </p:cBhvr>
                                      <p:to>
                                        <p:strVal val="hidden"/>
                                      </p:to>
                                    </p:set>
                                  </p:childTnLst>
                                </p:cTn>
                              </p:par>
                              <p:par>
                                <p:cTn id="103" presetID="10" presetClass="exit" presetSubtype="0" fill="hold" grpId="0" nodeType="withEffect">
                                  <p:stCondLst>
                                    <p:cond delay="0"/>
                                  </p:stCondLst>
                                  <p:childTnLst>
                                    <p:animEffect transition="out" filter="fade">
                                      <p:cBhvr>
                                        <p:cTn id="104" dur="500"/>
                                        <p:tgtEl>
                                          <p:spTgt spid="59"/>
                                        </p:tgtEl>
                                      </p:cBhvr>
                                    </p:animEffect>
                                    <p:set>
                                      <p:cBhvr>
                                        <p:cTn id="105" dur="1" fill="hold">
                                          <p:stCondLst>
                                            <p:cond delay="499"/>
                                          </p:stCondLst>
                                        </p:cTn>
                                        <p:tgtEl>
                                          <p:spTgt spid="59"/>
                                        </p:tgtEl>
                                        <p:attrNameLst>
                                          <p:attrName>style.visibility</p:attrName>
                                        </p:attrNameLst>
                                      </p:cBhvr>
                                      <p:to>
                                        <p:strVal val="hidden"/>
                                      </p:to>
                                    </p:set>
                                  </p:childTnLst>
                                </p:cTn>
                              </p:par>
                              <p:par>
                                <p:cTn id="106" presetID="10" presetClass="exit" presetSubtype="0" fill="hold" grpId="0" nodeType="withEffect">
                                  <p:stCondLst>
                                    <p:cond delay="0"/>
                                  </p:stCondLst>
                                  <p:childTnLst>
                                    <p:animEffect transition="out" filter="fade">
                                      <p:cBhvr>
                                        <p:cTn id="107" dur="500"/>
                                        <p:tgtEl>
                                          <p:spTgt spid="60"/>
                                        </p:tgtEl>
                                      </p:cBhvr>
                                    </p:animEffect>
                                    <p:set>
                                      <p:cBhvr>
                                        <p:cTn id="108" dur="1" fill="hold">
                                          <p:stCondLst>
                                            <p:cond delay="499"/>
                                          </p:stCondLst>
                                        </p:cTn>
                                        <p:tgtEl>
                                          <p:spTgt spid="60"/>
                                        </p:tgtEl>
                                        <p:attrNameLst>
                                          <p:attrName>style.visibility</p:attrName>
                                        </p:attrNameLst>
                                      </p:cBhvr>
                                      <p:to>
                                        <p:strVal val="hidden"/>
                                      </p:to>
                                    </p:set>
                                  </p:childTnLst>
                                </p:cTn>
                              </p:par>
                              <p:par>
                                <p:cTn id="109" presetID="10" presetClass="exit" presetSubtype="0" fill="hold" grpId="0" nodeType="withEffect">
                                  <p:stCondLst>
                                    <p:cond delay="0"/>
                                  </p:stCondLst>
                                  <p:childTnLst>
                                    <p:animEffect transition="out" filter="fade">
                                      <p:cBhvr>
                                        <p:cTn id="110" dur="500"/>
                                        <p:tgtEl>
                                          <p:spTgt spid="61"/>
                                        </p:tgtEl>
                                      </p:cBhvr>
                                    </p:animEffect>
                                    <p:set>
                                      <p:cBhvr>
                                        <p:cTn id="111" dur="1" fill="hold">
                                          <p:stCondLst>
                                            <p:cond delay="499"/>
                                          </p:stCondLst>
                                        </p:cTn>
                                        <p:tgtEl>
                                          <p:spTgt spid="61"/>
                                        </p:tgtEl>
                                        <p:attrNameLst>
                                          <p:attrName>style.visibility</p:attrName>
                                        </p:attrNameLst>
                                      </p:cBhvr>
                                      <p:to>
                                        <p:strVal val="hidden"/>
                                      </p:to>
                                    </p:set>
                                  </p:childTnLst>
                                </p:cTn>
                              </p:par>
                              <p:par>
                                <p:cTn id="112" presetID="10" presetClass="exit" presetSubtype="0" fill="hold" grpId="0" nodeType="withEffect">
                                  <p:stCondLst>
                                    <p:cond delay="0"/>
                                  </p:stCondLst>
                                  <p:childTnLst>
                                    <p:animEffect transition="out" filter="fade">
                                      <p:cBhvr>
                                        <p:cTn id="113" dur="500"/>
                                        <p:tgtEl>
                                          <p:spTgt spid="62"/>
                                        </p:tgtEl>
                                      </p:cBhvr>
                                    </p:animEffect>
                                    <p:set>
                                      <p:cBhvr>
                                        <p:cTn id="114" dur="1" fill="hold">
                                          <p:stCondLst>
                                            <p:cond delay="499"/>
                                          </p:stCondLst>
                                        </p:cTn>
                                        <p:tgtEl>
                                          <p:spTgt spid="62"/>
                                        </p:tgtEl>
                                        <p:attrNameLst>
                                          <p:attrName>style.visibility</p:attrName>
                                        </p:attrNameLst>
                                      </p:cBhvr>
                                      <p:to>
                                        <p:strVal val="hidden"/>
                                      </p:to>
                                    </p:set>
                                  </p:childTnLst>
                                </p:cTn>
                              </p:par>
                              <p:par>
                                <p:cTn id="115" presetID="10" presetClass="exit" presetSubtype="0" fill="hold" grpId="0" nodeType="withEffect">
                                  <p:stCondLst>
                                    <p:cond delay="0"/>
                                  </p:stCondLst>
                                  <p:childTnLst>
                                    <p:animEffect transition="out" filter="fade">
                                      <p:cBhvr>
                                        <p:cTn id="116" dur="500"/>
                                        <p:tgtEl>
                                          <p:spTgt spid="63"/>
                                        </p:tgtEl>
                                      </p:cBhvr>
                                    </p:animEffect>
                                    <p:set>
                                      <p:cBhvr>
                                        <p:cTn id="117" dur="1" fill="hold">
                                          <p:stCondLst>
                                            <p:cond delay="499"/>
                                          </p:stCondLst>
                                        </p:cTn>
                                        <p:tgtEl>
                                          <p:spTgt spid="6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8" grpId="0" animBg="1"/>
      <p:bldP spid="8" grpId="1" animBg="1"/>
      <p:bldP spid="43" grpId="0" animBg="1"/>
      <p:bldP spid="45" grpId="0" animBg="1"/>
      <p:bldP spid="46" grpId="0" animBg="1"/>
      <p:bldP spid="47" grpId="0" animBg="1"/>
      <p:bldP spid="48" grpId="0" animBg="1"/>
      <p:bldP spid="49" grpId="0" animBg="1"/>
      <p:bldP spid="50" grpId="0" animBg="1"/>
      <p:bldP spid="51" grpId="0" animBg="1"/>
      <p:bldP spid="52" grpId="0" animBg="1"/>
      <p:bldP spid="53" grpId="0" animBg="1"/>
      <p:bldP spid="53" grpId="1" animBg="1"/>
      <p:bldP spid="58" grpId="0" animBg="1"/>
      <p:bldP spid="58" grpId="1" animBg="1"/>
      <p:bldP spid="59" grpId="0" animBg="1"/>
      <p:bldP spid="59" grpId="1" animBg="1"/>
      <p:bldP spid="60" grpId="0" animBg="1"/>
      <p:bldP spid="60" grpId="1" animBg="1"/>
      <p:bldP spid="61" grpId="0" animBg="1"/>
      <p:bldP spid="61" grpId="1" animBg="1"/>
      <p:bldP spid="62" grpId="0" animBg="1"/>
      <p:bldP spid="62" grpId="1" animBg="1"/>
      <p:bldP spid="63" grpId="0" animBg="1"/>
      <p:bldP spid="63" grpId="1" animBg="1"/>
      <p:bldP spid="64" grpId="0" animBg="1"/>
      <p:bldP spid="65" grpId="0" animBg="1"/>
      <p:bldP spid="66" grpId="0" animBg="1"/>
      <p:bldP spid="67" grpId="0" animBg="1"/>
      <p:bldP spid="68" grpId="0" animBg="1"/>
      <p:bldP spid="69"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a:t>Digital Commerce – Business </a:t>
            </a:r>
            <a:r>
              <a:rPr lang="es-CL" b="1" err="1"/>
              <a:t>Overview</a:t>
            </a:r>
            <a:endParaRPr lang="es-CL"/>
          </a:p>
        </p:txBody>
      </p:sp>
      <p:sp>
        <p:nvSpPr>
          <p:cNvPr id="27" name="Rectángulo redondeado 26">
            <a:extLst>
              <a:ext uri="{FF2B5EF4-FFF2-40B4-BE49-F238E27FC236}">
                <a16:creationId xmlns:a16="http://schemas.microsoft.com/office/drawing/2014/main" id="{D975E18B-0CE8-B354-1D5F-3F5280C38FCF}"/>
              </a:ext>
            </a:extLst>
          </p:cNvPr>
          <p:cNvSpPr/>
          <p:nvPr/>
        </p:nvSpPr>
        <p:spPr>
          <a:xfrm>
            <a:off x="2699158"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SEARCH</a:t>
            </a:r>
          </a:p>
        </p:txBody>
      </p:sp>
      <p:sp>
        <p:nvSpPr>
          <p:cNvPr id="28" name="Rectángulo redondeado 27">
            <a:extLst>
              <a:ext uri="{FF2B5EF4-FFF2-40B4-BE49-F238E27FC236}">
                <a16:creationId xmlns:a16="http://schemas.microsoft.com/office/drawing/2014/main" id="{9E98185A-C05C-EB85-E084-918C920A0AC8}"/>
              </a:ext>
            </a:extLst>
          </p:cNvPr>
          <p:cNvSpPr/>
          <p:nvPr/>
        </p:nvSpPr>
        <p:spPr>
          <a:xfrm>
            <a:off x="2699158" y="3815095"/>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RECOMMENDATIONS</a:t>
            </a:r>
          </a:p>
        </p:txBody>
      </p:sp>
      <p:sp>
        <p:nvSpPr>
          <p:cNvPr id="41" name="Rectángulo redondeado 40">
            <a:extLst>
              <a:ext uri="{FF2B5EF4-FFF2-40B4-BE49-F238E27FC236}">
                <a16:creationId xmlns:a16="http://schemas.microsoft.com/office/drawing/2014/main" id="{CB01552F-1B51-95A3-B70E-D72B8B25A105}"/>
              </a:ext>
            </a:extLst>
          </p:cNvPr>
          <p:cNvSpPr/>
          <p:nvPr/>
        </p:nvSpPr>
        <p:spPr>
          <a:xfrm>
            <a:off x="2699158" y="4012908"/>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CONTENT</a:t>
            </a:r>
          </a:p>
        </p:txBody>
      </p:sp>
      <p:sp>
        <p:nvSpPr>
          <p:cNvPr id="46" name="Rectángulo redondeado 45">
            <a:extLst>
              <a:ext uri="{FF2B5EF4-FFF2-40B4-BE49-F238E27FC236}">
                <a16:creationId xmlns:a16="http://schemas.microsoft.com/office/drawing/2014/main" id="{6255E9A0-4DEA-53CA-6ACB-BE8C30353DC9}"/>
              </a:ext>
            </a:extLst>
          </p:cNvPr>
          <p:cNvSpPr/>
          <p:nvPr/>
        </p:nvSpPr>
        <p:spPr>
          <a:xfrm>
            <a:off x="2699158" y="42107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PERSONALIZATION</a:t>
            </a:r>
          </a:p>
        </p:txBody>
      </p:sp>
      <p:sp>
        <p:nvSpPr>
          <p:cNvPr id="47" name="Rectángulo redondeado 46">
            <a:extLst>
              <a:ext uri="{FF2B5EF4-FFF2-40B4-BE49-F238E27FC236}">
                <a16:creationId xmlns:a16="http://schemas.microsoft.com/office/drawing/2014/main" id="{3323AEE6-388C-25A8-8565-759649F715FE}"/>
              </a:ext>
            </a:extLst>
          </p:cNvPr>
          <p:cNvSpPr/>
          <p:nvPr/>
        </p:nvSpPr>
        <p:spPr>
          <a:xfrm>
            <a:off x="2699158" y="4408534"/>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EXPERIENCE</a:t>
            </a:r>
          </a:p>
        </p:txBody>
      </p:sp>
      <p:sp>
        <p:nvSpPr>
          <p:cNvPr id="48" name="Rectángulo redondeado 47">
            <a:extLst>
              <a:ext uri="{FF2B5EF4-FFF2-40B4-BE49-F238E27FC236}">
                <a16:creationId xmlns:a16="http://schemas.microsoft.com/office/drawing/2014/main" id="{31B1EBEC-49D2-0443-35DD-8B106B19CBD4}"/>
              </a:ext>
            </a:extLst>
          </p:cNvPr>
          <p:cNvSpPr/>
          <p:nvPr/>
        </p:nvSpPr>
        <p:spPr>
          <a:xfrm>
            <a:off x="3887523" y="3621046"/>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49" name="Rectángulo redondeado 48">
            <a:extLst>
              <a:ext uri="{FF2B5EF4-FFF2-40B4-BE49-F238E27FC236}">
                <a16:creationId xmlns:a16="http://schemas.microsoft.com/office/drawing/2014/main" id="{5A829062-4482-B140-6F5F-E1D5D1B48AAA}"/>
              </a:ext>
            </a:extLst>
          </p:cNvPr>
          <p:cNvSpPr/>
          <p:nvPr/>
        </p:nvSpPr>
        <p:spPr>
          <a:xfrm>
            <a:off x="6219372" y="3617282"/>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PAYMENTS</a:t>
            </a:r>
          </a:p>
        </p:txBody>
      </p:sp>
      <p:sp>
        <p:nvSpPr>
          <p:cNvPr id="50" name="Rectángulo redondeado 49">
            <a:extLst>
              <a:ext uri="{FF2B5EF4-FFF2-40B4-BE49-F238E27FC236}">
                <a16:creationId xmlns:a16="http://schemas.microsoft.com/office/drawing/2014/main" id="{9236B0E0-95E7-F6D5-D91B-06E138513753}"/>
              </a:ext>
            </a:extLst>
          </p:cNvPr>
          <p:cNvSpPr/>
          <p:nvPr/>
        </p:nvSpPr>
        <p:spPr>
          <a:xfrm>
            <a:off x="2699158" y="4601921"/>
            <a:ext cx="115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RELEVANCY</a:t>
            </a:r>
          </a:p>
        </p:txBody>
      </p:sp>
      <p:sp>
        <p:nvSpPr>
          <p:cNvPr id="51" name="Rectángulo redondeado 50">
            <a:extLst>
              <a:ext uri="{FF2B5EF4-FFF2-40B4-BE49-F238E27FC236}">
                <a16:creationId xmlns:a16="http://schemas.microsoft.com/office/drawing/2014/main" id="{AA5F23FF-A507-B98A-0300-502DBDDB5501}"/>
              </a:ext>
            </a:extLst>
          </p:cNvPr>
          <p:cNvSpPr/>
          <p:nvPr/>
        </p:nvSpPr>
        <p:spPr>
          <a:xfrm>
            <a:off x="1505027" y="3617282"/>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PRODUCT CATALOG</a:t>
            </a:r>
          </a:p>
        </p:txBody>
      </p:sp>
      <p:sp>
        <p:nvSpPr>
          <p:cNvPr id="54" name="Rectángulo redondeado 53">
            <a:extLst>
              <a:ext uri="{FF2B5EF4-FFF2-40B4-BE49-F238E27FC236}">
                <a16:creationId xmlns:a16="http://schemas.microsoft.com/office/drawing/2014/main" id="{A32962CC-246A-066A-E5C7-2EC24E10F55B}"/>
              </a:ext>
            </a:extLst>
          </p:cNvPr>
          <p:cNvSpPr/>
          <p:nvPr/>
        </p:nvSpPr>
        <p:spPr>
          <a:xfrm>
            <a:off x="1505027" y="3815095"/>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PRICE &amp; OFFERING</a:t>
            </a:r>
          </a:p>
        </p:txBody>
      </p:sp>
      <p:sp>
        <p:nvSpPr>
          <p:cNvPr id="58" name="Rectángulo redondeado 57">
            <a:extLst>
              <a:ext uri="{FF2B5EF4-FFF2-40B4-BE49-F238E27FC236}">
                <a16:creationId xmlns:a16="http://schemas.microsoft.com/office/drawing/2014/main" id="{8E913E1C-75FA-29EB-D3AD-D64D59D3483D}"/>
              </a:ext>
            </a:extLst>
          </p:cNvPr>
          <p:cNvSpPr/>
          <p:nvPr/>
        </p:nvSpPr>
        <p:spPr>
          <a:xfrm>
            <a:off x="1505027" y="401290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PROMOTIONS</a:t>
            </a:r>
          </a:p>
        </p:txBody>
      </p:sp>
      <p:sp>
        <p:nvSpPr>
          <p:cNvPr id="326" name="Rectángulo redondeado 325">
            <a:extLst>
              <a:ext uri="{FF2B5EF4-FFF2-40B4-BE49-F238E27FC236}">
                <a16:creationId xmlns:a16="http://schemas.microsoft.com/office/drawing/2014/main" id="{6CD1BFA9-C031-1788-1D52-4158ECB753A2}"/>
              </a:ext>
            </a:extLst>
          </p:cNvPr>
          <p:cNvSpPr/>
          <p:nvPr/>
        </p:nvSpPr>
        <p:spPr>
          <a:xfrm>
            <a:off x="1505027" y="421072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EXT. WARRANTIES</a:t>
            </a:r>
          </a:p>
        </p:txBody>
      </p:sp>
      <p:sp>
        <p:nvSpPr>
          <p:cNvPr id="327" name="Rectángulo redondeado 326">
            <a:extLst>
              <a:ext uri="{FF2B5EF4-FFF2-40B4-BE49-F238E27FC236}">
                <a16:creationId xmlns:a16="http://schemas.microsoft.com/office/drawing/2014/main" id="{8D336E0D-DFC4-9850-78B7-8D91FABCD35C}"/>
              </a:ext>
            </a:extLst>
          </p:cNvPr>
          <p:cNvSpPr/>
          <p:nvPr/>
        </p:nvSpPr>
        <p:spPr>
          <a:xfrm>
            <a:off x="1505027" y="4408534"/>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SERVICES</a:t>
            </a:r>
          </a:p>
        </p:txBody>
      </p:sp>
      <p:sp>
        <p:nvSpPr>
          <p:cNvPr id="329" name="Rectángulo redondeado 328">
            <a:extLst>
              <a:ext uri="{FF2B5EF4-FFF2-40B4-BE49-F238E27FC236}">
                <a16:creationId xmlns:a16="http://schemas.microsoft.com/office/drawing/2014/main" id="{FA95990F-060B-9369-8B65-CC0593FEB776}"/>
              </a:ext>
            </a:extLst>
          </p:cNvPr>
          <p:cNvSpPr/>
          <p:nvPr/>
        </p:nvSpPr>
        <p:spPr>
          <a:xfrm>
            <a:off x="1505027" y="4606347"/>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sp>
        <p:nvSpPr>
          <p:cNvPr id="330" name="Rectángulo redondeado 329">
            <a:extLst>
              <a:ext uri="{FF2B5EF4-FFF2-40B4-BE49-F238E27FC236}">
                <a16:creationId xmlns:a16="http://schemas.microsoft.com/office/drawing/2014/main" id="{421539C8-C60E-A269-EB6A-6CEAA4188FBB}"/>
              </a:ext>
            </a:extLst>
          </p:cNvPr>
          <p:cNvSpPr/>
          <p:nvPr/>
        </p:nvSpPr>
        <p:spPr>
          <a:xfrm>
            <a:off x="3887523" y="3816524"/>
            <a:ext cx="2304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SHIPPING</a:t>
            </a:r>
          </a:p>
        </p:txBody>
      </p:sp>
      <p:sp>
        <p:nvSpPr>
          <p:cNvPr id="331" name="Rectángulo redondeado 330">
            <a:extLst>
              <a:ext uri="{FF2B5EF4-FFF2-40B4-BE49-F238E27FC236}">
                <a16:creationId xmlns:a16="http://schemas.microsoft.com/office/drawing/2014/main" id="{710656E5-9534-B656-8227-995521F16F07}"/>
              </a:ext>
            </a:extLst>
          </p:cNvPr>
          <p:cNvSpPr/>
          <p:nvPr/>
        </p:nvSpPr>
        <p:spPr>
          <a:xfrm>
            <a:off x="1505027" y="5001971"/>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PREFERENCES</a:t>
            </a:r>
          </a:p>
        </p:txBody>
      </p:sp>
      <p:sp>
        <p:nvSpPr>
          <p:cNvPr id="333" name="Rectángulo redondeado 332">
            <a:extLst>
              <a:ext uri="{FF2B5EF4-FFF2-40B4-BE49-F238E27FC236}">
                <a16:creationId xmlns:a16="http://schemas.microsoft.com/office/drawing/2014/main" id="{8C7A66B0-2A1D-16E8-87D1-4430B38A3A66}"/>
              </a:ext>
            </a:extLst>
          </p:cNvPr>
          <p:cNvSpPr/>
          <p:nvPr/>
        </p:nvSpPr>
        <p:spPr>
          <a:xfrm>
            <a:off x="1505027" y="4804158"/>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 ACCESS</a:t>
            </a:r>
          </a:p>
        </p:txBody>
      </p:sp>
      <p:sp>
        <p:nvSpPr>
          <p:cNvPr id="334" name="Rectángulo redondeado 333">
            <a:extLst>
              <a:ext uri="{FF2B5EF4-FFF2-40B4-BE49-F238E27FC236}">
                <a16:creationId xmlns:a16="http://schemas.microsoft.com/office/drawing/2014/main" id="{058E98F2-45F1-E2A3-C14F-095CCF85FE92}"/>
              </a:ext>
            </a:extLst>
          </p:cNvPr>
          <p:cNvSpPr/>
          <p:nvPr/>
        </p:nvSpPr>
        <p:spPr>
          <a:xfrm>
            <a:off x="10531591" y="3812299"/>
            <a:ext cx="1169064"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CONTACT CENTER</a:t>
            </a:r>
          </a:p>
        </p:txBody>
      </p:sp>
      <p:sp>
        <p:nvSpPr>
          <p:cNvPr id="335" name="Rectángulo redondeado 334">
            <a:extLst>
              <a:ext uri="{FF2B5EF4-FFF2-40B4-BE49-F238E27FC236}">
                <a16:creationId xmlns:a16="http://schemas.microsoft.com/office/drawing/2014/main" id="{B4E6FE15-E700-220F-A217-1F4F19F1424F}"/>
              </a:ext>
            </a:extLst>
          </p:cNvPr>
          <p:cNvSpPr/>
          <p:nvPr/>
        </p:nvSpPr>
        <p:spPr>
          <a:xfrm>
            <a:off x="10531591" y="4010112"/>
            <a:ext cx="1169064"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CASE MANAGEMENT</a:t>
            </a:r>
          </a:p>
        </p:txBody>
      </p:sp>
      <p:sp>
        <p:nvSpPr>
          <p:cNvPr id="336" name="Rectángulo redondeado 335">
            <a:extLst>
              <a:ext uri="{FF2B5EF4-FFF2-40B4-BE49-F238E27FC236}">
                <a16:creationId xmlns:a16="http://schemas.microsoft.com/office/drawing/2014/main" id="{F408D892-A354-5804-6D30-FB4D9F446554}"/>
              </a:ext>
            </a:extLst>
          </p:cNvPr>
          <p:cNvSpPr/>
          <p:nvPr/>
        </p:nvSpPr>
        <p:spPr>
          <a:xfrm>
            <a:off x="10531591" y="4207925"/>
            <a:ext cx="1169064"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CUSTOMER POLICY</a:t>
            </a:r>
          </a:p>
        </p:txBody>
      </p:sp>
      <p:sp>
        <p:nvSpPr>
          <p:cNvPr id="337" name="Rectángulo redondeado 336">
            <a:extLst>
              <a:ext uri="{FF2B5EF4-FFF2-40B4-BE49-F238E27FC236}">
                <a16:creationId xmlns:a16="http://schemas.microsoft.com/office/drawing/2014/main" id="{C54EB958-762B-3CFB-A8D5-6F8FBEE1FA0A}"/>
              </a:ext>
            </a:extLst>
          </p:cNvPr>
          <p:cNvSpPr/>
          <p:nvPr/>
        </p:nvSpPr>
        <p:spPr>
          <a:xfrm>
            <a:off x="7404702" y="3617282"/>
            <a:ext cx="4302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NOTIFICATIONS</a:t>
            </a:r>
          </a:p>
        </p:txBody>
      </p:sp>
      <p:sp>
        <p:nvSpPr>
          <p:cNvPr id="340" name="Rectángulo redondeado 339">
            <a:extLst>
              <a:ext uri="{FF2B5EF4-FFF2-40B4-BE49-F238E27FC236}">
                <a16:creationId xmlns:a16="http://schemas.microsoft.com/office/drawing/2014/main" id="{7A4DDFA2-92E9-7602-5271-49AE4629D8C6}"/>
              </a:ext>
            </a:extLst>
          </p:cNvPr>
          <p:cNvSpPr/>
          <p:nvPr/>
        </p:nvSpPr>
        <p:spPr>
          <a:xfrm>
            <a:off x="8763965" y="3812299"/>
            <a:ext cx="1734075"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ORDER ORCHESTRATION</a:t>
            </a:r>
          </a:p>
        </p:txBody>
      </p:sp>
      <p:sp>
        <p:nvSpPr>
          <p:cNvPr id="341" name="Rectángulo redondeado 340">
            <a:extLst>
              <a:ext uri="{FF2B5EF4-FFF2-40B4-BE49-F238E27FC236}">
                <a16:creationId xmlns:a16="http://schemas.microsoft.com/office/drawing/2014/main" id="{FA58C384-E9D6-86F2-E471-3BEF7F93C878}"/>
              </a:ext>
            </a:extLst>
          </p:cNvPr>
          <p:cNvSpPr/>
          <p:nvPr/>
        </p:nvSpPr>
        <p:spPr>
          <a:xfrm>
            <a:off x="8763965" y="4010112"/>
            <a:ext cx="1734075"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SELLER ORDER MGMT</a:t>
            </a:r>
          </a:p>
        </p:txBody>
      </p:sp>
      <p:sp>
        <p:nvSpPr>
          <p:cNvPr id="342" name="Rectángulo redondeado 341">
            <a:extLst>
              <a:ext uri="{FF2B5EF4-FFF2-40B4-BE49-F238E27FC236}">
                <a16:creationId xmlns:a16="http://schemas.microsoft.com/office/drawing/2014/main" id="{506CC4A5-414C-4D80-9D18-0A0B95745A92}"/>
              </a:ext>
            </a:extLst>
          </p:cNvPr>
          <p:cNvSpPr/>
          <p:nvPr/>
        </p:nvSpPr>
        <p:spPr>
          <a:xfrm>
            <a:off x="8763965" y="4207925"/>
            <a:ext cx="1734075"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INVOICING</a:t>
            </a:r>
          </a:p>
        </p:txBody>
      </p:sp>
      <p:sp>
        <p:nvSpPr>
          <p:cNvPr id="343" name="Rectángulo redondeado 342">
            <a:extLst>
              <a:ext uri="{FF2B5EF4-FFF2-40B4-BE49-F238E27FC236}">
                <a16:creationId xmlns:a16="http://schemas.microsoft.com/office/drawing/2014/main" id="{739B73BC-4E6D-D4EF-F40A-7A560A80A791}"/>
              </a:ext>
            </a:extLst>
          </p:cNvPr>
          <p:cNvSpPr/>
          <p:nvPr/>
        </p:nvSpPr>
        <p:spPr>
          <a:xfrm>
            <a:off x="5032323" y="4018579"/>
            <a:ext cx="23400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AVAILABILITY</a:t>
            </a:r>
          </a:p>
        </p:txBody>
      </p:sp>
      <p:pic>
        <p:nvPicPr>
          <p:cNvPr id="6" name="Imagen 5">
            <a:extLst>
              <a:ext uri="{FF2B5EF4-FFF2-40B4-BE49-F238E27FC236}">
                <a16:creationId xmlns:a16="http://schemas.microsoft.com/office/drawing/2014/main" id="{75387AB1-8D89-1A1E-232B-9FD4711CF6EB}"/>
              </a:ext>
            </a:extLst>
          </p:cNvPr>
          <p:cNvPicPr>
            <a:picLocks noChangeAspect="1"/>
          </p:cNvPicPr>
          <p:nvPr/>
        </p:nvPicPr>
        <p:blipFill rotWithShape="1">
          <a:blip r:embed="rId3"/>
          <a:srcRect l="7046" t="3572" r="10288" b="5952"/>
          <a:stretch/>
        </p:blipFill>
        <p:spPr>
          <a:xfrm>
            <a:off x="3012691" y="5268201"/>
            <a:ext cx="524933" cy="643467"/>
          </a:xfrm>
          <a:prstGeom prst="rect">
            <a:avLst/>
          </a:prstGeom>
        </p:spPr>
      </p:pic>
      <p:pic>
        <p:nvPicPr>
          <p:cNvPr id="17" name="Imagen 16">
            <a:extLst>
              <a:ext uri="{FF2B5EF4-FFF2-40B4-BE49-F238E27FC236}">
                <a16:creationId xmlns:a16="http://schemas.microsoft.com/office/drawing/2014/main" id="{52BA63A4-5095-1918-6935-6BB7A9DB03A6}"/>
              </a:ext>
            </a:extLst>
          </p:cNvPr>
          <p:cNvPicPr>
            <a:picLocks noChangeAspect="1"/>
          </p:cNvPicPr>
          <p:nvPr/>
        </p:nvPicPr>
        <p:blipFill>
          <a:blip r:embed="rId4"/>
          <a:stretch>
            <a:fillRect/>
          </a:stretch>
        </p:blipFill>
        <p:spPr>
          <a:xfrm>
            <a:off x="8910269" y="4600891"/>
            <a:ext cx="1440000" cy="390240"/>
          </a:xfrm>
          <a:prstGeom prst="rect">
            <a:avLst/>
          </a:prstGeom>
        </p:spPr>
      </p:pic>
      <p:cxnSp>
        <p:nvCxnSpPr>
          <p:cNvPr id="25" name="Conector angular 24">
            <a:extLst>
              <a:ext uri="{FF2B5EF4-FFF2-40B4-BE49-F238E27FC236}">
                <a16:creationId xmlns:a16="http://schemas.microsoft.com/office/drawing/2014/main" id="{0CF682BB-3F65-0403-8AAF-CC8D5061670A}"/>
              </a:ext>
            </a:extLst>
          </p:cNvPr>
          <p:cNvCxnSpPr>
            <a:cxnSpLocks/>
            <a:stCxn id="53" idx="2"/>
            <a:endCxn id="6" idx="1"/>
          </p:cNvCxnSpPr>
          <p:nvPr/>
        </p:nvCxnSpPr>
        <p:spPr>
          <a:xfrm rot="16200000" flipH="1">
            <a:off x="2446826" y="5024070"/>
            <a:ext cx="203666" cy="928064"/>
          </a:xfrm>
          <a:prstGeom prst="bentConnector2">
            <a:avLst/>
          </a:prstGeom>
          <a:ln>
            <a:solidFill>
              <a:srgbClr val="D57F57"/>
            </a:solidFill>
          </a:ln>
        </p:spPr>
        <p:style>
          <a:lnRef idx="2">
            <a:schemeClr val="accent1"/>
          </a:lnRef>
          <a:fillRef idx="0">
            <a:schemeClr val="accent1"/>
          </a:fillRef>
          <a:effectRef idx="1">
            <a:schemeClr val="accent1"/>
          </a:effectRef>
          <a:fontRef idx="minor">
            <a:schemeClr val="tx1"/>
          </a:fontRef>
        </p:style>
      </p:cxnSp>
      <p:cxnSp>
        <p:nvCxnSpPr>
          <p:cNvPr id="31" name="Conector recto 30">
            <a:extLst>
              <a:ext uri="{FF2B5EF4-FFF2-40B4-BE49-F238E27FC236}">
                <a16:creationId xmlns:a16="http://schemas.microsoft.com/office/drawing/2014/main" id="{E99F2BED-DAE3-6009-8344-23D8A8935561}"/>
              </a:ext>
            </a:extLst>
          </p:cNvPr>
          <p:cNvCxnSpPr>
            <a:stCxn id="50" idx="2"/>
            <a:endCxn id="6" idx="0"/>
          </p:cNvCxnSpPr>
          <p:nvPr/>
        </p:nvCxnSpPr>
        <p:spPr>
          <a:xfrm>
            <a:off x="3275158" y="4782604"/>
            <a:ext cx="0" cy="485597"/>
          </a:xfrm>
          <a:prstGeom prst="line">
            <a:avLst/>
          </a:prstGeom>
          <a:ln>
            <a:solidFill>
              <a:srgbClr val="D57F57"/>
            </a:solidFill>
          </a:ln>
        </p:spPr>
        <p:style>
          <a:lnRef idx="2">
            <a:schemeClr val="accent1"/>
          </a:lnRef>
          <a:fillRef idx="0">
            <a:schemeClr val="accent1"/>
          </a:fillRef>
          <a:effectRef idx="1">
            <a:schemeClr val="accent1"/>
          </a:effectRef>
          <a:fontRef idx="minor">
            <a:schemeClr val="tx1"/>
          </a:fontRef>
        </p:style>
      </p:cxnSp>
      <p:cxnSp>
        <p:nvCxnSpPr>
          <p:cNvPr id="32" name="Conector recto 31">
            <a:extLst>
              <a:ext uri="{FF2B5EF4-FFF2-40B4-BE49-F238E27FC236}">
                <a16:creationId xmlns:a16="http://schemas.microsoft.com/office/drawing/2014/main" id="{ED2610F0-00D6-9496-CFA8-08C1C338532E}"/>
              </a:ext>
            </a:extLst>
          </p:cNvPr>
          <p:cNvCxnSpPr>
            <a:cxnSpLocks/>
            <a:stCxn id="342" idx="2"/>
            <a:endCxn id="17" idx="0"/>
          </p:cNvCxnSpPr>
          <p:nvPr/>
        </p:nvCxnSpPr>
        <p:spPr>
          <a:xfrm flipH="1">
            <a:off x="9630269" y="4388608"/>
            <a:ext cx="734" cy="212283"/>
          </a:xfrm>
          <a:prstGeom prst="line">
            <a:avLst/>
          </a:prstGeom>
          <a:ln>
            <a:solidFill>
              <a:srgbClr val="D57F57"/>
            </a:solidFill>
          </a:ln>
        </p:spPr>
        <p:style>
          <a:lnRef idx="2">
            <a:schemeClr val="accent1"/>
          </a:lnRef>
          <a:fillRef idx="0">
            <a:schemeClr val="accent1"/>
          </a:fillRef>
          <a:effectRef idx="1">
            <a:schemeClr val="accent1"/>
          </a:effectRef>
          <a:fontRef idx="minor">
            <a:schemeClr val="tx1"/>
          </a:fontRef>
        </p:style>
      </p:cxnSp>
      <p:pic>
        <p:nvPicPr>
          <p:cNvPr id="37" name="Imagen 36">
            <a:extLst>
              <a:ext uri="{FF2B5EF4-FFF2-40B4-BE49-F238E27FC236}">
                <a16:creationId xmlns:a16="http://schemas.microsoft.com/office/drawing/2014/main" id="{F1151D5C-B97D-2154-5EB5-CC79B78C3024}"/>
              </a:ext>
            </a:extLst>
          </p:cNvPr>
          <p:cNvPicPr>
            <a:picLocks noChangeAspect="1"/>
          </p:cNvPicPr>
          <p:nvPr/>
        </p:nvPicPr>
        <p:blipFill>
          <a:blip r:embed="rId5"/>
          <a:stretch>
            <a:fillRect/>
          </a:stretch>
        </p:blipFill>
        <p:spPr>
          <a:xfrm>
            <a:off x="10751143" y="4600891"/>
            <a:ext cx="729960" cy="511114"/>
          </a:xfrm>
          <a:prstGeom prst="rect">
            <a:avLst/>
          </a:prstGeom>
        </p:spPr>
      </p:pic>
      <p:cxnSp>
        <p:nvCxnSpPr>
          <p:cNvPr id="38" name="Conector recto 37">
            <a:extLst>
              <a:ext uri="{FF2B5EF4-FFF2-40B4-BE49-F238E27FC236}">
                <a16:creationId xmlns:a16="http://schemas.microsoft.com/office/drawing/2014/main" id="{171BF0B6-C32D-299A-3C10-EC9E5D5E983E}"/>
              </a:ext>
            </a:extLst>
          </p:cNvPr>
          <p:cNvCxnSpPr>
            <a:cxnSpLocks/>
            <a:stCxn id="336" idx="2"/>
            <a:endCxn id="37" idx="0"/>
          </p:cNvCxnSpPr>
          <p:nvPr/>
        </p:nvCxnSpPr>
        <p:spPr>
          <a:xfrm>
            <a:off x="11116123" y="4388608"/>
            <a:ext cx="0" cy="212283"/>
          </a:xfrm>
          <a:prstGeom prst="line">
            <a:avLst/>
          </a:prstGeom>
          <a:ln>
            <a:solidFill>
              <a:srgbClr val="D57F57"/>
            </a:solidFill>
          </a:ln>
        </p:spPr>
        <p:style>
          <a:lnRef idx="2">
            <a:schemeClr val="accent1"/>
          </a:lnRef>
          <a:fillRef idx="0">
            <a:schemeClr val="accent1"/>
          </a:fillRef>
          <a:effectRef idx="1">
            <a:schemeClr val="accent1"/>
          </a:effectRef>
          <a:fontRef idx="minor">
            <a:schemeClr val="tx1"/>
          </a:fontRef>
        </p:style>
      </p:cxnSp>
      <p:sp>
        <p:nvSpPr>
          <p:cNvPr id="53" name="Rectángulo redondeado 52">
            <a:extLst>
              <a:ext uri="{FF2B5EF4-FFF2-40B4-BE49-F238E27FC236}">
                <a16:creationId xmlns:a16="http://schemas.microsoft.com/office/drawing/2014/main" id="{5914CDC6-544B-69F4-B968-F17C2A39493D}"/>
              </a:ext>
            </a:extLst>
          </p:cNvPr>
          <p:cNvSpPr/>
          <p:nvPr/>
        </p:nvSpPr>
        <p:spPr>
          <a:xfrm>
            <a:off x="1505027" y="5205586"/>
            <a:ext cx="1159200" cy="180683"/>
          </a:xfrm>
          <a:prstGeom prst="roundRect">
            <a:avLst/>
          </a:prstGeom>
          <a:solidFill>
            <a:srgbClr val="4A5968">
              <a:alpha val="75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SELLER ONBOARDINNG</a:t>
            </a:r>
          </a:p>
        </p:txBody>
      </p:sp>
      <p:sp>
        <p:nvSpPr>
          <p:cNvPr id="5" name="Pentágono 4">
            <a:extLst>
              <a:ext uri="{FF2B5EF4-FFF2-40B4-BE49-F238E27FC236}">
                <a16:creationId xmlns:a16="http://schemas.microsoft.com/office/drawing/2014/main" id="{78009163-AC3C-0E5D-3290-F29C9C6DE8F8}"/>
              </a:ext>
            </a:extLst>
          </p:cNvPr>
          <p:cNvSpPr/>
          <p:nvPr/>
        </p:nvSpPr>
        <p:spPr>
          <a:xfrm>
            <a:off x="2699161" y="2844461"/>
            <a:ext cx="1296000" cy="716400"/>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NAVIGATION</a:t>
            </a:r>
          </a:p>
        </p:txBody>
      </p:sp>
      <p:sp>
        <p:nvSpPr>
          <p:cNvPr id="8" name="Cheurón 7">
            <a:extLst>
              <a:ext uri="{FF2B5EF4-FFF2-40B4-BE49-F238E27FC236}">
                <a16:creationId xmlns:a16="http://schemas.microsoft.com/office/drawing/2014/main" id="{711D4886-DCE3-6480-15E3-F4FDE106D6AF}"/>
              </a:ext>
            </a:extLst>
          </p:cNvPr>
          <p:cNvSpPr/>
          <p:nvPr/>
        </p:nvSpPr>
        <p:spPr>
          <a:xfrm>
            <a:off x="7397033" y="2844461"/>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9" name="CuadroTexto 8">
            <a:extLst>
              <a:ext uri="{FF2B5EF4-FFF2-40B4-BE49-F238E27FC236}">
                <a16:creationId xmlns:a16="http://schemas.microsoft.com/office/drawing/2014/main" id="{4AF7EE07-C7B9-26A1-5192-50714BDDC136}"/>
              </a:ext>
            </a:extLst>
          </p:cNvPr>
          <p:cNvSpPr txBox="1"/>
          <p:nvPr/>
        </p:nvSpPr>
        <p:spPr>
          <a:xfrm>
            <a:off x="7611468" y="3113387"/>
            <a:ext cx="972000"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CONFIRMATION</a:t>
            </a:r>
          </a:p>
        </p:txBody>
      </p:sp>
      <p:sp>
        <p:nvSpPr>
          <p:cNvPr id="10" name="Rectángulo 9">
            <a:extLst>
              <a:ext uri="{FF2B5EF4-FFF2-40B4-BE49-F238E27FC236}">
                <a16:creationId xmlns:a16="http://schemas.microsoft.com/office/drawing/2014/main" id="{30930666-B5F8-7318-5352-9DF9A767B68B}"/>
              </a:ext>
            </a:extLst>
          </p:cNvPr>
          <p:cNvSpPr/>
          <p:nvPr/>
        </p:nvSpPr>
        <p:spPr>
          <a:xfrm>
            <a:off x="236989" y="2449583"/>
            <a:ext cx="1201179" cy="1106742"/>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ECOMMERCE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KIOSKS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srgbClr val="FFFFFF"/>
                </a:solidFill>
                <a:effectLst/>
                <a:uLnTx/>
                <a:uFillTx/>
                <a:latin typeface="Calibri" panose="020F0502020204030204"/>
                <a:ea typeface="+mn-ea"/>
                <a:cs typeface="+mn-cs"/>
              </a:rPr>
              <a:t>APP</a:t>
            </a:r>
          </a:p>
        </p:txBody>
      </p:sp>
      <p:sp>
        <p:nvSpPr>
          <p:cNvPr id="14" name="Cheurón 13">
            <a:extLst>
              <a:ext uri="{FF2B5EF4-FFF2-40B4-BE49-F238E27FC236}">
                <a16:creationId xmlns:a16="http://schemas.microsoft.com/office/drawing/2014/main" id="{98E5AF1B-413E-A2F1-4B27-C6768C420C57}"/>
              </a:ext>
            </a:extLst>
          </p:cNvPr>
          <p:cNvSpPr/>
          <p:nvPr/>
        </p:nvSpPr>
        <p:spPr>
          <a:xfrm>
            <a:off x="1505028" y="2658440"/>
            <a:ext cx="1224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PRE-PURCHASE</a:t>
            </a:r>
          </a:p>
        </p:txBody>
      </p:sp>
      <p:sp>
        <p:nvSpPr>
          <p:cNvPr id="18" name="Cheurón 17">
            <a:extLst>
              <a:ext uri="{FF2B5EF4-FFF2-40B4-BE49-F238E27FC236}">
                <a16:creationId xmlns:a16="http://schemas.microsoft.com/office/drawing/2014/main" id="{34E7A471-296D-9E09-5986-F542B76B3266}"/>
              </a:ext>
            </a:extLst>
          </p:cNvPr>
          <p:cNvSpPr/>
          <p:nvPr/>
        </p:nvSpPr>
        <p:spPr>
          <a:xfrm>
            <a:off x="2699158" y="2658440"/>
            <a:ext cx="5976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30" name="Cheurón 29">
            <a:extLst>
              <a:ext uri="{FF2B5EF4-FFF2-40B4-BE49-F238E27FC236}">
                <a16:creationId xmlns:a16="http://schemas.microsoft.com/office/drawing/2014/main" id="{E0399C04-0FA5-703E-1DC1-B679E95169B0}"/>
              </a:ext>
            </a:extLst>
          </p:cNvPr>
          <p:cNvSpPr/>
          <p:nvPr/>
        </p:nvSpPr>
        <p:spPr>
          <a:xfrm>
            <a:off x="8715514" y="2658440"/>
            <a:ext cx="2988000" cy="148967"/>
          </a:xfrm>
          <a:prstGeom prst="chevron">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POST-PURCHASE</a:t>
            </a:r>
          </a:p>
        </p:txBody>
      </p:sp>
      <p:sp>
        <p:nvSpPr>
          <p:cNvPr id="33" name="Rectángulo 32">
            <a:extLst>
              <a:ext uri="{FF2B5EF4-FFF2-40B4-BE49-F238E27FC236}">
                <a16:creationId xmlns:a16="http://schemas.microsoft.com/office/drawing/2014/main" id="{0BEB2920-9C39-E235-DAC5-3C90701B2444}"/>
              </a:ext>
            </a:extLst>
          </p:cNvPr>
          <p:cNvSpPr/>
          <p:nvPr/>
        </p:nvSpPr>
        <p:spPr>
          <a:xfrm>
            <a:off x="1505027" y="2844461"/>
            <a:ext cx="1159200" cy="71640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CORE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SETUP</a:t>
            </a:r>
          </a:p>
        </p:txBody>
      </p:sp>
      <p:sp>
        <p:nvSpPr>
          <p:cNvPr id="35" name="Pentágono 34">
            <a:extLst>
              <a:ext uri="{FF2B5EF4-FFF2-40B4-BE49-F238E27FC236}">
                <a16:creationId xmlns:a16="http://schemas.microsoft.com/office/drawing/2014/main" id="{F80F89D4-1616-26CA-485A-8BB1F9CB0277}"/>
              </a:ext>
            </a:extLst>
          </p:cNvPr>
          <p:cNvSpPr/>
          <p:nvPr/>
        </p:nvSpPr>
        <p:spPr>
          <a:xfrm>
            <a:off x="10531591" y="2842193"/>
            <a:ext cx="1152000" cy="162000"/>
          </a:xfrm>
          <a:prstGeom prst="homePlate">
            <a:avLst/>
          </a:prstGeom>
          <a:solidFill>
            <a:srgbClr val="5C6977"/>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AFTERSALES</a:t>
            </a:r>
          </a:p>
        </p:txBody>
      </p:sp>
      <p:sp>
        <p:nvSpPr>
          <p:cNvPr id="36" name="Pentágono 35">
            <a:extLst>
              <a:ext uri="{FF2B5EF4-FFF2-40B4-BE49-F238E27FC236}">
                <a16:creationId xmlns:a16="http://schemas.microsoft.com/office/drawing/2014/main" id="{EB54054D-8AD2-A457-BC49-D8E7333D311D}"/>
              </a:ext>
            </a:extLst>
          </p:cNvPr>
          <p:cNvSpPr/>
          <p:nvPr/>
        </p:nvSpPr>
        <p:spPr>
          <a:xfrm>
            <a:off x="10531591" y="3027682"/>
            <a:ext cx="1152000" cy="162000"/>
          </a:xfrm>
          <a:prstGeom prst="homePlate">
            <a:avLst/>
          </a:prstGeom>
          <a:solidFill>
            <a:srgbClr val="5C6977"/>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CUSTOMER SUPPORT</a:t>
            </a:r>
          </a:p>
        </p:txBody>
      </p:sp>
      <p:sp>
        <p:nvSpPr>
          <p:cNvPr id="42" name="Rectángulo 41">
            <a:extLst>
              <a:ext uri="{FF2B5EF4-FFF2-40B4-BE49-F238E27FC236}">
                <a16:creationId xmlns:a16="http://schemas.microsoft.com/office/drawing/2014/main" id="{B7E3E54A-36DE-94A1-393C-E65363AA342B}"/>
              </a:ext>
            </a:extLst>
          </p:cNvPr>
          <p:cNvSpPr/>
          <p:nvPr/>
        </p:nvSpPr>
        <p:spPr>
          <a:xfrm>
            <a:off x="9346043" y="2842193"/>
            <a:ext cx="1152000" cy="162000"/>
          </a:xfrm>
          <a:prstGeom prst="rect">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FULFILMENT</a:t>
            </a:r>
          </a:p>
        </p:txBody>
      </p:sp>
      <p:sp>
        <p:nvSpPr>
          <p:cNvPr id="43" name="Rectángulo 42">
            <a:extLst>
              <a:ext uri="{FF2B5EF4-FFF2-40B4-BE49-F238E27FC236}">
                <a16:creationId xmlns:a16="http://schemas.microsoft.com/office/drawing/2014/main" id="{8F9B76E8-642B-AA32-39FF-D0F84E39A2FE}"/>
              </a:ext>
            </a:extLst>
          </p:cNvPr>
          <p:cNvSpPr/>
          <p:nvPr/>
        </p:nvSpPr>
        <p:spPr>
          <a:xfrm>
            <a:off x="9346042" y="3027682"/>
            <a:ext cx="1152000" cy="162000"/>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SALES MGMT</a:t>
            </a:r>
          </a:p>
        </p:txBody>
      </p:sp>
      <p:sp>
        <p:nvSpPr>
          <p:cNvPr id="45" name="Rectángulo 44">
            <a:extLst>
              <a:ext uri="{FF2B5EF4-FFF2-40B4-BE49-F238E27FC236}">
                <a16:creationId xmlns:a16="http://schemas.microsoft.com/office/drawing/2014/main" id="{98F48214-3CFA-899D-0C8C-3ABED84DF4BE}"/>
              </a:ext>
            </a:extLst>
          </p:cNvPr>
          <p:cNvSpPr/>
          <p:nvPr/>
        </p:nvSpPr>
        <p:spPr>
          <a:xfrm>
            <a:off x="9346041" y="3213713"/>
            <a:ext cx="1152000" cy="162000"/>
          </a:xfrm>
          <a:prstGeom prst="rect">
            <a:avLst/>
          </a:prstGeom>
          <a:gradFill>
            <a:gsLst>
              <a:gs pos="42000">
                <a:srgbClr val="E25C6B"/>
              </a:gs>
              <a:gs pos="57000">
                <a:srgbClr val="5C6977"/>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BILLING 1P / 3P</a:t>
            </a:r>
          </a:p>
        </p:txBody>
      </p:sp>
      <p:sp>
        <p:nvSpPr>
          <p:cNvPr id="55" name="Rectángulo 54">
            <a:extLst>
              <a:ext uri="{FF2B5EF4-FFF2-40B4-BE49-F238E27FC236}">
                <a16:creationId xmlns:a16="http://schemas.microsoft.com/office/drawing/2014/main" id="{70F7E920-2174-6965-3294-FF6FEC1241BA}"/>
              </a:ext>
            </a:extLst>
          </p:cNvPr>
          <p:cNvSpPr/>
          <p:nvPr/>
        </p:nvSpPr>
        <p:spPr>
          <a:xfrm>
            <a:off x="8728992" y="3400475"/>
            <a:ext cx="1769049" cy="166890"/>
          </a:xfrm>
          <a:prstGeom prst="rect">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FOLLOW UP</a:t>
            </a:r>
          </a:p>
        </p:txBody>
      </p:sp>
      <p:sp>
        <p:nvSpPr>
          <p:cNvPr id="56" name="Cheurón 55">
            <a:extLst>
              <a:ext uri="{FF2B5EF4-FFF2-40B4-BE49-F238E27FC236}">
                <a16:creationId xmlns:a16="http://schemas.microsoft.com/office/drawing/2014/main" id="{BFE541F5-DD63-82A8-776E-AF10EBDB5B51}"/>
              </a:ext>
            </a:extLst>
          </p:cNvPr>
          <p:cNvSpPr/>
          <p:nvPr/>
        </p:nvSpPr>
        <p:spPr>
          <a:xfrm>
            <a:off x="6219372" y="2842193"/>
            <a:ext cx="1296000" cy="714132"/>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PAYMENT</a:t>
            </a:r>
          </a:p>
        </p:txBody>
      </p:sp>
      <p:sp>
        <p:nvSpPr>
          <p:cNvPr id="57" name="Cheurón 56">
            <a:extLst>
              <a:ext uri="{FF2B5EF4-FFF2-40B4-BE49-F238E27FC236}">
                <a16:creationId xmlns:a16="http://schemas.microsoft.com/office/drawing/2014/main" id="{894F0A1A-D04C-5A2E-D3D5-4C4ED41F13A4}"/>
              </a:ext>
            </a:extLst>
          </p:cNvPr>
          <p:cNvSpPr/>
          <p:nvPr/>
        </p:nvSpPr>
        <p:spPr>
          <a:xfrm>
            <a:off x="5040809" y="2839925"/>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9" name="Cheurón 58">
            <a:extLst>
              <a:ext uri="{FF2B5EF4-FFF2-40B4-BE49-F238E27FC236}">
                <a16:creationId xmlns:a16="http://schemas.microsoft.com/office/drawing/2014/main" id="{0C48B3CB-861A-4123-6AFB-A0B8500BF6F0}"/>
              </a:ext>
            </a:extLst>
          </p:cNvPr>
          <p:cNvSpPr/>
          <p:nvPr/>
        </p:nvSpPr>
        <p:spPr>
          <a:xfrm>
            <a:off x="3867813" y="2842322"/>
            <a:ext cx="1296000" cy="716400"/>
          </a:xfrm>
          <a:prstGeom prst="chevron">
            <a:avLst>
              <a:gd name="adj" fmla="val 23947"/>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CART</a:t>
            </a:r>
          </a:p>
        </p:txBody>
      </p:sp>
      <p:sp>
        <p:nvSpPr>
          <p:cNvPr id="60" name="CuadroTexto 59">
            <a:extLst>
              <a:ext uri="{FF2B5EF4-FFF2-40B4-BE49-F238E27FC236}">
                <a16:creationId xmlns:a16="http://schemas.microsoft.com/office/drawing/2014/main" id="{835BD535-EAD8-6474-72A6-3B3CDAD63075}"/>
              </a:ext>
            </a:extLst>
          </p:cNvPr>
          <p:cNvSpPr txBox="1"/>
          <p:nvPr/>
        </p:nvSpPr>
        <p:spPr>
          <a:xfrm>
            <a:off x="5224456" y="3126309"/>
            <a:ext cx="983784" cy="143632"/>
          </a:xfrm>
          <a:prstGeom prst="rect">
            <a:avLst/>
          </a:prstGeom>
          <a:noFill/>
          <a:ln w="12700" cap="flat" cmpd="sng" algn="ctr">
            <a:noFill/>
            <a:prstDash val="solid"/>
            <a:miter lim="800000"/>
          </a:ln>
          <a:effectLst/>
        </p:spPr>
        <p:txBody>
          <a:bodyPr rtlCol="0" anchor="ctr"/>
          <a:lstStyle>
            <a:defPPr>
              <a:defRPr lang="en-US"/>
            </a:defPPr>
            <a:lvl1pPr algn="ctr" defTabSz="914400">
              <a:defRPr sz="900" b="1" kern="0">
                <a:solidFill>
                  <a:schemeClr val="bg1"/>
                </a:solidFill>
                <a:latin typeface="Calibri" panose="020F0502020204030204"/>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FFFFFF"/>
                </a:solidFill>
                <a:effectLst/>
                <a:uLnTx/>
                <a:uFillTx/>
                <a:latin typeface="Calibri" panose="020F0502020204030204"/>
                <a:ea typeface="+mn-ea"/>
                <a:cs typeface="+mn-cs"/>
              </a:rPr>
              <a:t>RESERVATION</a:t>
            </a:r>
          </a:p>
        </p:txBody>
      </p:sp>
      <p:sp>
        <p:nvSpPr>
          <p:cNvPr id="61" name="Pentágono 60">
            <a:extLst>
              <a:ext uri="{FF2B5EF4-FFF2-40B4-BE49-F238E27FC236}">
                <a16:creationId xmlns:a16="http://schemas.microsoft.com/office/drawing/2014/main" id="{45816AC8-52B0-8BB3-07A1-32B946434120}"/>
              </a:ext>
            </a:extLst>
          </p:cNvPr>
          <p:cNvSpPr/>
          <p:nvPr/>
        </p:nvSpPr>
        <p:spPr>
          <a:xfrm>
            <a:off x="10531591" y="3213713"/>
            <a:ext cx="1152000" cy="162000"/>
          </a:xfrm>
          <a:prstGeom prst="homePlate">
            <a:avLst/>
          </a:prstGeom>
          <a:solidFill>
            <a:srgbClr val="5C6977"/>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FFFFFF"/>
                </a:solidFill>
                <a:effectLst/>
                <a:uLnTx/>
                <a:uFillTx/>
                <a:latin typeface="Calibri" panose="020F0502020204030204"/>
                <a:ea typeface="+mn-ea"/>
                <a:cs typeface="+mn-cs"/>
              </a:rPr>
              <a:t>LOYALTY</a:t>
            </a:r>
          </a:p>
        </p:txBody>
      </p:sp>
      <p:sp>
        <p:nvSpPr>
          <p:cNvPr id="62" name="Rectángulo 61">
            <a:extLst>
              <a:ext uri="{FF2B5EF4-FFF2-40B4-BE49-F238E27FC236}">
                <a16:creationId xmlns:a16="http://schemas.microsoft.com/office/drawing/2014/main" id="{8BAD19CB-08EE-AE82-ADB6-30E7AD4C57FA}"/>
              </a:ext>
            </a:extLst>
          </p:cNvPr>
          <p:cNvSpPr/>
          <p:nvPr/>
        </p:nvSpPr>
        <p:spPr>
          <a:xfrm>
            <a:off x="8728992" y="2848559"/>
            <a:ext cx="583499" cy="527153"/>
          </a:xfrm>
          <a:prstGeom prst="rect">
            <a:avLst/>
          </a:prstGeom>
          <a:solidFill>
            <a:srgbClr val="4A5968">
              <a:alpha val="90000"/>
            </a:srgbClr>
          </a:solidFill>
          <a:ln w="12700" cap="flat" cmpd="sng" algn="ctr">
            <a:noFill/>
            <a:prstDash val="solid"/>
            <a:miter lim="800000"/>
          </a:ln>
          <a:effectLst/>
        </p:spPr>
        <p:txBody>
          <a:bodyPr rtlCol="0" anchor="ctr"/>
          <a:lstStyle/>
          <a:p>
            <a:pPr algn="ctr"/>
            <a:r>
              <a:rPr lang="es-CL" sz="900" b="1" kern="0">
                <a:solidFill>
                  <a:srgbClr val="FFFFFF"/>
                </a:solidFill>
                <a:latin typeface="Calibri" panose="020F0502020204030204"/>
              </a:rPr>
              <a:t>ORDER</a:t>
            </a:r>
          </a:p>
          <a:p>
            <a:pPr algn="ctr"/>
            <a:r>
              <a:rPr lang="es-CL" sz="900" b="1" kern="0">
                <a:solidFill>
                  <a:srgbClr val="FFFFFF"/>
                </a:solidFill>
                <a:latin typeface="Calibri" panose="020F0502020204030204"/>
              </a:rPr>
              <a:t>MGMT</a:t>
            </a:r>
          </a:p>
        </p:txBody>
      </p:sp>
      <p:sp>
        <p:nvSpPr>
          <p:cNvPr id="63" name="Pentágono 62">
            <a:extLst>
              <a:ext uri="{FF2B5EF4-FFF2-40B4-BE49-F238E27FC236}">
                <a16:creationId xmlns:a16="http://schemas.microsoft.com/office/drawing/2014/main" id="{2CCDEA81-5ACC-B6F2-D171-4E19CF977962}"/>
              </a:ext>
            </a:extLst>
          </p:cNvPr>
          <p:cNvSpPr/>
          <p:nvPr/>
        </p:nvSpPr>
        <p:spPr>
          <a:xfrm>
            <a:off x="10531591" y="3399744"/>
            <a:ext cx="1152000" cy="167621"/>
          </a:xfrm>
          <a:prstGeom prst="homePlate">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EXCHANGE &amp; RETURNS</a:t>
            </a:r>
          </a:p>
        </p:txBody>
      </p:sp>
      <p:sp>
        <p:nvSpPr>
          <p:cNvPr id="320" name="Pentágono 319">
            <a:extLst>
              <a:ext uri="{FF2B5EF4-FFF2-40B4-BE49-F238E27FC236}">
                <a16:creationId xmlns:a16="http://schemas.microsoft.com/office/drawing/2014/main" id="{85F1EAC1-6005-457A-3E67-4EF6288B109D}"/>
              </a:ext>
            </a:extLst>
          </p:cNvPr>
          <p:cNvSpPr/>
          <p:nvPr/>
        </p:nvSpPr>
        <p:spPr>
          <a:xfrm>
            <a:off x="1438168" y="2449583"/>
            <a:ext cx="10382357" cy="145702"/>
          </a:xfrm>
          <a:prstGeom prst="homePlate">
            <a:avLst>
              <a:gd name="adj" fmla="val 25181"/>
            </a:avLst>
          </a:prstGeom>
          <a:solidFill>
            <a:srgbClr val="4A5968">
              <a:alpha val="9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9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 name="CuadroTexto 1">
            <a:extLst>
              <a:ext uri="{FF2B5EF4-FFF2-40B4-BE49-F238E27FC236}">
                <a16:creationId xmlns:a16="http://schemas.microsoft.com/office/drawing/2014/main" id="{27A52F4B-2B27-0D4C-D1D1-EFF8D60B41B4}"/>
              </a:ext>
            </a:extLst>
          </p:cNvPr>
          <p:cNvSpPr txBox="1"/>
          <p:nvPr/>
        </p:nvSpPr>
        <p:spPr>
          <a:xfrm>
            <a:off x="439668" y="1634198"/>
            <a:ext cx="11380855" cy="2821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plataforma de Digital Commerce cuenta con soluciones que permiten la gestión de los diferentes componentes que componen el ecosistema</a:t>
            </a:r>
          </a:p>
        </p:txBody>
      </p:sp>
      <p:sp>
        <p:nvSpPr>
          <p:cNvPr id="4" name="Rectángulo redondeado 3">
            <a:extLst>
              <a:ext uri="{FF2B5EF4-FFF2-40B4-BE49-F238E27FC236}">
                <a16:creationId xmlns:a16="http://schemas.microsoft.com/office/drawing/2014/main" id="{646A0409-D2B9-96B5-A43A-C68BAC13C334}"/>
              </a:ext>
            </a:extLst>
          </p:cNvPr>
          <p:cNvSpPr/>
          <p:nvPr/>
        </p:nvSpPr>
        <p:spPr>
          <a:xfrm>
            <a:off x="2690831" y="5955362"/>
            <a:ext cx="1168652" cy="281868"/>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JARVIS</a:t>
            </a:r>
          </a:p>
          <a:p>
            <a:pPr algn="ctr"/>
            <a:r>
              <a:rPr lang="es-CL" sz="800" b="1" kern="0">
                <a:solidFill>
                  <a:schemeClr val="tx2"/>
                </a:solidFill>
                <a:latin typeface="Calibri" panose="020F0502020204030204"/>
              </a:rPr>
              <a:t>MERCHANT CENTER</a:t>
            </a:r>
          </a:p>
        </p:txBody>
      </p:sp>
      <p:sp>
        <p:nvSpPr>
          <p:cNvPr id="11" name="Rectángulo redondeado 10">
            <a:extLst>
              <a:ext uri="{FF2B5EF4-FFF2-40B4-BE49-F238E27FC236}">
                <a16:creationId xmlns:a16="http://schemas.microsoft.com/office/drawing/2014/main" id="{D2C70706-C6B0-1C5D-7286-2B58C2E5C3D6}"/>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2" name="Rectángulo redondeado 11">
            <a:extLst>
              <a:ext uri="{FF2B5EF4-FFF2-40B4-BE49-F238E27FC236}">
                <a16:creationId xmlns:a16="http://schemas.microsoft.com/office/drawing/2014/main" id="{18883B63-C6C1-8CA6-31FA-69CF2E1093A6}"/>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3" name="Rectángulo redondeado 12">
            <a:extLst>
              <a:ext uri="{FF2B5EF4-FFF2-40B4-BE49-F238E27FC236}">
                <a16:creationId xmlns:a16="http://schemas.microsoft.com/office/drawing/2014/main" id="{FB48106C-41CB-4BC1-BD5C-E8CD98ECAD88}"/>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3" name="Rectángulo redondeado 2">
            <a:extLst>
              <a:ext uri="{FF2B5EF4-FFF2-40B4-BE49-F238E27FC236}">
                <a16:creationId xmlns:a16="http://schemas.microsoft.com/office/drawing/2014/main" id="{B579943C-BC8F-2EFC-41C4-53271CE16571}"/>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STORES &amp; MERCHANDISE</a:t>
            </a:r>
          </a:p>
        </p:txBody>
      </p:sp>
    </p:spTree>
    <p:extLst>
      <p:ext uri="{BB962C8B-B14F-4D97-AF65-F5344CB8AC3E}">
        <p14:creationId xmlns:p14="http://schemas.microsoft.com/office/powerpoint/2010/main" val="542069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down)">
                                      <p:cBhvr>
                                        <p:cTn id="11" dur="500"/>
                                        <p:tgtEl>
                                          <p:spTgt spid="4"/>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par>
                                <p:cTn id="16" presetID="22" presetClass="entr" presetSubtype="4" fill="hold"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wipe(down)">
                                      <p:cBhvr>
                                        <p:cTn id="18" dur="500"/>
                                        <p:tgtEl>
                                          <p:spTgt spid="25"/>
                                        </p:tgtEl>
                                      </p:cBhvr>
                                    </p:animEffect>
                                  </p:childTnLst>
                                </p:cTn>
                              </p:par>
                              <p:par>
                                <p:cTn id="19" presetID="22" presetClass="entr" presetSubtype="4" fill="hold" nodeType="withEffect">
                                  <p:stCondLst>
                                    <p:cond delay="0"/>
                                  </p:stCondLst>
                                  <p:childTnLst>
                                    <p:set>
                                      <p:cBhvr>
                                        <p:cTn id="20" dur="1" fill="hold">
                                          <p:stCondLst>
                                            <p:cond delay="0"/>
                                          </p:stCondLst>
                                        </p:cTn>
                                        <p:tgtEl>
                                          <p:spTgt spid="31"/>
                                        </p:tgtEl>
                                        <p:attrNameLst>
                                          <p:attrName>style.visibility</p:attrName>
                                        </p:attrNameLst>
                                      </p:cBhvr>
                                      <p:to>
                                        <p:strVal val="visible"/>
                                      </p:to>
                                    </p:set>
                                    <p:animEffect transition="in" filter="wipe(down)">
                                      <p:cBhvr>
                                        <p:cTn id="21" dur="500"/>
                                        <p:tgtEl>
                                          <p:spTgt spid="31"/>
                                        </p:tgtEl>
                                      </p:cBhvr>
                                    </p:animEffect>
                                  </p:childTnLst>
                                </p:cTn>
                              </p:par>
                              <p:par>
                                <p:cTn id="22" presetID="22" presetClass="entr" presetSubtype="4" fill="hold"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wipe(down)">
                                      <p:cBhvr>
                                        <p:cTn id="24" dur="500"/>
                                        <p:tgtEl>
                                          <p:spTgt spid="17"/>
                                        </p:tgtEl>
                                      </p:cBhvr>
                                    </p:animEffect>
                                  </p:childTnLst>
                                </p:cTn>
                              </p:par>
                              <p:par>
                                <p:cTn id="25" presetID="22" presetClass="entr" presetSubtype="4" fill="hold" nodeType="with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down)">
                                      <p:cBhvr>
                                        <p:cTn id="27" dur="500"/>
                                        <p:tgtEl>
                                          <p:spTgt spid="32"/>
                                        </p:tgtEl>
                                      </p:cBhvr>
                                    </p:animEffect>
                                  </p:childTnLst>
                                </p:cTn>
                              </p:par>
                              <p:par>
                                <p:cTn id="28" presetID="22" presetClass="entr" presetSubtype="4" fill="hold" nodeType="withEffect">
                                  <p:stCondLst>
                                    <p:cond delay="0"/>
                                  </p:stCondLst>
                                  <p:childTnLst>
                                    <p:set>
                                      <p:cBhvr>
                                        <p:cTn id="29" dur="1" fill="hold">
                                          <p:stCondLst>
                                            <p:cond delay="0"/>
                                          </p:stCondLst>
                                        </p:cTn>
                                        <p:tgtEl>
                                          <p:spTgt spid="37"/>
                                        </p:tgtEl>
                                        <p:attrNameLst>
                                          <p:attrName>style.visibility</p:attrName>
                                        </p:attrNameLst>
                                      </p:cBhvr>
                                      <p:to>
                                        <p:strVal val="visible"/>
                                      </p:to>
                                    </p:set>
                                    <p:animEffect transition="in" filter="wipe(down)">
                                      <p:cBhvr>
                                        <p:cTn id="30" dur="500"/>
                                        <p:tgtEl>
                                          <p:spTgt spid="37"/>
                                        </p:tgtEl>
                                      </p:cBhvr>
                                    </p:animEffect>
                                  </p:childTnLst>
                                </p:cTn>
                              </p:par>
                              <p:par>
                                <p:cTn id="31" presetID="22" presetClass="entr" presetSubtype="4" fill="hold" nodeType="withEffect">
                                  <p:stCondLst>
                                    <p:cond delay="0"/>
                                  </p:stCondLst>
                                  <p:childTnLst>
                                    <p:set>
                                      <p:cBhvr>
                                        <p:cTn id="32" dur="1" fill="hold">
                                          <p:stCondLst>
                                            <p:cond delay="0"/>
                                          </p:stCondLst>
                                        </p:cTn>
                                        <p:tgtEl>
                                          <p:spTgt spid="38"/>
                                        </p:tgtEl>
                                        <p:attrNameLst>
                                          <p:attrName>style.visibility</p:attrName>
                                        </p:attrNameLst>
                                      </p:cBhvr>
                                      <p:to>
                                        <p:strVal val="visible"/>
                                      </p:to>
                                    </p:set>
                                    <p:animEffect transition="in" filter="wipe(down)">
                                      <p:cBhvr>
                                        <p:cTn id="33" dur="500"/>
                                        <p:tgtEl>
                                          <p:spTgt spid="38"/>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grpId="1" nodeType="clickEffect">
                                  <p:stCondLst>
                                    <p:cond delay="0"/>
                                  </p:stCondLst>
                                  <p:childTnLst>
                                    <p:animEffect transition="out" filter="fade">
                                      <p:cBhvr>
                                        <p:cTn id="37" dur="500"/>
                                        <p:tgtEl>
                                          <p:spTgt spid="2"/>
                                        </p:tgtEl>
                                      </p:cBhvr>
                                    </p:animEffect>
                                    <p:set>
                                      <p:cBhvr>
                                        <p:cTn id="38"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4"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redondeado 10">
            <a:extLst>
              <a:ext uri="{FF2B5EF4-FFF2-40B4-BE49-F238E27FC236}">
                <a16:creationId xmlns:a16="http://schemas.microsoft.com/office/drawing/2014/main" id="{48733184-D0D8-DF7F-15CB-1CEAF1407220}"/>
              </a:ext>
            </a:extLst>
          </p:cNvPr>
          <p:cNvSpPr/>
          <p:nvPr/>
        </p:nvSpPr>
        <p:spPr>
          <a:xfrm>
            <a:off x="4926374" y="2533269"/>
            <a:ext cx="2744411" cy="631205"/>
          </a:xfrm>
          <a:prstGeom prst="roundRect">
            <a:avLst>
              <a:gd name="adj" fmla="val 6757"/>
            </a:avLst>
          </a:prstGeom>
          <a:solidFill>
            <a:srgbClr val="73C96A">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sp>
        <p:nvSpPr>
          <p:cNvPr id="12" name="Rectángulo redondeado 11">
            <a:extLst>
              <a:ext uri="{FF2B5EF4-FFF2-40B4-BE49-F238E27FC236}">
                <a16:creationId xmlns:a16="http://schemas.microsoft.com/office/drawing/2014/main" id="{06BC69F5-0976-A164-7C86-6798D8244CE7}"/>
              </a:ext>
            </a:extLst>
          </p:cNvPr>
          <p:cNvSpPr/>
          <p:nvPr/>
        </p:nvSpPr>
        <p:spPr>
          <a:xfrm>
            <a:off x="8037383" y="1854202"/>
            <a:ext cx="2744411" cy="631204"/>
          </a:xfrm>
          <a:prstGeom prst="roundRect">
            <a:avLst>
              <a:gd name="adj" fmla="val 6757"/>
            </a:avLst>
          </a:prstGeom>
          <a:solidFill>
            <a:srgbClr val="5E6B78">
              <a:alpha val="3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sp>
        <p:nvSpPr>
          <p:cNvPr id="13" name="Rectángulo redondeado 12">
            <a:extLst>
              <a:ext uri="{FF2B5EF4-FFF2-40B4-BE49-F238E27FC236}">
                <a16:creationId xmlns:a16="http://schemas.microsoft.com/office/drawing/2014/main" id="{081C998F-2575-F204-F86C-8150A216E89B}"/>
              </a:ext>
            </a:extLst>
          </p:cNvPr>
          <p:cNvSpPr/>
          <p:nvPr/>
        </p:nvSpPr>
        <p:spPr>
          <a:xfrm>
            <a:off x="8029656" y="2533269"/>
            <a:ext cx="2744411" cy="631204"/>
          </a:xfrm>
          <a:prstGeom prst="roundRect">
            <a:avLst>
              <a:gd name="adj" fmla="val 6757"/>
            </a:avLst>
          </a:prstGeom>
          <a:solidFill>
            <a:schemeClr val="accent6">
              <a:lumMod val="60000"/>
              <a:lumOff val="40000"/>
              <a:alpha val="3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2" name="CuadroTexto 1">
            <a:extLst>
              <a:ext uri="{FF2B5EF4-FFF2-40B4-BE49-F238E27FC236}">
                <a16:creationId xmlns:a16="http://schemas.microsoft.com/office/drawing/2014/main" id="{504AAA75-A42D-22E1-0D4B-6679798495A1}"/>
              </a:ext>
            </a:extLst>
          </p:cNvPr>
          <p:cNvSpPr txBox="1"/>
          <p:nvPr/>
        </p:nvSpPr>
        <p:spPr>
          <a:xfrm>
            <a:off x="620449" y="1851461"/>
            <a:ext cx="3812342" cy="131301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400"/>
              <a:t>PLATAFORMAS</a:t>
            </a:r>
          </a:p>
        </p:txBody>
      </p:sp>
      <p:sp>
        <p:nvSpPr>
          <p:cNvPr id="3" name="Rectángulo redondeado 2">
            <a:extLst>
              <a:ext uri="{FF2B5EF4-FFF2-40B4-BE49-F238E27FC236}">
                <a16:creationId xmlns:a16="http://schemas.microsoft.com/office/drawing/2014/main" id="{89BD8635-C2B3-4236-2DB4-3B665FD7F4EA}"/>
              </a:ext>
            </a:extLst>
          </p:cNvPr>
          <p:cNvSpPr/>
          <p:nvPr/>
        </p:nvSpPr>
        <p:spPr>
          <a:xfrm>
            <a:off x="4926374" y="1854201"/>
            <a:ext cx="2617426" cy="631205"/>
          </a:xfrm>
          <a:prstGeom prst="roundRect">
            <a:avLst>
              <a:gd name="adj" fmla="val 6757"/>
            </a:avLst>
          </a:prstGeom>
          <a:solidFill>
            <a:srgbClr val="E25D6B">
              <a:alpha val="50000"/>
            </a:srgbClr>
          </a:solidFill>
          <a:ln w="635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STORES &amp;</a:t>
            </a:r>
          </a:p>
          <a:p>
            <a:pPr marL="0" marR="0" lvl="0" indent="0" algn="l"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MERCHANDISE</a:t>
            </a:r>
            <a:endParaRPr kumimoji="0" lang="es-CL" sz="10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 name="Rectángulo redondeado 3">
            <a:extLst>
              <a:ext uri="{FF2B5EF4-FFF2-40B4-BE49-F238E27FC236}">
                <a16:creationId xmlns:a16="http://schemas.microsoft.com/office/drawing/2014/main" id="{E7D9E4AE-D281-30BB-E2DC-0E16AC966D52}"/>
              </a:ext>
            </a:extLst>
          </p:cNvPr>
          <p:cNvSpPr/>
          <p:nvPr/>
        </p:nvSpPr>
        <p:spPr>
          <a:xfrm>
            <a:off x="6338786" y="2003966"/>
            <a:ext cx="1332000" cy="152294"/>
          </a:xfrm>
          <a:prstGeom prst="roundRect">
            <a:avLst>
              <a:gd name="adj" fmla="val 6757"/>
            </a:avLst>
          </a:prstGeom>
          <a:solidFill>
            <a:srgbClr val="E25D6B">
              <a:alpha val="30000"/>
            </a:srgbClr>
          </a:solidFill>
          <a:ln w="0" cap="flat" cmpd="sng" algn="ctr">
            <a:solidFill>
              <a:schemeClr val="bg1"/>
            </a:solidFill>
            <a:prstDash val="solid"/>
            <a:miter lim="800000"/>
          </a:ln>
          <a:effectLst/>
        </p:spPr>
        <p:txBody>
          <a:bodyPr rtlCol="0" anchor="ctr"/>
          <a:lstStyle/>
          <a:p>
            <a:pPr algn="ctr"/>
            <a:r>
              <a:rPr lang="es-CL" sz="800" b="1" kern="0">
                <a:solidFill>
                  <a:prstClr val="white"/>
                </a:solidFill>
                <a:latin typeface="Calibri" panose="020F0502020204030204"/>
              </a:rPr>
              <a:t>STORE OPERATIONS</a:t>
            </a:r>
          </a:p>
        </p:txBody>
      </p:sp>
      <p:sp>
        <p:nvSpPr>
          <p:cNvPr id="5" name="Rectángulo redondeado 4">
            <a:extLst>
              <a:ext uri="{FF2B5EF4-FFF2-40B4-BE49-F238E27FC236}">
                <a16:creationId xmlns:a16="http://schemas.microsoft.com/office/drawing/2014/main" id="{29EA8731-FC68-A78E-F62C-858B6A8DF859}"/>
              </a:ext>
            </a:extLst>
          </p:cNvPr>
          <p:cNvSpPr/>
          <p:nvPr/>
        </p:nvSpPr>
        <p:spPr>
          <a:xfrm>
            <a:off x="6338786" y="2198864"/>
            <a:ext cx="1332000" cy="152294"/>
          </a:xfrm>
          <a:prstGeom prst="roundRect">
            <a:avLst>
              <a:gd name="adj" fmla="val 6757"/>
            </a:avLst>
          </a:prstGeom>
          <a:solidFill>
            <a:srgbClr val="E25D6B">
              <a:alpha val="30000"/>
            </a:srgbClr>
          </a:solidFill>
          <a:ln w="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6" name="Rectángulo redondeado 5">
            <a:extLst>
              <a:ext uri="{FF2B5EF4-FFF2-40B4-BE49-F238E27FC236}">
                <a16:creationId xmlns:a16="http://schemas.microsoft.com/office/drawing/2014/main" id="{3588FCF3-B818-11F8-F784-A01C8A4BC1B8}"/>
              </a:ext>
            </a:extLst>
          </p:cNvPr>
          <p:cNvSpPr/>
          <p:nvPr/>
        </p:nvSpPr>
        <p:spPr>
          <a:xfrm>
            <a:off x="4926374" y="2533269"/>
            <a:ext cx="2744411" cy="631205"/>
          </a:xfrm>
          <a:prstGeom prst="roundRect">
            <a:avLst>
              <a:gd name="adj" fmla="val 6757"/>
            </a:avLst>
          </a:prstGeom>
          <a:solidFill>
            <a:srgbClr val="73C96A">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sp>
        <p:nvSpPr>
          <p:cNvPr id="7" name="Rectángulo redondeado 6">
            <a:extLst>
              <a:ext uri="{FF2B5EF4-FFF2-40B4-BE49-F238E27FC236}">
                <a16:creationId xmlns:a16="http://schemas.microsoft.com/office/drawing/2014/main" id="{692EFD17-0664-4F81-A8C1-190DC130A9C0}"/>
              </a:ext>
            </a:extLst>
          </p:cNvPr>
          <p:cNvSpPr/>
          <p:nvPr/>
        </p:nvSpPr>
        <p:spPr>
          <a:xfrm>
            <a:off x="8037383" y="1854202"/>
            <a:ext cx="2744411" cy="631204"/>
          </a:xfrm>
          <a:prstGeom prst="roundRect">
            <a:avLst>
              <a:gd name="adj" fmla="val 6757"/>
            </a:avLst>
          </a:prstGeom>
          <a:solidFill>
            <a:srgbClr val="5E6B78">
              <a:alpha val="2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sp>
        <p:nvSpPr>
          <p:cNvPr id="8" name="Rectángulo redondeado 7">
            <a:extLst>
              <a:ext uri="{FF2B5EF4-FFF2-40B4-BE49-F238E27FC236}">
                <a16:creationId xmlns:a16="http://schemas.microsoft.com/office/drawing/2014/main" id="{FB3737F0-F3A7-A571-1234-EB8A27E5CA6E}"/>
              </a:ext>
            </a:extLst>
          </p:cNvPr>
          <p:cNvSpPr/>
          <p:nvPr/>
        </p:nvSpPr>
        <p:spPr>
          <a:xfrm>
            <a:off x="8029656" y="2533269"/>
            <a:ext cx="2744411" cy="631204"/>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sp>
        <p:nvSpPr>
          <p:cNvPr id="9" name="CuadroTexto 8">
            <a:extLst>
              <a:ext uri="{FF2B5EF4-FFF2-40B4-BE49-F238E27FC236}">
                <a16:creationId xmlns:a16="http://schemas.microsoft.com/office/drawing/2014/main" id="{3BAF67AD-C8C7-8964-45C4-AF98CCF7E511}"/>
              </a:ext>
            </a:extLst>
          </p:cNvPr>
          <p:cNvSpPr txBox="1"/>
          <p:nvPr/>
        </p:nvSpPr>
        <p:spPr>
          <a:xfrm>
            <a:off x="620449" y="3741778"/>
            <a:ext cx="8968051" cy="28814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ahora la plataforma </a:t>
            </a:r>
            <a:r>
              <a:rPr lang="es-CL" sz="1000" err="1"/>
              <a:t>Enablers</a:t>
            </a:r>
            <a:r>
              <a:rPr lang="es-CL" sz="1000"/>
              <a:t>…</a:t>
            </a:r>
          </a:p>
        </p:txBody>
      </p:sp>
      <p:pic>
        <p:nvPicPr>
          <p:cNvPr id="1026" name="Picture 2" descr="Ok - Descarga iconos gratis">
            <a:extLst>
              <a:ext uri="{FF2B5EF4-FFF2-40B4-BE49-F238E27FC236}">
                <a16:creationId xmlns:a16="http://schemas.microsoft.com/office/drawing/2014/main" id="{F0ADCB03-C587-FBB1-D884-1203FF0764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0111" y="1637151"/>
            <a:ext cx="419100" cy="41910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Ok - Descarga iconos gratis">
            <a:extLst>
              <a:ext uri="{FF2B5EF4-FFF2-40B4-BE49-F238E27FC236}">
                <a16:creationId xmlns:a16="http://schemas.microsoft.com/office/drawing/2014/main" id="{9DC565E4-924E-E67A-5E26-07784410D16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0111" y="2323719"/>
            <a:ext cx="419100" cy="4191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Ok - Descarga iconos gratis">
            <a:extLst>
              <a:ext uri="{FF2B5EF4-FFF2-40B4-BE49-F238E27FC236}">
                <a16:creationId xmlns:a16="http://schemas.microsoft.com/office/drawing/2014/main" id="{C06CEA74-E47F-A702-7180-AC8E6CB0B9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80603" y="1644651"/>
            <a:ext cx="419100" cy="41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7290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–Business </a:t>
            </a:r>
            <a:r>
              <a:rPr lang="es-CL" b="1" err="1"/>
              <a:t>Overview</a:t>
            </a:r>
            <a:endParaRPr lang="es-CL"/>
          </a:p>
        </p:txBody>
      </p:sp>
      <p:sp>
        <p:nvSpPr>
          <p:cNvPr id="5" name="CuadroTexto 4">
            <a:extLst>
              <a:ext uri="{FF2B5EF4-FFF2-40B4-BE49-F238E27FC236}">
                <a16:creationId xmlns:a16="http://schemas.microsoft.com/office/drawing/2014/main" id="{8BA55C3F-7E2F-6DDA-17A2-A6DE81947989}"/>
              </a:ext>
            </a:extLst>
          </p:cNvPr>
          <p:cNvSpPr txBox="1"/>
          <p:nvPr/>
        </p:nvSpPr>
        <p:spPr>
          <a:xfrm>
            <a:off x="1304923" y="2902515"/>
            <a:ext cx="4680000" cy="84767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gestión financiera comprende la supervisión y optimización de las operaciones financieras del </a:t>
            </a:r>
            <a:r>
              <a:rPr lang="es-CL" sz="1000" err="1"/>
              <a:t>Retail</a:t>
            </a:r>
            <a:r>
              <a:rPr lang="es-CL" sz="1000"/>
              <a:t>. Gestiona el flujo de caja, el inventario, la elaboración de presupuestos, las previsiones y el registro y análisis financiero para garantizar la rentabilidad y la sostenibilidad.</a:t>
            </a:r>
          </a:p>
        </p:txBody>
      </p:sp>
      <p:sp>
        <p:nvSpPr>
          <p:cNvPr id="9" name="CuadroTexto 8">
            <a:extLst>
              <a:ext uri="{FF2B5EF4-FFF2-40B4-BE49-F238E27FC236}">
                <a16:creationId xmlns:a16="http://schemas.microsoft.com/office/drawing/2014/main" id="{D4DF4D40-24E9-7143-1590-FE64A3ED9048}"/>
              </a:ext>
            </a:extLst>
          </p:cNvPr>
          <p:cNvSpPr txBox="1"/>
          <p:nvPr/>
        </p:nvSpPr>
        <p:spPr>
          <a:xfrm>
            <a:off x="1304923" y="3986761"/>
            <a:ext cx="9582154" cy="559796"/>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Tener un profundo nivel de detalle en la gestión de las finanzas permite -con el análisis de los números-, optimizar aspectos tan diversos que van desde el espacio en las estanterías hasta las horas de trabajo del personal. Se trata de gestionar cada metro cuadrado, cada transacción y cada decisión financiera que respalde el objetivo final: mantener contentos a los clientes y cumplir las metas financieras.</a:t>
            </a:r>
          </a:p>
        </p:txBody>
      </p:sp>
      <p:sp>
        <p:nvSpPr>
          <p:cNvPr id="14" name="CuadroTexto 13">
            <a:extLst>
              <a:ext uri="{FF2B5EF4-FFF2-40B4-BE49-F238E27FC236}">
                <a16:creationId xmlns:a16="http://schemas.microsoft.com/office/drawing/2014/main" id="{A8C24D9E-5BD8-401F-EAA2-A94EE8FEC481}"/>
              </a:ext>
            </a:extLst>
          </p:cNvPr>
          <p:cNvSpPr txBox="1"/>
          <p:nvPr/>
        </p:nvSpPr>
        <p:spPr>
          <a:xfrm>
            <a:off x="6207079" y="2902515"/>
            <a:ext cx="4680000" cy="84767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Como se indica, las operaciones financieras están presentes a lo largo y ancho de toda la cadena de valor del </a:t>
            </a:r>
            <a:r>
              <a:rPr lang="es-CL" sz="1000" err="1"/>
              <a:t>Retail</a:t>
            </a:r>
            <a:r>
              <a:rPr lang="es-CL" sz="1000"/>
              <a:t>, siendo una disciplina fundamental no sólo para la operación interna de cara a clientes y colaboradores, sino como parte de la relación comercial con proveedores, Sellers, proveedores de servicios, entidades legales, etc.</a:t>
            </a:r>
          </a:p>
        </p:txBody>
      </p:sp>
    </p:spTree>
    <p:extLst>
      <p:ext uri="{BB962C8B-B14F-4D97-AF65-F5344CB8AC3E}">
        <p14:creationId xmlns:p14="http://schemas.microsoft.com/office/powerpoint/2010/main" val="3803587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14"/>
                                        </p:tgtEl>
                                      </p:cBhvr>
                                    </p:animEffect>
                                    <p:set>
                                      <p:cBhvr>
                                        <p:cTn id="25" dur="1" fill="hold">
                                          <p:stCondLst>
                                            <p:cond delay="499"/>
                                          </p:stCondLst>
                                        </p:cTn>
                                        <p:tgtEl>
                                          <p:spTgt spid="14"/>
                                        </p:tgtEl>
                                        <p:attrNameLst>
                                          <p:attrName>style.visibility</p:attrName>
                                        </p:attrNameLst>
                                      </p:cBhvr>
                                      <p:to>
                                        <p:strVal val="hidden"/>
                                      </p:to>
                                    </p:set>
                                  </p:childTnLst>
                                </p:cTn>
                              </p:par>
                              <p:par>
                                <p:cTn id="26" presetID="10" presetClass="exit" presetSubtype="0" fill="hold" grpId="0" nodeType="withEffect">
                                  <p:stCondLst>
                                    <p:cond delay="0"/>
                                  </p:stCondLst>
                                  <p:childTnLst>
                                    <p:animEffect transition="out" filter="fade">
                                      <p:cBhvr>
                                        <p:cTn id="27" dur="500"/>
                                        <p:tgtEl>
                                          <p:spTgt spid="9"/>
                                        </p:tgtEl>
                                      </p:cBhvr>
                                    </p:animEffect>
                                    <p:set>
                                      <p:cBhvr>
                                        <p:cTn id="28"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9" grpId="0" animBg="1"/>
      <p:bldP spid="9" grpId="1" animBg="1"/>
      <p:bldP spid="14" grpId="0" animBg="1"/>
      <p:bldP spid="14" grpId="1"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FLUJO DE CAJA</a:t>
            </a:r>
          </a:p>
        </p:txBody>
      </p:sp>
    </p:spTree>
    <p:extLst>
      <p:ext uri="{BB962C8B-B14F-4D97-AF65-F5344CB8AC3E}">
        <p14:creationId xmlns:p14="http://schemas.microsoft.com/office/powerpoint/2010/main" val="4017995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par>
                          <p:cTn id="8" fill="hold">
                            <p:stCondLst>
                              <p:cond delay="10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childTnLst>
                                </p:cTn>
                              </p:par>
                            </p:childTnLst>
                          </p:cTn>
                        </p:par>
                        <p:par>
                          <p:cTn id="12" fill="hold">
                            <p:stCondLst>
                              <p:cond delay="2000"/>
                            </p:stCondLst>
                            <p:childTnLst>
                              <p:par>
                                <p:cTn id="13" presetID="10" presetClass="entr" presetSubtype="0" fill="hold" grpId="0" nodeType="after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childTnLst>
                                </p:cTn>
                              </p:par>
                            </p:childTnLst>
                          </p:cTn>
                        </p:par>
                        <p:par>
                          <p:cTn id="16" fill="hold">
                            <p:stCondLst>
                              <p:cond delay="30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72361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Estado Resultado, arroja luz sobre la eficiencia operativa del </a:t>
            </a:r>
            <a:r>
              <a:rPr lang="es-CL" sz="1000" err="1"/>
              <a:t>Retail</a:t>
            </a:r>
            <a:r>
              <a:rPr lang="es-CL" sz="1000"/>
              <a:t>. Incluye los ingresos, los gastos y las ganancias o pérdidas de la empresa durante un período financiero, que culminan en su ingreso o pérdida neto general (“el resultado final”), que indica la rentabilidad. Proporciona una comparación directa de los ingresos y las ganancias con los gastos, separados por los costos directos e indirectos asociados con la venta de bienes. Los siguientes componentes forman parte de un Estado Resultado:</a:t>
            </a:r>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6" y="3257432"/>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INGRESOS</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3731600" y="3257432"/>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COSTOS DE MERCADERÍA</a:t>
            </a:r>
          </a:p>
        </p:txBody>
      </p:sp>
      <p:sp>
        <p:nvSpPr>
          <p:cNvPr id="3" name="Rectángulo redondeado 2">
            <a:extLst>
              <a:ext uri="{FF2B5EF4-FFF2-40B4-BE49-F238E27FC236}">
                <a16:creationId xmlns:a16="http://schemas.microsoft.com/office/drawing/2014/main" id="{4932A4AE-6461-F55A-78FC-0281616F6482}"/>
              </a:ext>
            </a:extLst>
          </p:cNvPr>
          <p:cNvSpPr/>
          <p:nvPr/>
        </p:nvSpPr>
        <p:spPr>
          <a:xfrm>
            <a:off x="5517384" y="3257431"/>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UTILIDAD BRUTA</a:t>
            </a:r>
          </a:p>
        </p:txBody>
      </p:sp>
      <p:sp>
        <p:nvSpPr>
          <p:cNvPr id="4" name="Rectángulo redondeado 3">
            <a:extLst>
              <a:ext uri="{FF2B5EF4-FFF2-40B4-BE49-F238E27FC236}">
                <a16:creationId xmlns:a16="http://schemas.microsoft.com/office/drawing/2014/main" id="{78A066D1-1855-BF4E-8388-B4A0072615BB}"/>
              </a:ext>
            </a:extLst>
          </p:cNvPr>
          <p:cNvSpPr/>
          <p:nvPr/>
        </p:nvSpPr>
        <p:spPr>
          <a:xfrm>
            <a:off x="7308055" y="3257430"/>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GASTOS OPERATIVOS (</a:t>
            </a:r>
            <a:r>
              <a:rPr lang="es-CL" sz="1000" b="1" kern="0" err="1">
                <a:solidFill>
                  <a:srgbClr val="FFFFFF"/>
                </a:solidFill>
                <a:latin typeface="Calibri" panose="020F0502020204030204"/>
              </a:rPr>
              <a:t>OpEx</a:t>
            </a:r>
            <a:r>
              <a:rPr lang="es-CL" sz="1000" b="1" kern="0">
                <a:solidFill>
                  <a:srgbClr val="FFFFFF"/>
                </a:solidFill>
                <a:latin typeface="Calibri" panose="020F0502020204030204"/>
              </a:rPr>
              <a:t>)</a:t>
            </a:r>
          </a:p>
        </p:txBody>
      </p:sp>
      <p:sp>
        <p:nvSpPr>
          <p:cNvPr id="5" name="Rectángulo redondeado 4">
            <a:extLst>
              <a:ext uri="{FF2B5EF4-FFF2-40B4-BE49-F238E27FC236}">
                <a16:creationId xmlns:a16="http://schemas.microsoft.com/office/drawing/2014/main" id="{44AC9169-6B28-2893-D653-AE3F5119816B}"/>
              </a:ext>
            </a:extLst>
          </p:cNvPr>
          <p:cNvSpPr/>
          <p:nvPr/>
        </p:nvSpPr>
        <p:spPr>
          <a:xfrm>
            <a:off x="9088952" y="3256799"/>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INGRESOS NETOS</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7" name="CuadroTexto 6">
            <a:extLst>
              <a:ext uri="{FF2B5EF4-FFF2-40B4-BE49-F238E27FC236}">
                <a16:creationId xmlns:a16="http://schemas.microsoft.com/office/drawing/2014/main" id="{02F5367F-D197-6F3A-8043-882AD9D561D6}"/>
              </a:ext>
            </a:extLst>
          </p:cNvPr>
          <p:cNvSpPr txBox="1"/>
          <p:nvPr/>
        </p:nvSpPr>
        <p:spPr>
          <a:xfrm>
            <a:off x="1945815" y="3934842"/>
            <a:ext cx="8763135"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brevemente cada uno de ellos…</a:t>
            </a:r>
          </a:p>
        </p:txBody>
      </p:sp>
    </p:spTree>
    <p:extLst>
      <p:ext uri="{BB962C8B-B14F-4D97-AF65-F5344CB8AC3E}">
        <p14:creationId xmlns:p14="http://schemas.microsoft.com/office/powerpoint/2010/main" val="157275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500"/>
                                        <p:tgtEl>
                                          <p:spTgt spid="2"/>
                                        </p:tgtEl>
                                      </p:cBhvr>
                                    </p:animEffect>
                                  </p:childTnLst>
                                </p:cTn>
                              </p:par>
                            </p:childTnLst>
                          </p:cTn>
                        </p:par>
                        <p:par>
                          <p:cTn id="26" fill="hold">
                            <p:stCondLst>
                              <p:cond delay="1000"/>
                            </p:stCondLst>
                            <p:childTnLst>
                              <p:par>
                                <p:cTn id="27" presetID="10" presetClass="entr" presetSubtype="0"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500"/>
                                        <p:tgtEl>
                                          <p:spTgt spid="3"/>
                                        </p:tgtEl>
                                      </p:cBhvr>
                                    </p:animEffect>
                                  </p:childTnLst>
                                </p:cTn>
                              </p:par>
                            </p:childTnLst>
                          </p:cTn>
                        </p:par>
                        <p:par>
                          <p:cTn id="30" fill="hold">
                            <p:stCondLst>
                              <p:cond delay="1500"/>
                            </p:stCondLst>
                            <p:childTnLst>
                              <p:par>
                                <p:cTn id="31" presetID="10" presetClass="entr" presetSubtype="0" fill="hold" grpId="0" nodeType="after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fade">
                                      <p:cBhvr>
                                        <p:cTn id="33" dur="500"/>
                                        <p:tgtEl>
                                          <p:spTgt spid="4"/>
                                        </p:tgtEl>
                                      </p:cBhvr>
                                    </p:animEffect>
                                  </p:childTnLst>
                                </p:cTn>
                              </p:par>
                            </p:childTnLst>
                          </p:cTn>
                        </p:par>
                        <p:par>
                          <p:cTn id="34" fill="hold">
                            <p:stCondLst>
                              <p:cond delay="2000"/>
                            </p:stCondLst>
                            <p:childTnLst>
                              <p:par>
                                <p:cTn id="35" presetID="10" presetClass="entr" presetSubtype="0"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fade">
                                      <p:cBhvr>
                                        <p:cTn id="37" dur="500"/>
                                        <p:tgtEl>
                                          <p:spTgt spid="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1" nodeType="click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0" nodeType="clickEffect">
                                  <p:stCondLst>
                                    <p:cond delay="0"/>
                                  </p:stCondLst>
                                  <p:childTnLst>
                                    <p:animEffect transition="out" filter="fade">
                                      <p:cBhvr>
                                        <p:cTn id="46" dur="500"/>
                                        <p:tgtEl>
                                          <p:spTgt spid="7"/>
                                        </p:tgtEl>
                                      </p:cBhvr>
                                    </p:animEffect>
                                    <p:set>
                                      <p:cBhvr>
                                        <p:cTn id="4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4" grpId="0" animBg="1"/>
      <p:bldP spid="2" grpId="0" animBg="1"/>
      <p:bldP spid="3" grpId="0" animBg="1"/>
      <p:bldP spid="4" grpId="0" animBg="1"/>
      <p:bldP spid="5" grpId="0" animBg="1"/>
      <p:bldP spid="6" grpId="0" animBg="1"/>
      <p:bldP spid="14" grpId="0" animBg="1"/>
      <p:bldP spid="7" grpId="0" animBg="1"/>
      <p:bldP spid="7" grpId="1"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72361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Estado Resultado, arroja luz sobre la eficiencia operativa del </a:t>
            </a:r>
            <a:r>
              <a:rPr lang="es-CL" sz="1000" err="1"/>
              <a:t>Retail</a:t>
            </a:r>
            <a:r>
              <a:rPr lang="es-CL" sz="1000"/>
              <a:t>. Incluye los ingresos, los gastos y las ganancias o pérdidas de la empresa durante un período financiero, que culminan en su ingreso o pérdida neto general (“el resultado final”), que indica la rentabilidad. Proporciona una comparación directa de los ingresos y las ganancias con los gastos, separados por los costos directos e indirectos asociados con la venta de bienes. Los siguientes componentes forman parte de un Estado Resultado:</a:t>
            </a:r>
          </a:p>
        </p:txBody>
      </p:sp>
      <p:sp>
        <p:nvSpPr>
          <p:cNvPr id="18" name="CuadroTexto 17">
            <a:extLst>
              <a:ext uri="{FF2B5EF4-FFF2-40B4-BE49-F238E27FC236}">
                <a16:creationId xmlns:a16="http://schemas.microsoft.com/office/drawing/2014/main" id="{D4AD28A7-FBB4-E9F1-98BB-E5AA08D4CB00}"/>
              </a:ext>
            </a:extLst>
          </p:cNvPr>
          <p:cNvSpPr txBox="1"/>
          <p:nvPr/>
        </p:nvSpPr>
        <p:spPr>
          <a:xfrm>
            <a:off x="1945814" y="3914760"/>
            <a:ext cx="8763137"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Los Ingresos son el punto de partida de la mayoría de los análisis financieros y cálculos de rentabilidad. Normalmente aparecen en la primera línea del Estado Resultado, reflejando las ventas netas de bienes y servicios durante el período financiero. Las ventas netas representan devoluciones, descuentos y cualquier otro valor que disminuya los ingresos por ventas brutas. </a:t>
            </a:r>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6" y="3257432"/>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INGRESOS</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3731600" y="3257432"/>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COSTOS DE MERCADERÍA</a:t>
            </a:r>
          </a:p>
        </p:txBody>
      </p:sp>
      <p:sp>
        <p:nvSpPr>
          <p:cNvPr id="3" name="Rectángulo redondeado 2">
            <a:extLst>
              <a:ext uri="{FF2B5EF4-FFF2-40B4-BE49-F238E27FC236}">
                <a16:creationId xmlns:a16="http://schemas.microsoft.com/office/drawing/2014/main" id="{4932A4AE-6461-F55A-78FC-0281616F6482}"/>
              </a:ext>
            </a:extLst>
          </p:cNvPr>
          <p:cNvSpPr/>
          <p:nvPr/>
        </p:nvSpPr>
        <p:spPr>
          <a:xfrm>
            <a:off x="5517384" y="3257431"/>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UTILIDAD BRUTA</a:t>
            </a:r>
          </a:p>
        </p:txBody>
      </p:sp>
      <p:sp>
        <p:nvSpPr>
          <p:cNvPr id="4" name="Rectángulo redondeado 3">
            <a:extLst>
              <a:ext uri="{FF2B5EF4-FFF2-40B4-BE49-F238E27FC236}">
                <a16:creationId xmlns:a16="http://schemas.microsoft.com/office/drawing/2014/main" id="{78A066D1-1855-BF4E-8388-B4A0072615BB}"/>
              </a:ext>
            </a:extLst>
          </p:cNvPr>
          <p:cNvSpPr/>
          <p:nvPr/>
        </p:nvSpPr>
        <p:spPr>
          <a:xfrm>
            <a:off x="7308055" y="3257430"/>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GASTOS OPERATIVOS (</a:t>
            </a:r>
            <a:r>
              <a:rPr lang="es-CL" sz="1000" b="1" kern="0" err="1">
                <a:solidFill>
                  <a:srgbClr val="FFFFFF">
                    <a:alpha val="50000"/>
                  </a:srgbClr>
                </a:solidFill>
                <a:latin typeface="Calibri" panose="020F0502020204030204"/>
              </a:rPr>
              <a:t>OpEx</a:t>
            </a:r>
            <a:r>
              <a:rPr lang="es-CL" sz="1000" b="1" kern="0">
                <a:solidFill>
                  <a:srgbClr val="FFFFFF">
                    <a:alpha val="50000"/>
                  </a:srgbClr>
                </a:solidFill>
                <a:latin typeface="Calibri" panose="020F0502020204030204"/>
              </a:rPr>
              <a:t>)</a:t>
            </a:r>
          </a:p>
        </p:txBody>
      </p:sp>
      <p:sp>
        <p:nvSpPr>
          <p:cNvPr id="5" name="Rectángulo redondeado 4">
            <a:extLst>
              <a:ext uri="{FF2B5EF4-FFF2-40B4-BE49-F238E27FC236}">
                <a16:creationId xmlns:a16="http://schemas.microsoft.com/office/drawing/2014/main" id="{44AC9169-6B28-2893-D653-AE3F5119816B}"/>
              </a:ext>
            </a:extLst>
          </p:cNvPr>
          <p:cNvSpPr/>
          <p:nvPr/>
        </p:nvSpPr>
        <p:spPr>
          <a:xfrm>
            <a:off x="9088952" y="3256799"/>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INGRESOS NETOS</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2" name="CuadroTexto 11">
            <a:extLst>
              <a:ext uri="{FF2B5EF4-FFF2-40B4-BE49-F238E27FC236}">
                <a16:creationId xmlns:a16="http://schemas.microsoft.com/office/drawing/2014/main" id="{83A6EFE7-2877-1AE8-2C14-B18815FC007F}"/>
              </a:ext>
            </a:extLst>
          </p:cNvPr>
          <p:cNvSpPr txBox="1"/>
          <p:nvPr/>
        </p:nvSpPr>
        <p:spPr>
          <a:xfrm>
            <a:off x="1945813" y="4665751"/>
            <a:ext cx="8763137" cy="546166"/>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Estos ajustes pueden ser fundamentales para que el </a:t>
            </a:r>
            <a:r>
              <a:rPr lang="es-CL" sz="1000" err="1"/>
              <a:t>Retail</a:t>
            </a:r>
            <a:r>
              <a:rPr lang="es-CL" sz="1000"/>
              <a:t> comprenda cómo los períodos de rebajas y las nuevas líneas de productos afectan los ingresos y para informar futuras estrategias de marketing y productos. En lugar de presentar una sola cifra de ingresos, los ingresos también se pueden dividir en subcategorías, como por producto o tienda, para obtener información más matizada sobre lo que funciona y lo que no desde el punto de vista de las ganancias.</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Tree>
    <p:extLst>
      <p:ext uri="{BB962C8B-B14F-4D97-AF65-F5344CB8AC3E}">
        <p14:creationId xmlns:p14="http://schemas.microsoft.com/office/powerpoint/2010/main" val="2558398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par>
                          <p:cTn id="8" fill="hold">
                            <p:stCondLst>
                              <p:cond delay="1000"/>
                            </p:stCondLst>
                            <p:childTnLst>
                              <p:par>
                                <p:cTn id="9" presetID="10" presetClass="entr" presetSubtype="0" fill="hold" grpId="1"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fade">
                                      <p:cBhvr>
                                        <p:cTn id="11" dur="10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18"/>
                                        </p:tgtEl>
                                      </p:cBhvr>
                                    </p:animEffect>
                                    <p:set>
                                      <p:cBhvr>
                                        <p:cTn id="16" dur="1" fill="hold">
                                          <p:stCondLst>
                                            <p:cond delay="499"/>
                                          </p:stCondLst>
                                        </p:cTn>
                                        <p:tgtEl>
                                          <p:spTgt spid="18"/>
                                        </p:tgtEl>
                                        <p:attrNameLst>
                                          <p:attrName>style.visibility</p:attrName>
                                        </p:attrNameLst>
                                      </p:cBhvr>
                                      <p:to>
                                        <p:strVal val="hidden"/>
                                      </p:to>
                                    </p:set>
                                  </p:childTnLst>
                                </p:cTn>
                              </p:par>
                            </p:childTnLst>
                          </p:cTn>
                        </p:par>
                        <p:par>
                          <p:cTn id="17" fill="hold">
                            <p:stCondLst>
                              <p:cond delay="500"/>
                            </p:stCondLst>
                            <p:childTnLst>
                              <p:par>
                                <p:cTn id="18" presetID="10" presetClass="exit" presetSubtype="0" fill="hold" grpId="0" nodeType="afterEffect">
                                  <p:stCondLst>
                                    <p:cond delay="0"/>
                                  </p:stCondLst>
                                  <p:childTnLst>
                                    <p:animEffect transition="out" filter="fade">
                                      <p:cBhvr>
                                        <p:cTn id="19" dur="500"/>
                                        <p:tgtEl>
                                          <p:spTgt spid="12"/>
                                        </p:tgtEl>
                                      </p:cBhvr>
                                    </p:animEffect>
                                    <p:set>
                                      <p:cBhvr>
                                        <p:cTn id="20"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2" grpId="0" animBg="1"/>
      <p:bldP spid="12" grpId="1"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3" name="CuadroTexto 12">
            <a:extLst>
              <a:ext uri="{FF2B5EF4-FFF2-40B4-BE49-F238E27FC236}">
                <a16:creationId xmlns:a16="http://schemas.microsoft.com/office/drawing/2014/main" id="{4FECA475-5C24-B03C-C5D9-5FC023C3860B}"/>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72361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Estado Resultado, arroja luz sobre la eficiencia operativa del </a:t>
            </a:r>
            <a:r>
              <a:rPr lang="es-CL" sz="1000" err="1"/>
              <a:t>Retail</a:t>
            </a:r>
            <a:r>
              <a:rPr lang="es-CL" sz="1000"/>
              <a:t>. Incluye los ingresos, los gastos y las ganancias o pérdidas de la empresa durante un período financiero, que culminan en su ingreso o pérdida neto general (“el resultado final”), que indica la rentabilidad. Proporciona una comparación directa de los ingresos y las ganancias con los gastos, separados por los costos directos e indirectos asociados con la venta de bienes. Los siguientes componentes forman parte de un Estado Resultado:</a:t>
            </a:r>
          </a:p>
        </p:txBody>
      </p:sp>
      <p:sp>
        <p:nvSpPr>
          <p:cNvPr id="18" name="CuadroTexto 17">
            <a:extLst>
              <a:ext uri="{FF2B5EF4-FFF2-40B4-BE49-F238E27FC236}">
                <a16:creationId xmlns:a16="http://schemas.microsoft.com/office/drawing/2014/main" id="{D4AD28A7-FBB4-E9F1-98BB-E5AA08D4CB00}"/>
              </a:ext>
            </a:extLst>
          </p:cNvPr>
          <p:cNvSpPr txBox="1"/>
          <p:nvPr/>
        </p:nvSpPr>
        <p:spPr>
          <a:xfrm>
            <a:off x="1945814" y="3914759"/>
            <a:ext cx="8763137" cy="54028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Son todos los costos directos involucrados en la obtención o producción de los bienes o servicios vendidos durante un período financiero. Incluyen la adquisición de materiales, los costos de flete y almacenamiento, la mano de obra y la depreciación del equipo. </a:t>
            </a:r>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6" y="3257432"/>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INGRESOS</a:t>
            </a:r>
          </a:p>
        </p:txBody>
      </p:sp>
      <p:sp>
        <p:nvSpPr>
          <p:cNvPr id="30" name="Rectángulo redondeado 29">
            <a:extLst>
              <a:ext uri="{FF2B5EF4-FFF2-40B4-BE49-F238E27FC236}">
                <a16:creationId xmlns:a16="http://schemas.microsoft.com/office/drawing/2014/main" id="{A9914D9F-A512-9E65-4C11-E2C451E4D219}"/>
              </a:ext>
            </a:extLst>
          </p:cNvPr>
          <p:cNvSpPr/>
          <p:nvPr/>
        </p:nvSpPr>
        <p:spPr>
          <a:xfrm>
            <a:off x="3979702" y="1634197"/>
            <a:ext cx="2124000" cy="241200"/>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31" name="Rectángulo redondeado 30">
            <a:extLst>
              <a:ext uri="{FF2B5EF4-FFF2-40B4-BE49-F238E27FC236}">
                <a16:creationId xmlns:a16="http://schemas.microsoft.com/office/drawing/2014/main" id="{B4F50868-43F4-7EE8-E51B-F56A38DB04AF}"/>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32" name="Rectángulo redondeado 31">
            <a:extLst>
              <a:ext uri="{FF2B5EF4-FFF2-40B4-BE49-F238E27FC236}">
                <a16:creationId xmlns:a16="http://schemas.microsoft.com/office/drawing/2014/main" id="{B74EB6C3-DD59-2BFB-6836-A23BE6411B36}"/>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3731600" y="3257432"/>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algn="ctr">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COSTOS DE MERCADERÍA</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7" name="Rectángulo redondeado 6">
            <a:extLst>
              <a:ext uri="{FF2B5EF4-FFF2-40B4-BE49-F238E27FC236}">
                <a16:creationId xmlns:a16="http://schemas.microsoft.com/office/drawing/2014/main" id="{DCA2488F-00A6-79E1-C49D-897BF909307E}"/>
              </a:ext>
            </a:extLst>
          </p:cNvPr>
          <p:cNvSpPr/>
          <p:nvPr/>
        </p:nvSpPr>
        <p:spPr>
          <a:xfrm>
            <a:off x="5517384" y="3257431"/>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UTILIDAD BRUTA</a:t>
            </a:r>
          </a:p>
        </p:txBody>
      </p:sp>
      <p:sp>
        <p:nvSpPr>
          <p:cNvPr id="8" name="Rectángulo redondeado 7">
            <a:extLst>
              <a:ext uri="{FF2B5EF4-FFF2-40B4-BE49-F238E27FC236}">
                <a16:creationId xmlns:a16="http://schemas.microsoft.com/office/drawing/2014/main" id="{F4348F65-2FD4-25AE-6367-2BA74AB816E5}"/>
              </a:ext>
            </a:extLst>
          </p:cNvPr>
          <p:cNvSpPr/>
          <p:nvPr/>
        </p:nvSpPr>
        <p:spPr>
          <a:xfrm>
            <a:off x="7308055" y="3257430"/>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GASTOS OPERATIVOS (</a:t>
            </a:r>
            <a:r>
              <a:rPr lang="es-CL" sz="1000" b="1" kern="0" err="1">
                <a:solidFill>
                  <a:srgbClr val="FFFFFF">
                    <a:alpha val="50000"/>
                  </a:srgbClr>
                </a:solidFill>
                <a:latin typeface="Calibri" panose="020F0502020204030204"/>
              </a:rPr>
              <a:t>OpEx</a:t>
            </a:r>
            <a:r>
              <a:rPr lang="es-CL" sz="1000" b="1" kern="0">
                <a:solidFill>
                  <a:srgbClr val="FFFFFF">
                    <a:alpha val="50000"/>
                  </a:srgbClr>
                </a:solidFill>
                <a:latin typeface="Calibri" panose="020F0502020204030204"/>
              </a:rPr>
              <a:t>)</a:t>
            </a:r>
          </a:p>
        </p:txBody>
      </p:sp>
      <p:sp>
        <p:nvSpPr>
          <p:cNvPr id="9" name="Rectángulo redondeado 8">
            <a:extLst>
              <a:ext uri="{FF2B5EF4-FFF2-40B4-BE49-F238E27FC236}">
                <a16:creationId xmlns:a16="http://schemas.microsoft.com/office/drawing/2014/main" id="{39F0C5D8-CCDF-7F82-0466-983BACA32ACF}"/>
              </a:ext>
            </a:extLst>
          </p:cNvPr>
          <p:cNvSpPr/>
          <p:nvPr/>
        </p:nvSpPr>
        <p:spPr>
          <a:xfrm>
            <a:off x="9088952" y="3256799"/>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INGRESOS NETOS</a:t>
            </a:r>
          </a:p>
        </p:txBody>
      </p:sp>
      <p:sp>
        <p:nvSpPr>
          <p:cNvPr id="11" name="CuadroTexto 10">
            <a:extLst>
              <a:ext uri="{FF2B5EF4-FFF2-40B4-BE49-F238E27FC236}">
                <a16:creationId xmlns:a16="http://schemas.microsoft.com/office/drawing/2014/main" id="{51DFEF15-7EC7-6765-1910-336B24D77199}"/>
              </a:ext>
            </a:extLst>
          </p:cNvPr>
          <p:cNvSpPr txBox="1"/>
          <p:nvPr/>
        </p:nvSpPr>
        <p:spPr>
          <a:xfrm>
            <a:off x="1945813" y="4679935"/>
            <a:ext cx="8763137" cy="540286"/>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Este valor puede ayudar al </a:t>
            </a:r>
            <a:r>
              <a:rPr lang="es-CL" sz="1000" err="1"/>
              <a:t>Retail</a:t>
            </a:r>
            <a:r>
              <a:rPr lang="es-CL" sz="1000"/>
              <a:t> a comprender y definir sus márgenes de ganancia, considerar cambios en los precios y la comercialización, y mostrar si la empresa está logrando con éxito su objetivo principal: vender productos a los clientes.</a:t>
            </a:r>
          </a:p>
        </p:txBody>
      </p:sp>
      <p:sp>
        <p:nvSpPr>
          <p:cNvPr id="12" name="Rectángulo redondeado 11">
            <a:extLst>
              <a:ext uri="{FF2B5EF4-FFF2-40B4-BE49-F238E27FC236}">
                <a16:creationId xmlns:a16="http://schemas.microsoft.com/office/drawing/2014/main" id="{BA3B378D-E54D-B271-D172-17706358C59F}"/>
              </a:ext>
            </a:extLst>
          </p:cNvPr>
          <p:cNvSpPr/>
          <p:nvPr/>
        </p:nvSpPr>
        <p:spPr>
          <a:xfrm>
            <a:off x="439667" y="1998471"/>
            <a:ext cx="1340365" cy="3225331"/>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Tree>
    <p:extLst>
      <p:ext uri="{BB962C8B-B14F-4D97-AF65-F5344CB8AC3E}">
        <p14:creationId xmlns:p14="http://schemas.microsoft.com/office/powerpoint/2010/main" val="677968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par>
                          <p:cTn id="8" fill="hold">
                            <p:stCondLst>
                              <p:cond delay="1000"/>
                            </p:stCondLst>
                            <p:childTnLst>
                              <p:par>
                                <p:cTn id="9" presetID="10" presetClass="entr" presetSubtype="0" fill="hold" grpId="1"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18"/>
                                        </p:tgtEl>
                                      </p:cBhvr>
                                    </p:animEffect>
                                    <p:set>
                                      <p:cBhvr>
                                        <p:cTn id="16" dur="1" fill="hold">
                                          <p:stCondLst>
                                            <p:cond delay="499"/>
                                          </p:stCondLst>
                                        </p:cTn>
                                        <p:tgtEl>
                                          <p:spTgt spid="18"/>
                                        </p:tgtEl>
                                        <p:attrNameLst>
                                          <p:attrName>style.visibility</p:attrName>
                                        </p:attrNameLst>
                                      </p:cBhvr>
                                      <p:to>
                                        <p:strVal val="hidden"/>
                                      </p:to>
                                    </p:set>
                                  </p:childTnLst>
                                </p:cTn>
                              </p:par>
                            </p:childTnLst>
                          </p:cTn>
                        </p:par>
                        <p:par>
                          <p:cTn id="17" fill="hold">
                            <p:stCondLst>
                              <p:cond delay="500"/>
                            </p:stCondLst>
                            <p:childTnLst>
                              <p:par>
                                <p:cTn id="18" presetID="10" presetClass="exit" presetSubtype="0" fill="hold" grpId="0" nodeType="afterEffect">
                                  <p:stCondLst>
                                    <p:cond delay="0"/>
                                  </p:stCondLst>
                                  <p:childTnLst>
                                    <p:animEffect transition="out" filter="fade">
                                      <p:cBhvr>
                                        <p:cTn id="19" dur="500"/>
                                        <p:tgtEl>
                                          <p:spTgt spid="11"/>
                                        </p:tgtEl>
                                      </p:cBhvr>
                                    </p:animEffect>
                                    <p:set>
                                      <p:cBhvr>
                                        <p:cTn id="20"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1" grpId="0" animBg="1"/>
      <p:bldP spid="11" grpId="1"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72361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Estado Resultado, arroja luz sobre la eficiencia operativa del </a:t>
            </a:r>
            <a:r>
              <a:rPr lang="es-CL" sz="1000" err="1"/>
              <a:t>Retail</a:t>
            </a:r>
            <a:r>
              <a:rPr lang="es-CL" sz="1000"/>
              <a:t>. Incluye los ingresos, los gastos y las ganancias o pérdidas de la empresa durante un período financiero, que culminan en su ingreso o pérdida neto general (“el resultado final”), que indica la rentabilidad. Proporciona una comparación directa de los ingresos y las ganancias con los gastos, separados por los costos directos e indirectos asociados con la venta de bienes. Los siguientes componentes forman parte de un Estado Resultado:</a:t>
            </a:r>
          </a:p>
        </p:txBody>
      </p:sp>
      <p:sp>
        <p:nvSpPr>
          <p:cNvPr id="18" name="CuadroTexto 17">
            <a:extLst>
              <a:ext uri="{FF2B5EF4-FFF2-40B4-BE49-F238E27FC236}">
                <a16:creationId xmlns:a16="http://schemas.microsoft.com/office/drawing/2014/main" id="{D4AD28A7-FBB4-E9F1-98BB-E5AA08D4CB00}"/>
              </a:ext>
            </a:extLst>
          </p:cNvPr>
          <p:cNvSpPr txBox="1"/>
          <p:nvPr/>
        </p:nvSpPr>
        <p:spPr>
          <a:xfrm>
            <a:off x="1945814" y="3914760"/>
            <a:ext cx="8763137" cy="54028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la cantidad en dólares que queda después de restar el costo de los bienes vendidos de las ventas netas. Más que simplemente mostrar que los bienes/servicios están generando ingresos, la utilidad bruta debe ser lo suficientemente alta como para cubrir los gastos operativos, los pagos de deudas, los impuestos y otras obligaciones. </a:t>
            </a:r>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6" y="3257432"/>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INGRESOS</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3731600" y="3257432"/>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COSTOS DE MERCADERÍA</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7" name="Rectángulo redondeado 6">
            <a:extLst>
              <a:ext uri="{FF2B5EF4-FFF2-40B4-BE49-F238E27FC236}">
                <a16:creationId xmlns:a16="http://schemas.microsoft.com/office/drawing/2014/main" id="{3F4D7FB6-3627-3991-0099-FB564BE2A5FF}"/>
              </a:ext>
            </a:extLst>
          </p:cNvPr>
          <p:cNvSpPr/>
          <p:nvPr/>
        </p:nvSpPr>
        <p:spPr>
          <a:xfrm>
            <a:off x="5517384" y="3257431"/>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UTILIDAD BRUTA</a:t>
            </a:r>
          </a:p>
        </p:txBody>
      </p:sp>
      <p:sp>
        <p:nvSpPr>
          <p:cNvPr id="8" name="Rectángulo redondeado 7">
            <a:extLst>
              <a:ext uri="{FF2B5EF4-FFF2-40B4-BE49-F238E27FC236}">
                <a16:creationId xmlns:a16="http://schemas.microsoft.com/office/drawing/2014/main" id="{8B888A07-572E-EBCC-B7FE-D1BEFEBEE89B}"/>
              </a:ext>
            </a:extLst>
          </p:cNvPr>
          <p:cNvSpPr/>
          <p:nvPr/>
        </p:nvSpPr>
        <p:spPr>
          <a:xfrm>
            <a:off x="7308055" y="3257430"/>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GASTOS OPERATIVOS (</a:t>
            </a:r>
            <a:r>
              <a:rPr lang="es-CL" sz="1000" b="1" kern="0" err="1">
                <a:solidFill>
                  <a:srgbClr val="FFFFFF">
                    <a:alpha val="50000"/>
                  </a:srgbClr>
                </a:solidFill>
                <a:latin typeface="Calibri" panose="020F0502020204030204"/>
              </a:rPr>
              <a:t>OpEx</a:t>
            </a:r>
            <a:r>
              <a:rPr lang="es-CL" sz="1000" b="1" kern="0">
                <a:solidFill>
                  <a:srgbClr val="FFFFFF">
                    <a:alpha val="50000"/>
                  </a:srgbClr>
                </a:solidFill>
                <a:latin typeface="Calibri" panose="020F0502020204030204"/>
              </a:rPr>
              <a:t>)</a:t>
            </a:r>
          </a:p>
        </p:txBody>
      </p:sp>
      <p:sp>
        <p:nvSpPr>
          <p:cNvPr id="9" name="Rectángulo redondeado 8">
            <a:extLst>
              <a:ext uri="{FF2B5EF4-FFF2-40B4-BE49-F238E27FC236}">
                <a16:creationId xmlns:a16="http://schemas.microsoft.com/office/drawing/2014/main" id="{CB77A185-DAC6-2208-87A6-9C464C3C6982}"/>
              </a:ext>
            </a:extLst>
          </p:cNvPr>
          <p:cNvSpPr/>
          <p:nvPr/>
        </p:nvSpPr>
        <p:spPr>
          <a:xfrm>
            <a:off x="9088952" y="3256799"/>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INGRESOS NETOS</a:t>
            </a:r>
          </a:p>
        </p:txBody>
      </p:sp>
      <p:sp>
        <p:nvSpPr>
          <p:cNvPr id="10" name="CuadroTexto 9">
            <a:extLst>
              <a:ext uri="{FF2B5EF4-FFF2-40B4-BE49-F238E27FC236}">
                <a16:creationId xmlns:a16="http://schemas.microsoft.com/office/drawing/2014/main" id="{201D1F26-0334-0063-189F-3B7E67C42435}"/>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11" name="Rectángulo redondeado 10">
            <a:extLst>
              <a:ext uri="{FF2B5EF4-FFF2-40B4-BE49-F238E27FC236}">
                <a16:creationId xmlns:a16="http://schemas.microsoft.com/office/drawing/2014/main" id="{4BD94203-83C8-747B-E3CC-DF8A8FB7E709}"/>
              </a:ext>
            </a:extLst>
          </p:cNvPr>
          <p:cNvSpPr/>
          <p:nvPr/>
        </p:nvSpPr>
        <p:spPr>
          <a:xfrm>
            <a:off x="3979702" y="1634197"/>
            <a:ext cx="2124000" cy="241200"/>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12" name="Rectángulo redondeado 11">
            <a:extLst>
              <a:ext uri="{FF2B5EF4-FFF2-40B4-BE49-F238E27FC236}">
                <a16:creationId xmlns:a16="http://schemas.microsoft.com/office/drawing/2014/main" id="{5535FA67-4C35-9EE9-3FD5-013326866B2C}"/>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4" name="Rectángulo redondeado 13">
            <a:extLst>
              <a:ext uri="{FF2B5EF4-FFF2-40B4-BE49-F238E27FC236}">
                <a16:creationId xmlns:a16="http://schemas.microsoft.com/office/drawing/2014/main" id="{B6E511B5-499E-1F96-95BC-DAA23A0C7DE4}"/>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7" name="CuadroTexto 16">
            <a:extLst>
              <a:ext uri="{FF2B5EF4-FFF2-40B4-BE49-F238E27FC236}">
                <a16:creationId xmlns:a16="http://schemas.microsoft.com/office/drawing/2014/main" id="{81937307-6879-8506-B26F-37E1D4740D4A}"/>
              </a:ext>
            </a:extLst>
          </p:cNvPr>
          <p:cNvSpPr txBox="1"/>
          <p:nvPr/>
        </p:nvSpPr>
        <p:spPr>
          <a:xfrm>
            <a:off x="1945813" y="4679938"/>
            <a:ext cx="8763137" cy="54028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a:t>
            </a:r>
            <a:r>
              <a:rPr lang="es-CL" sz="1000" err="1"/>
              <a:t>Retail</a:t>
            </a:r>
            <a:r>
              <a:rPr lang="es-CL" sz="1000"/>
              <a:t> puede aumentar sus ganancias brutas reduciendo el costo de los bienes vendidos, aumentando los precios o negociando mejores condiciones con los proveedores, por nombrar algunas tácticas. Esto es especialmente importante para los </a:t>
            </a:r>
            <a:r>
              <a:rPr lang="es-CL" sz="1000" err="1"/>
              <a:t>Retailers</a:t>
            </a:r>
            <a:r>
              <a:rPr lang="es-CL" sz="1000"/>
              <a:t> que venden bienes con márgenes de ganancia reducidos, como comestibles y prendas básicas.</a:t>
            </a:r>
          </a:p>
        </p:txBody>
      </p:sp>
      <p:sp>
        <p:nvSpPr>
          <p:cNvPr id="19" name="Rectángulo redondeado 18">
            <a:extLst>
              <a:ext uri="{FF2B5EF4-FFF2-40B4-BE49-F238E27FC236}">
                <a16:creationId xmlns:a16="http://schemas.microsoft.com/office/drawing/2014/main" id="{76F826A8-A41D-49D4-C2FB-08FAF0D19896}"/>
              </a:ext>
            </a:extLst>
          </p:cNvPr>
          <p:cNvSpPr/>
          <p:nvPr/>
        </p:nvSpPr>
        <p:spPr>
          <a:xfrm>
            <a:off x="439667" y="1998471"/>
            <a:ext cx="1340365" cy="3225331"/>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Tree>
    <p:extLst>
      <p:ext uri="{BB962C8B-B14F-4D97-AF65-F5344CB8AC3E}">
        <p14:creationId xmlns:p14="http://schemas.microsoft.com/office/powerpoint/2010/main" val="297929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par>
                          <p:cTn id="8" fill="hold">
                            <p:stCondLst>
                              <p:cond delay="1000"/>
                            </p:stCondLst>
                            <p:childTnLst>
                              <p:par>
                                <p:cTn id="9" presetID="10" presetClass="entr" presetSubtype="0" fill="hold" grpId="1"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18"/>
                                        </p:tgtEl>
                                      </p:cBhvr>
                                    </p:animEffect>
                                    <p:set>
                                      <p:cBhvr>
                                        <p:cTn id="16" dur="1" fill="hold">
                                          <p:stCondLst>
                                            <p:cond delay="499"/>
                                          </p:stCondLst>
                                        </p:cTn>
                                        <p:tgtEl>
                                          <p:spTgt spid="18"/>
                                        </p:tgtEl>
                                        <p:attrNameLst>
                                          <p:attrName>style.visibility</p:attrName>
                                        </p:attrNameLst>
                                      </p:cBhvr>
                                      <p:to>
                                        <p:strVal val="hidden"/>
                                      </p:to>
                                    </p:set>
                                  </p:childTnLst>
                                </p:cTn>
                              </p:par>
                            </p:childTnLst>
                          </p:cTn>
                        </p:par>
                        <p:par>
                          <p:cTn id="17" fill="hold">
                            <p:stCondLst>
                              <p:cond delay="500"/>
                            </p:stCondLst>
                            <p:childTnLst>
                              <p:par>
                                <p:cTn id="18" presetID="10" presetClass="exit" presetSubtype="0" fill="hold" grpId="0" nodeType="afterEffect">
                                  <p:stCondLst>
                                    <p:cond delay="0"/>
                                  </p:stCondLst>
                                  <p:childTnLst>
                                    <p:animEffect transition="out" filter="fade">
                                      <p:cBhvr>
                                        <p:cTn id="19" dur="500"/>
                                        <p:tgtEl>
                                          <p:spTgt spid="17"/>
                                        </p:tgtEl>
                                      </p:cBhvr>
                                    </p:animEffect>
                                    <p:set>
                                      <p:cBhvr>
                                        <p:cTn id="20"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7" grpId="0" animBg="1"/>
      <p:bldP spid="17" grpId="1"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72361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Estado Resultado, arroja luz sobre la eficiencia operativa del </a:t>
            </a:r>
            <a:r>
              <a:rPr lang="es-CL" sz="1000" err="1"/>
              <a:t>Retail</a:t>
            </a:r>
            <a:r>
              <a:rPr lang="es-CL" sz="1000"/>
              <a:t>. Incluye los ingresos, los gastos y las ganancias o pérdidas de la empresa durante un período financiero, que culminan en su ingreso o pérdida neto general (“el resultado final”), que indica la rentabilidad. Proporciona una comparación directa de los ingresos y las ganancias con los gastos, separados por los costos directos e indirectos asociados con la venta de bienes. Los siguientes componentes forman parte de un Estado Resultado:</a:t>
            </a:r>
          </a:p>
        </p:txBody>
      </p:sp>
      <p:sp>
        <p:nvSpPr>
          <p:cNvPr id="18" name="CuadroTexto 17">
            <a:extLst>
              <a:ext uri="{FF2B5EF4-FFF2-40B4-BE49-F238E27FC236}">
                <a16:creationId xmlns:a16="http://schemas.microsoft.com/office/drawing/2014/main" id="{D4AD28A7-FBB4-E9F1-98BB-E5AA08D4CB00}"/>
              </a:ext>
            </a:extLst>
          </p:cNvPr>
          <p:cNvSpPr txBox="1"/>
          <p:nvPr/>
        </p:nvSpPr>
        <p:spPr>
          <a:xfrm>
            <a:off x="1945814" y="3914760"/>
            <a:ext cx="8763137"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Incluyen los costos indirectos diarios que un </a:t>
            </a:r>
            <a:r>
              <a:rPr lang="es-CL" sz="1000" err="1"/>
              <a:t>Retail</a:t>
            </a:r>
            <a:r>
              <a:rPr lang="es-CL" sz="1000"/>
              <a:t> registra durante las operaciones normales, como el costo de los bienes vendidos, el alquiler y los servicios públicos, y otros gastos derivados de las actividades principales de la empresa. También cubren los costos de venta, como el marketing y las comisiones, y los gastos generales y administrativos, incluidos los suministros de oficina, el alquiler y los salarios administrativos (conocidos colectivamente como SG&amp;A). </a:t>
            </a:r>
          </a:p>
        </p:txBody>
      </p:sp>
      <p:sp>
        <p:nvSpPr>
          <p:cNvPr id="21" name="Rectángulo redondeado 20">
            <a:extLst>
              <a:ext uri="{FF2B5EF4-FFF2-40B4-BE49-F238E27FC236}">
                <a16:creationId xmlns:a16="http://schemas.microsoft.com/office/drawing/2014/main" id="{A4316BC9-E325-18B6-1825-3EC95D937151}"/>
              </a:ext>
            </a:extLst>
          </p:cNvPr>
          <p:cNvSpPr/>
          <p:nvPr/>
        </p:nvSpPr>
        <p:spPr>
          <a:xfrm>
            <a:off x="439667" y="1998471"/>
            <a:ext cx="1340365" cy="3225331"/>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6" y="3257432"/>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INGRESOS</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3731600" y="3257432"/>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COSTOS DE MERCADERÍA</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7" name="Rectángulo redondeado 6">
            <a:extLst>
              <a:ext uri="{FF2B5EF4-FFF2-40B4-BE49-F238E27FC236}">
                <a16:creationId xmlns:a16="http://schemas.microsoft.com/office/drawing/2014/main" id="{29E83B03-B55F-1B4A-8417-D6A30A7D5EBD}"/>
              </a:ext>
            </a:extLst>
          </p:cNvPr>
          <p:cNvSpPr/>
          <p:nvPr/>
        </p:nvSpPr>
        <p:spPr>
          <a:xfrm>
            <a:off x="5517384" y="3257431"/>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UTILIDAD BRUTA</a:t>
            </a:r>
          </a:p>
        </p:txBody>
      </p:sp>
      <p:sp>
        <p:nvSpPr>
          <p:cNvPr id="8" name="Rectángulo redondeado 7">
            <a:extLst>
              <a:ext uri="{FF2B5EF4-FFF2-40B4-BE49-F238E27FC236}">
                <a16:creationId xmlns:a16="http://schemas.microsoft.com/office/drawing/2014/main" id="{0ED92280-8507-D892-A52F-4ED65EF542B2}"/>
              </a:ext>
            </a:extLst>
          </p:cNvPr>
          <p:cNvSpPr/>
          <p:nvPr/>
        </p:nvSpPr>
        <p:spPr>
          <a:xfrm>
            <a:off x="7308055" y="3257430"/>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GASTOS OPERATIVOS (</a:t>
            </a:r>
            <a:r>
              <a:rPr lang="es-CL" sz="1000" b="1" kern="0" err="1">
                <a:solidFill>
                  <a:srgbClr val="FFFFFF"/>
                </a:solidFill>
                <a:latin typeface="Calibri" panose="020F0502020204030204"/>
              </a:rPr>
              <a:t>OpEx</a:t>
            </a:r>
            <a:r>
              <a:rPr lang="es-CL" sz="1000" b="1" kern="0">
                <a:solidFill>
                  <a:srgbClr val="FFFFFF"/>
                </a:solidFill>
                <a:latin typeface="Calibri" panose="020F0502020204030204"/>
              </a:rPr>
              <a:t>)</a:t>
            </a:r>
          </a:p>
        </p:txBody>
      </p:sp>
      <p:sp>
        <p:nvSpPr>
          <p:cNvPr id="9" name="Rectángulo redondeado 8">
            <a:extLst>
              <a:ext uri="{FF2B5EF4-FFF2-40B4-BE49-F238E27FC236}">
                <a16:creationId xmlns:a16="http://schemas.microsoft.com/office/drawing/2014/main" id="{CAB91800-F65C-7F4E-E4E5-225271020839}"/>
              </a:ext>
            </a:extLst>
          </p:cNvPr>
          <p:cNvSpPr/>
          <p:nvPr/>
        </p:nvSpPr>
        <p:spPr>
          <a:xfrm>
            <a:off x="9088952" y="3256799"/>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INGRESOS NETOS</a:t>
            </a:r>
          </a:p>
        </p:txBody>
      </p:sp>
      <p:sp>
        <p:nvSpPr>
          <p:cNvPr id="10" name="CuadroTexto 9">
            <a:extLst>
              <a:ext uri="{FF2B5EF4-FFF2-40B4-BE49-F238E27FC236}">
                <a16:creationId xmlns:a16="http://schemas.microsoft.com/office/drawing/2014/main" id="{70A635D3-1940-21B1-F5B1-06D313174E38}"/>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11" name="Rectángulo redondeado 10">
            <a:extLst>
              <a:ext uri="{FF2B5EF4-FFF2-40B4-BE49-F238E27FC236}">
                <a16:creationId xmlns:a16="http://schemas.microsoft.com/office/drawing/2014/main" id="{3B28CC0B-C9DB-92DC-2ED3-DC69B532BEA0}"/>
              </a:ext>
            </a:extLst>
          </p:cNvPr>
          <p:cNvSpPr/>
          <p:nvPr/>
        </p:nvSpPr>
        <p:spPr>
          <a:xfrm>
            <a:off x="3979702" y="1634197"/>
            <a:ext cx="2124000" cy="241200"/>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12" name="Rectángulo redondeado 11">
            <a:extLst>
              <a:ext uri="{FF2B5EF4-FFF2-40B4-BE49-F238E27FC236}">
                <a16:creationId xmlns:a16="http://schemas.microsoft.com/office/drawing/2014/main" id="{FA9A6B6F-5BFF-D265-D5E3-D3592B93A047}"/>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4" name="Rectángulo redondeado 13">
            <a:extLst>
              <a:ext uri="{FF2B5EF4-FFF2-40B4-BE49-F238E27FC236}">
                <a16:creationId xmlns:a16="http://schemas.microsoft.com/office/drawing/2014/main" id="{1C0605DD-1633-84F1-3247-5917AA54EA8F}"/>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7" name="CuadroTexto 16">
            <a:extLst>
              <a:ext uri="{FF2B5EF4-FFF2-40B4-BE49-F238E27FC236}">
                <a16:creationId xmlns:a16="http://schemas.microsoft.com/office/drawing/2014/main" id="{08156C0F-ED42-76AB-5576-FC0160ED74E8}"/>
              </a:ext>
            </a:extLst>
          </p:cNvPr>
          <p:cNvSpPr txBox="1"/>
          <p:nvPr/>
        </p:nvSpPr>
        <p:spPr>
          <a:xfrm>
            <a:off x="1945814" y="4517882"/>
            <a:ext cx="8763137" cy="70592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el Estado Resultado, estos costos pueden detallarse o combinarse en una línea de SG&amp;A. Los gastos operativos y los gastos de venta, generales y administrativos se restan de las ganancias brutas para determinar los ingresos operativos, también llamados ganancias antes de intereses e impuestos (EBIT), que representan las ganancias derivadas de las operaciones principales de un </a:t>
            </a:r>
            <a:r>
              <a:rPr lang="es-CL" sz="1000" err="1"/>
              <a:t>Retail</a:t>
            </a:r>
            <a:r>
              <a:rPr lang="es-CL" sz="1000"/>
              <a:t>. Al realizar un seguimiento de los gastos operativos y los ingresos operativos, los </a:t>
            </a:r>
            <a:r>
              <a:rPr lang="es-CL" sz="1000" err="1"/>
              <a:t>Retailers</a:t>
            </a:r>
            <a:r>
              <a:rPr lang="es-CL" sz="1000"/>
              <a:t> pueden identificar los lugares donde recortar costos o agilizar las operaciones para lograr una mayor eficiencia.</a:t>
            </a:r>
          </a:p>
        </p:txBody>
      </p:sp>
    </p:spTree>
    <p:extLst>
      <p:ext uri="{BB962C8B-B14F-4D97-AF65-F5344CB8AC3E}">
        <p14:creationId xmlns:p14="http://schemas.microsoft.com/office/powerpoint/2010/main" val="2781213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par>
                          <p:cTn id="8" fill="hold">
                            <p:stCondLst>
                              <p:cond delay="1000"/>
                            </p:stCondLst>
                            <p:childTnLst>
                              <p:par>
                                <p:cTn id="9" presetID="10" presetClass="entr" presetSubtype="0" fill="hold" grpId="1"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1000"/>
                                        <p:tgtEl>
                                          <p:spTgt spid="1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18"/>
                                        </p:tgtEl>
                                      </p:cBhvr>
                                    </p:animEffect>
                                    <p:set>
                                      <p:cBhvr>
                                        <p:cTn id="16" dur="1" fill="hold">
                                          <p:stCondLst>
                                            <p:cond delay="499"/>
                                          </p:stCondLst>
                                        </p:cTn>
                                        <p:tgtEl>
                                          <p:spTgt spid="18"/>
                                        </p:tgtEl>
                                        <p:attrNameLst>
                                          <p:attrName>style.visibility</p:attrName>
                                        </p:attrNameLst>
                                      </p:cBhvr>
                                      <p:to>
                                        <p:strVal val="hidden"/>
                                      </p:to>
                                    </p:set>
                                  </p:childTnLst>
                                </p:cTn>
                              </p:par>
                            </p:childTnLst>
                          </p:cTn>
                        </p:par>
                        <p:par>
                          <p:cTn id="17" fill="hold">
                            <p:stCondLst>
                              <p:cond delay="500"/>
                            </p:stCondLst>
                            <p:childTnLst>
                              <p:par>
                                <p:cTn id="18" presetID="10" presetClass="exit" presetSubtype="0" fill="hold" grpId="0" nodeType="afterEffect">
                                  <p:stCondLst>
                                    <p:cond delay="0"/>
                                  </p:stCondLst>
                                  <p:childTnLst>
                                    <p:animEffect transition="out" filter="fade">
                                      <p:cBhvr>
                                        <p:cTn id="19" dur="500"/>
                                        <p:tgtEl>
                                          <p:spTgt spid="17"/>
                                        </p:tgtEl>
                                      </p:cBhvr>
                                    </p:animEffect>
                                    <p:set>
                                      <p:cBhvr>
                                        <p:cTn id="20" dur="1" fill="hold">
                                          <p:stCondLst>
                                            <p:cond delay="499"/>
                                          </p:stCondLst>
                                        </p:cTn>
                                        <p:tgtEl>
                                          <p:spTgt spid="1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7" grpId="0" animBg="1"/>
      <p:bldP spid="17"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ángulo redondeado 37">
            <a:extLst>
              <a:ext uri="{FF2B5EF4-FFF2-40B4-BE49-F238E27FC236}">
                <a16:creationId xmlns:a16="http://schemas.microsoft.com/office/drawing/2014/main" id="{9152D8EB-BD0D-3D67-223F-5CD693F6A6BA}"/>
              </a:ext>
            </a:extLst>
          </p:cNvPr>
          <p:cNvSpPr/>
          <p:nvPr/>
        </p:nvSpPr>
        <p:spPr>
          <a:xfrm>
            <a:off x="1951631" y="4457053"/>
            <a:ext cx="2420863" cy="631205"/>
          </a:xfrm>
          <a:prstGeom prst="roundRect">
            <a:avLst>
              <a:gd name="adj" fmla="val 6757"/>
            </a:avLst>
          </a:prstGeom>
          <a:solidFill>
            <a:srgbClr val="E25D6B"/>
          </a:solidFill>
          <a:ln w="635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51" name="Rectángulo redondeado 150">
            <a:extLst>
              <a:ext uri="{FF2B5EF4-FFF2-40B4-BE49-F238E27FC236}">
                <a16:creationId xmlns:a16="http://schemas.microsoft.com/office/drawing/2014/main" id="{2CA9B810-A042-FC22-9A5E-358CF8F0C749}"/>
              </a:ext>
            </a:extLst>
          </p:cNvPr>
          <p:cNvSpPr/>
          <p:nvPr/>
        </p:nvSpPr>
        <p:spPr>
          <a:xfrm>
            <a:off x="3364043" y="4606818"/>
            <a:ext cx="1332000" cy="152294"/>
          </a:xfrm>
          <a:prstGeom prst="roundRect">
            <a:avLst>
              <a:gd name="adj" fmla="val 6757"/>
            </a:avLst>
          </a:prstGeom>
          <a:solidFill>
            <a:srgbClr val="B34B56"/>
          </a:solidFill>
          <a:ln w="635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STORE OPERATIONS</a:t>
            </a: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Retail</a:t>
            </a:r>
            <a:r>
              <a:rPr lang="es-CL" b="1"/>
              <a:t> – Business </a:t>
            </a:r>
            <a:r>
              <a:rPr lang="es-CL" b="1" err="1"/>
              <a:t>Overview</a:t>
            </a:r>
            <a:endParaRPr lang="es-CL"/>
          </a:p>
        </p:txBody>
      </p:sp>
      <p:sp>
        <p:nvSpPr>
          <p:cNvPr id="2" name="Cheurón 1">
            <a:extLst>
              <a:ext uri="{FF2B5EF4-FFF2-40B4-BE49-F238E27FC236}">
                <a16:creationId xmlns:a16="http://schemas.microsoft.com/office/drawing/2014/main" id="{3E3F7B67-1EC3-4649-1395-D2F352574A06}"/>
              </a:ext>
            </a:extLst>
          </p:cNvPr>
          <p:cNvSpPr/>
          <p:nvPr/>
        </p:nvSpPr>
        <p:spPr>
          <a:xfrm>
            <a:off x="390230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BUY</a:t>
            </a:r>
          </a:p>
        </p:txBody>
      </p:sp>
      <p:sp>
        <p:nvSpPr>
          <p:cNvPr id="3" name="Pentágono 2">
            <a:extLst>
              <a:ext uri="{FF2B5EF4-FFF2-40B4-BE49-F238E27FC236}">
                <a16:creationId xmlns:a16="http://schemas.microsoft.com/office/drawing/2014/main" id="{7868D142-585D-993D-CDE3-868C71C4B84F}"/>
              </a:ext>
            </a:extLst>
          </p:cNvPr>
          <p:cNvSpPr/>
          <p:nvPr/>
        </p:nvSpPr>
        <p:spPr>
          <a:xfrm>
            <a:off x="2824371" y="3057765"/>
            <a:ext cx="1260000" cy="520449"/>
          </a:xfrm>
          <a:prstGeom prst="homePlate">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PLAN</a:t>
            </a:r>
          </a:p>
        </p:txBody>
      </p:sp>
      <p:sp>
        <p:nvSpPr>
          <p:cNvPr id="4" name="Cheurón 3">
            <a:extLst>
              <a:ext uri="{FF2B5EF4-FFF2-40B4-BE49-F238E27FC236}">
                <a16:creationId xmlns:a16="http://schemas.microsoft.com/office/drawing/2014/main" id="{D654199F-D437-94AC-4060-69498CB55B9C}"/>
              </a:ext>
            </a:extLst>
          </p:cNvPr>
          <p:cNvSpPr/>
          <p:nvPr/>
        </p:nvSpPr>
        <p:spPr>
          <a:xfrm>
            <a:off x="4968666"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5" name="Pentágono 4">
            <a:extLst>
              <a:ext uri="{FF2B5EF4-FFF2-40B4-BE49-F238E27FC236}">
                <a16:creationId xmlns:a16="http://schemas.microsoft.com/office/drawing/2014/main" id="{D407D754-0137-92DF-A728-908696646476}"/>
              </a:ext>
            </a:extLst>
          </p:cNvPr>
          <p:cNvSpPr/>
          <p:nvPr/>
        </p:nvSpPr>
        <p:spPr>
          <a:xfrm flipH="1">
            <a:off x="9437221" y="3057765"/>
            <a:ext cx="1255659" cy="520449"/>
          </a:xfrm>
          <a:prstGeom prst="homePlate">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GROW</a:t>
            </a:r>
          </a:p>
        </p:txBody>
      </p:sp>
      <p:sp>
        <p:nvSpPr>
          <p:cNvPr id="6" name="Cheurón 5">
            <a:extLst>
              <a:ext uri="{FF2B5EF4-FFF2-40B4-BE49-F238E27FC236}">
                <a16:creationId xmlns:a16="http://schemas.microsoft.com/office/drawing/2014/main" id="{F967E96C-EF6E-0C7F-05BE-2BE8A9A9414E}"/>
              </a:ext>
            </a:extLst>
          </p:cNvPr>
          <p:cNvSpPr/>
          <p:nvPr/>
        </p:nvSpPr>
        <p:spPr>
          <a:xfrm flipH="1">
            <a:off x="8370861" y="3057765"/>
            <a:ext cx="1260000" cy="520449"/>
          </a:xfrm>
          <a:prstGeom prst="chevron">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MOVE</a:t>
            </a:r>
          </a:p>
        </p:txBody>
      </p:sp>
      <p:sp>
        <p:nvSpPr>
          <p:cNvPr id="7" name="Cheurón 6">
            <a:extLst>
              <a:ext uri="{FF2B5EF4-FFF2-40B4-BE49-F238E27FC236}">
                <a16:creationId xmlns:a16="http://schemas.microsoft.com/office/drawing/2014/main" id="{66D21E60-54AA-6F5E-4201-3872E49E609C}"/>
              </a:ext>
            </a:extLst>
          </p:cNvPr>
          <p:cNvSpPr/>
          <p:nvPr/>
        </p:nvSpPr>
        <p:spPr>
          <a:xfrm>
            <a:off x="6035026" y="3057765"/>
            <a:ext cx="1260000" cy="520449"/>
          </a:xfrm>
          <a:prstGeom prst="chevron">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8" name="Cheurón 7">
            <a:extLst>
              <a:ext uri="{FF2B5EF4-FFF2-40B4-BE49-F238E27FC236}">
                <a16:creationId xmlns:a16="http://schemas.microsoft.com/office/drawing/2014/main" id="{DE08CC40-DB97-7E1A-442B-623B32B5E0CA}"/>
              </a:ext>
            </a:extLst>
          </p:cNvPr>
          <p:cNvSpPr/>
          <p:nvPr/>
        </p:nvSpPr>
        <p:spPr>
          <a:xfrm flipH="1">
            <a:off x="7296060" y="3057765"/>
            <a:ext cx="1260000" cy="520449"/>
          </a:xfrm>
          <a:prstGeom prst="chevron">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a:t>
            </a:r>
          </a:p>
        </p:txBody>
      </p:sp>
      <p:sp>
        <p:nvSpPr>
          <p:cNvPr id="9" name="Rectángulo 8">
            <a:extLst>
              <a:ext uri="{FF2B5EF4-FFF2-40B4-BE49-F238E27FC236}">
                <a16:creationId xmlns:a16="http://schemas.microsoft.com/office/drawing/2014/main" id="{8B203686-CD29-DF86-4B1A-E005CFE67598}"/>
              </a:ext>
            </a:extLst>
          </p:cNvPr>
          <p:cNvSpPr/>
          <p:nvPr/>
        </p:nvSpPr>
        <p:spPr>
          <a:xfrm>
            <a:off x="6846267" y="3057765"/>
            <a:ext cx="914400" cy="520449"/>
          </a:xfrm>
          <a:prstGeom prst="rect">
            <a:avLst/>
          </a:prstGeom>
          <a:gradFill>
            <a:gsLst>
              <a:gs pos="11000">
                <a:srgbClr val="E25D6B"/>
              </a:gs>
              <a:gs pos="89000">
                <a:srgbClr val="5E6B78"/>
              </a:gs>
            </a:gsLst>
            <a:lin ang="0" scaled="1"/>
          </a:gra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Rectángulo 9">
            <a:extLst>
              <a:ext uri="{FF2B5EF4-FFF2-40B4-BE49-F238E27FC236}">
                <a16:creationId xmlns:a16="http://schemas.microsoft.com/office/drawing/2014/main" id="{602E6CE0-7C5A-1A45-B97F-C5174127A99B}"/>
              </a:ext>
            </a:extLst>
          </p:cNvPr>
          <p:cNvSpPr/>
          <p:nvPr/>
        </p:nvSpPr>
        <p:spPr>
          <a:xfrm>
            <a:off x="7318176" y="2687104"/>
            <a:ext cx="3374705" cy="275649"/>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MARKETPLACE</a:t>
            </a:r>
          </a:p>
        </p:txBody>
      </p:sp>
      <p:sp>
        <p:nvSpPr>
          <p:cNvPr id="11" name="Rectángulo 10">
            <a:extLst>
              <a:ext uri="{FF2B5EF4-FFF2-40B4-BE49-F238E27FC236}">
                <a16:creationId xmlns:a16="http://schemas.microsoft.com/office/drawing/2014/main" id="{291265A4-2577-4399-3863-079A81A78F57}"/>
              </a:ext>
            </a:extLst>
          </p:cNvPr>
          <p:cNvSpPr/>
          <p:nvPr/>
        </p:nvSpPr>
        <p:spPr>
          <a:xfrm>
            <a:off x="2824370" y="2684960"/>
            <a:ext cx="4428000" cy="275649"/>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RETAIL</a:t>
            </a:r>
          </a:p>
        </p:txBody>
      </p:sp>
      <p:sp>
        <p:nvSpPr>
          <p:cNvPr id="12" name="Rectángulo 11">
            <a:extLst>
              <a:ext uri="{FF2B5EF4-FFF2-40B4-BE49-F238E27FC236}">
                <a16:creationId xmlns:a16="http://schemas.microsoft.com/office/drawing/2014/main" id="{11A8A7AF-91D5-3E1D-90DA-6B2B7F74801F}"/>
              </a:ext>
            </a:extLst>
          </p:cNvPr>
          <p:cNvSpPr/>
          <p:nvPr/>
        </p:nvSpPr>
        <p:spPr>
          <a:xfrm>
            <a:off x="7318176" y="2457754"/>
            <a:ext cx="3374705"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3P</a:t>
            </a:r>
          </a:p>
        </p:txBody>
      </p:sp>
      <p:sp>
        <p:nvSpPr>
          <p:cNvPr id="13" name="Rectángulo 12">
            <a:extLst>
              <a:ext uri="{FF2B5EF4-FFF2-40B4-BE49-F238E27FC236}">
                <a16:creationId xmlns:a16="http://schemas.microsoft.com/office/drawing/2014/main" id="{B26BD219-AD72-BB43-9A98-A3600EFE9CB4}"/>
              </a:ext>
            </a:extLst>
          </p:cNvPr>
          <p:cNvSpPr/>
          <p:nvPr/>
        </p:nvSpPr>
        <p:spPr>
          <a:xfrm>
            <a:off x="2824370" y="2455610"/>
            <a:ext cx="4428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1P</a:t>
            </a:r>
          </a:p>
        </p:txBody>
      </p:sp>
      <p:sp>
        <p:nvSpPr>
          <p:cNvPr id="18" name="Rectángulo 17">
            <a:extLst>
              <a:ext uri="{FF2B5EF4-FFF2-40B4-BE49-F238E27FC236}">
                <a16:creationId xmlns:a16="http://schemas.microsoft.com/office/drawing/2014/main" id="{4105CE1A-2CEE-6BBD-AFCC-EA14B5B57BCC}"/>
              </a:ext>
            </a:extLst>
          </p:cNvPr>
          <p:cNvSpPr/>
          <p:nvPr/>
        </p:nvSpPr>
        <p:spPr>
          <a:xfrm>
            <a:off x="1534564" y="2455610"/>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RELATION</a:t>
            </a:r>
          </a:p>
        </p:txBody>
      </p:sp>
      <p:sp>
        <p:nvSpPr>
          <p:cNvPr id="19" name="Rectángulo 18">
            <a:extLst>
              <a:ext uri="{FF2B5EF4-FFF2-40B4-BE49-F238E27FC236}">
                <a16:creationId xmlns:a16="http://schemas.microsoft.com/office/drawing/2014/main" id="{0B005750-5DE3-96AF-162F-32DBF446BC65}"/>
              </a:ext>
            </a:extLst>
          </p:cNvPr>
          <p:cNvSpPr/>
          <p:nvPr/>
        </p:nvSpPr>
        <p:spPr>
          <a:xfrm>
            <a:off x="1534564" y="2699955"/>
            <a:ext cx="1224000" cy="260653"/>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BUSINESS</a:t>
            </a:r>
          </a:p>
        </p:txBody>
      </p:sp>
      <p:sp>
        <p:nvSpPr>
          <p:cNvPr id="21" name="Rectángulo 20">
            <a:extLst>
              <a:ext uri="{FF2B5EF4-FFF2-40B4-BE49-F238E27FC236}">
                <a16:creationId xmlns:a16="http://schemas.microsoft.com/office/drawing/2014/main" id="{0A3B8874-3FD6-328E-F547-4BF6F89AF05C}"/>
              </a:ext>
            </a:extLst>
          </p:cNvPr>
          <p:cNvSpPr/>
          <p:nvPr/>
        </p:nvSpPr>
        <p:spPr>
          <a:xfrm>
            <a:off x="1534564" y="3057336"/>
            <a:ext cx="1224000" cy="520449"/>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PROCESS</a:t>
            </a:r>
          </a:p>
        </p:txBody>
      </p:sp>
      <p:sp>
        <p:nvSpPr>
          <p:cNvPr id="22" name="Rectángulo 21">
            <a:extLst>
              <a:ext uri="{FF2B5EF4-FFF2-40B4-BE49-F238E27FC236}">
                <a16:creationId xmlns:a16="http://schemas.microsoft.com/office/drawing/2014/main" id="{12675E6D-F681-B069-F8AF-7B355DADCF6F}"/>
              </a:ext>
            </a:extLst>
          </p:cNvPr>
          <p:cNvSpPr/>
          <p:nvPr/>
        </p:nvSpPr>
        <p:spPr>
          <a:xfrm>
            <a:off x="2824370" y="3628304"/>
            <a:ext cx="1620000" cy="182524"/>
          </a:xfrm>
          <a:prstGeom prst="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VENDORS</a:t>
            </a:r>
          </a:p>
        </p:txBody>
      </p:sp>
      <p:sp>
        <p:nvSpPr>
          <p:cNvPr id="24" name="Rectángulo 23">
            <a:extLst>
              <a:ext uri="{FF2B5EF4-FFF2-40B4-BE49-F238E27FC236}">
                <a16:creationId xmlns:a16="http://schemas.microsoft.com/office/drawing/2014/main" id="{9B44602C-D00C-68EB-8999-33AA9685DB70}"/>
              </a:ext>
            </a:extLst>
          </p:cNvPr>
          <p:cNvSpPr/>
          <p:nvPr/>
        </p:nvSpPr>
        <p:spPr>
          <a:xfrm>
            <a:off x="7760667" y="3628304"/>
            <a:ext cx="2932214" cy="181203"/>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SELLERS</a:t>
            </a:r>
          </a:p>
        </p:txBody>
      </p:sp>
      <p:sp>
        <p:nvSpPr>
          <p:cNvPr id="25" name="Rectángulo 24">
            <a:extLst>
              <a:ext uri="{FF2B5EF4-FFF2-40B4-BE49-F238E27FC236}">
                <a16:creationId xmlns:a16="http://schemas.microsoft.com/office/drawing/2014/main" id="{4FF1FEBC-F65F-E93A-4581-AA64F5E7F141}"/>
              </a:ext>
            </a:extLst>
          </p:cNvPr>
          <p:cNvSpPr/>
          <p:nvPr/>
        </p:nvSpPr>
        <p:spPr>
          <a:xfrm>
            <a:off x="4502543" y="3628304"/>
            <a:ext cx="230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FALABELLA</a:t>
            </a:r>
          </a:p>
        </p:txBody>
      </p:sp>
      <p:sp>
        <p:nvSpPr>
          <p:cNvPr id="26" name="Rectángulo 25">
            <a:extLst>
              <a:ext uri="{FF2B5EF4-FFF2-40B4-BE49-F238E27FC236}">
                <a16:creationId xmlns:a16="http://schemas.microsoft.com/office/drawing/2014/main" id="{85AE5505-3391-F94F-F9DB-2CC47824F1BD}"/>
              </a:ext>
            </a:extLst>
          </p:cNvPr>
          <p:cNvSpPr/>
          <p:nvPr/>
        </p:nvSpPr>
        <p:spPr>
          <a:xfrm>
            <a:off x="1529646" y="3628304"/>
            <a:ext cx="1224000" cy="182524"/>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black"/>
                </a:solidFill>
                <a:effectLst/>
                <a:uLnTx/>
                <a:uFillTx/>
                <a:latin typeface="Calibri" panose="020F0502020204030204"/>
                <a:ea typeface="+mn-ea"/>
                <a:cs typeface="+mn-cs"/>
              </a:rPr>
              <a:t>GOODS OWNERSHIP</a:t>
            </a:r>
          </a:p>
        </p:txBody>
      </p:sp>
      <p:sp>
        <p:nvSpPr>
          <p:cNvPr id="27" name="Rectángulo 26">
            <a:extLst>
              <a:ext uri="{FF2B5EF4-FFF2-40B4-BE49-F238E27FC236}">
                <a16:creationId xmlns:a16="http://schemas.microsoft.com/office/drawing/2014/main" id="{CBD4D84A-33EC-D713-F90F-027C575CC6BC}"/>
              </a:ext>
            </a:extLst>
          </p:cNvPr>
          <p:cNvSpPr/>
          <p:nvPr/>
        </p:nvSpPr>
        <p:spPr>
          <a:xfrm>
            <a:off x="6854416" y="3628304"/>
            <a:ext cx="864000" cy="182524"/>
          </a:xfrm>
          <a:prstGeom prst="rect">
            <a:avLst/>
          </a:prstGeom>
          <a:solidFill>
            <a:srgbClr val="4454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prstClr val="white"/>
                </a:solidFill>
                <a:effectLst/>
                <a:uLnTx/>
                <a:uFillTx/>
                <a:latin typeface="Calibri" panose="020F0502020204030204"/>
                <a:ea typeface="+mn-ea"/>
                <a:cs typeface="+mn-cs"/>
              </a:rPr>
              <a:t>CUSTOMER</a:t>
            </a:r>
          </a:p>
        </p:txBody>
      </p:sp>
      <p:sp>
        <p:nvSpPr>
          <p:cNvPr id="28" name="Rectángulo redondeado 27">
            <a:extLst>
              <a:ext uri="{FF2B5EF4-FFF2-40B4-BE49-F238E27FC236}">
                <a16:creationId xmlns:a16="http://schemas.microsoft.com/office/drawing/2014/main" id="{F7A028EB-2EE5-AE18-299E-C61CC00F64A9}"/>
              </a:ext>
            </a:extLst>
          </p:cNvPr>
          <p:cNvSpPr/>
          <p:nvPr/>
        </p:nvSpPr>
        <p:spPr>
          <a:xfrm>
            <a:off x="3364043" y="4801716"/>
            <a:ext cx="1332000" cy="152294"/>
          </a:xfrm>
          <a:prstGeom prst="roundRect">
            <a:avLst>
              <a:gd name="adj" fmla="val 6757"/>
            </a:avLst>
          </a:prstGeom>
          <a:solidFill>
            <a:srgbClr val="E25D6B"/>
          </a:solidFill>
          <a:ln w="0" cap="flat" cmpd="sng" algn="ctr">
            <a:solidFill>
              <a:schemeClr val="bg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52" name="Rectángulo redondeado 51">
            <a:extLst>
              <a:ext uri="{FF2B5EF4-FFF2-40B4-BE49-F238E27FC236}">
                <a16:creationId xmlns:a16="http://schemas.microsoft.com/office/drawing/2014/main" id="{CCA20581-369F-DA51-2458-AEBC8E253C98}"/>
              </a:ext>
            </a:extLst>
          </p:cNvPr>
          <p:cNvSpPr/>
          <p:nvPr/>
        </p:nvSpPr>
        <p:spPr>
          <a:xfrm>
            <a:off x="1951631" y="5136121"/>
            <a:ext cx="2744411" cy="360131"/>
          </a:xfrm>
          <a:prstGeom prst="roundRect">
            <a:avLst>
              <a:gd name="adj" fmla="val 6757"/>
            </a:avLst>
          </a:prstGeom>
          <a:solidFill>
            <a:srgbClr val="73C96A"/>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SUPPLY CHAIN</a:t>
            </a:r>
          </a:p>
        </p:txBody>
      </p:sp>
      <p:cxnSp>
        <p:nvCxnSpPr>
          <p:cNvPr id="57" name="Conector recto 56">
            <a:extLst>
              <a:ext uri="{FF2B5EF4-FFF2-40B4-BE49-F238E27FC236}">
                <a16:creationId xmlns:a16="http://schemas.microsoft.com/office/drawing/2014/main" id="{C4DBDFBF-B78A-3107-3E24-F19E04DC13D0}"/>
              </a:ext>
            </a:extLst>
          </p:cNvPr>
          <p:cNvCxnSpPr>
            <a:cxnSpLocks/>
          </p:cNvCxnSpPr>
          <p:nvPr/>
        </p:nvCxnSpPr>
        <p:spPr>
          <a:xfrm flipV="1">
            <a:off x="4696043" y="4877505"/>
            <a:ext cx="3208228" cy="922"/>
          </a:xfrm>
          <a:prstGeom prst="line">
            <a:avLst/>
          </a:prstGeom>
        </p:spPr>
        <p:style>
          <a:lnRef idx="2">
            <a:schemeClr val="accent1"/>
          </a:lnRef>
          <a:fillRef idx="0">
            <a:schemeClr val="accent1"/>
          </a:fillRef>
          <a:effectRef idx="1">
            <a:schemeClr val="accent1"/>
          </a:effectRef>
          <a:fontRef idx="minor">
            <a:schemeClr val="tx1"/>
          </a:fontRef>
        </p:style>
      </p:cxnSp>
      <p:cxnSp>
        <p:nvCxnSpPr>
          <p:cNvPr id="58" name="Conector recto 57">
            <a:extLst>
              <a:ext uri="{FF2B5EF4-FFF2-40B4-BE49-F238E27FC236}">
                <a16:creationId xmlns:a16="http://schemas.microsoft.com/office/drawing/2014/main" id="{85C4B0D2-05F5-F992-5A1A-4003873B5DF7}"/>
              </a:ext>
            </a:extLst>
          </p:cNvPr>
          <p:cNvCxnSpPr>
            <a:cxnSpLocks/>
          </p:cNvCxnSpPr>
          <p:nvPr/>
        </p:nvCxnSpPr>
        <p:spPr>
          <a:xfrm flipV="1">
            <a:off x="4696043" y="4682607"/>
            <a:ext cx="4710754" cy="922"/>
          </a:xfrm>
          <a:prstGeom prst="line">
            <a:avLst/>
          </a:prstGeom>
          <a:ln>
            <a:solidFill>
              <a:srgbClr val="B34A55"/>
            </a:solidFill>
          </a:ln>
        </p:spPr>
        <p:style>
          <a:lnRef idx="2">
            <a:schemeClr val="accent1"/>
          </a:lnRef>
          <a:fillRef idx="0">
            <a:schemeClr val="accent1"/>
          </a:fillRef>
          <a:effectRef idx="1">
            <a:schemeClr val="accent1"/>
          </a:effectRef>
          <a:fontRef idx="minor">
            <a:schemeClr val="tx1"/>
          </a:fontRef>
        </p:style>
      </p:cxnSp>
      <p:cxnSp>
        <p:nvCxnSpPr>
          <p:cNvPr id="130" name="Conector recto 129">
            <a:extLst>
              <a:ext uri="{FF2B5EF4-FFF2-40B4-BE49-F238E27FC236}">
                <a16:creationId xmlns:a16="http://schemas.microsoft.com/office/drawing/2014/main" id="{53CE2DE0-B8B3-D82A-1D0E-D51552F0A199}"/>
              </a:ext>
            </a:extLst>
          </p:cNvPr>
          <p:cNvCxnSpPr>
            <a:cxnSpLocks/>
            <a:endCxn id="47" idx="1"/>
          </p:cNvCxnSpPr>
          <p:nvPr/>
        </p:nvCxnSpPr>
        <p:spPr>
          <a:xfrm>
            <a:off x="4691410" y="5219660"/>
            <a:ext cx="3789041" cy="0"/>
          </a:xfrm>
          <a:prstGeom prst="line">
            <a:avLst/>
          </a:prstGeom>
          <a:ln>
            <a:solidFill>
              <a:srgbClr val="73CA69"/>
            </a:solidFill>
          </a:ln>
        </p:spPr>
        <p:style>
          <a:lnRef idx="2">
            <a:schemeClr val="accent1"/>
          </a:lnRef>
          <a:fillRef idx="0">
            <a:schemeClr val="accent1"/>
          </a:fillRef>
          <a:effectRef idx="1">
            <a:schemeClr val="accent1"/>
          </a:effectRef>
          <a:fontRef idx="minor">
            <a:schemeClr val="tx1"/>
          </a:fontRef>
        </p:style>
      </p:cxnSp>
      <p:cxnSp>
        <p:nvCxnSpPr>
          <p:cNvPr id="139" name="Conector recto 138">
            <a:extLst>
              <a:ext uri="{FF2B5EF4-FFF2-40B4-BE49-F238E27FC236}">
                <a16:creationId xmlns:a16="http://schemas.microsoft.com/office/drawing/2014/main" id="{109FF469-80E2-C5A6-5C93-76CB6986D41E}"/>
              </a:ext>
            </a:extLst>
          </p:cNvPr>
          <p:cNvCxnSpPr>
            <a:cxnSpLocks/>
            <a:endCxn id="55" idx="1"/>
          </p:cNvCxnSpPr>
          <p:nvPr/>
        </p:nvCxnSpPr>
        <p:spPr>
          <a:xfrm>
            <a:off x="4688775" y="5414558"/>
            <a:ext cx="2302906" cy="0"/>
          </a:xfrm>
          <a:prstGeom prst="line">
            <a:avLst/>
          </a:prstGeom>
          <a:ln>
            <a:solidFill>
              <a:srgbClr val="73CA69"/>
            </a:solidFill>
          </a:ln>
        </p:spPr>
        <p:style>
          <a:lnRef idx="2">
            <a:schemeClr val="accent1"/>
          </a:lnRef>
          <a:fillRef idx="0">
            <a:schemeClr val="accent1"/>
          </a:fillRef>
          <a:effectRef idx="1">
            <a:schemeClr val="accent1"/>
          </a:effectRef>
          <a:fontRef idx="minor">
            <a:schemeClr val="tx1"/>
          </a:fontRef>
        </p:style>
      </p:cxnSp>
      <p:sp>
        <p:nvSpPr>
          <p:cNvPr id="143" name="Rectángulo 142">
            <a:extLst>
              <a:ext uri="{FF2B5EF4-FFF2-40B4-BE49-F238E27FC236}">
                <a16:creationId xmlns:a16="http://schemas.microsoft.com/office/drawing/2014/main" id="{C465C90E-961A-4637-A2ED-9B08202D0747}"/>
              </a:ext>
            </a:extLst>
          </p:cNvPr>
          <p:cNvSpPr/>
          <p:nvPr/>
        </p:nvSpPr>
        <p:spPr>
          <a:xfrm>
            <a:off x="4890926" y="4601271"/>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STORE CHECKOUT</a:t>
            </a:r>
          </a:p>
        </p:txBody>
      </p:sp>
      <p:sp>
        <p:nvSpPr>
          <p:cNvPr id="145" name="Rectángulo 144">
            <a:extLst>
              <a:ext uri="{FF2B5EF4-FFF2-40B4-BE49-F238E27FC236}">
                <a16:creationId xmlns:a16="http://schemas.microsoft.com/office/drawing/2014/main" id="{FBFC920D-7E2F-90C1-2772-74F186A793DD}"/>
              </a:ext>
            </a:extLst>
          </p:cNvPr>
          <p:cNvSpPr/>
          <p:nvPr/>
        </p:nvSpPr>
        <p:spPr>
          <a:xfrm>
            <a:off x="6396292" y="4601271"/>
            <a:ext cx="198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CUSTOMER &amp; BUSINESS EXPERIENCE</a:t>
            </a:r>
          </a:p>
        </p:txBody>
      </p:sp>
      <p:sp>
        <p:nvSpPr>
          <p:cNvPr id="149" name="Rectángulo 148">
            <a:extLst>
              <a:ext uri="{FF2B5EF4-FFF2-40B4-BE49-F238E27FC236}">
                <a16:creationId xmlns:a16="http://schemas.microsoft.com/office/drawing/2014/main" id="{5CB27B7E-D147-474D-3C98-4365C8218966}"/>
              </a:ext>
            </a:extLst>
          </p:cNvPr>
          <p:cNvSpPr/>
          <p:nvPr/>
        </p:nvSpPr>
        <p:spPr>
          <a:xfrm>
            <a:off x="8443257" y="4601271"/>
            <a:ext cx="1476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EMPLOYEE &amp; STOCK MGMT</a:t>
            </a:r>
          </a:p>
        </p:txBody>
      </p:sp>
      <p:sp>
        <p:nvSpPr>
          <p:cNvPr id="30" name="Rectángulo 29">
            <a:extLst>
              <a:ext uri="{FF2B5EF4-FFF2-40B4-BE49-F238E27FC236}">
                <a16:creationId xmlns:a16="http://schemas.microsoft.com/office/drawing/2014/main" id="{AB245C4C-F647-7B48-2E0D-0FB0824A66EB}"/>
              </a:ext>
            </a:extLst>
          </p:cNvPr>
          <p:cNvSpPr/>
          <p:nvPr/>
        </p:nvSpPr>
        <p:spPr>
          <a:xfrm>
            <a:off x="4896388" y="4796169"/>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PRODUCT &amp; PRICING</a:t>
            </a:r>
          </a:p>
        </p:txBody>
      </p:sp>
      <p:sp>
        <p:nvSpPr>
          <p:cNvPr id="31" name="Rectángulo 30">
            <a:extLst>
              <a:ext uri="{FF2B5EF4-FFF2-40B4-BE49-F238E27FC236}">
                <a16:creationId xmlns:a16="http://schemas.microsoft.com/office/drawing/2014/main" id="{955B2868-44B2-368E-5A85-072A546ED2EC}"/>
              </a:ext>
            </a:extLst>
          </p:cNvPr>
          <p:cNvSpPr/>
          <p:nvPr/>
        </p:nvSpPr>
        <p:spPr>
          <a:xfrm>
            <a:off x="6401758" y="4796169"/>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PLANNING &amp; SOURCING</a:t>
            </a:r>
          </a:p>
        </p:txBody>
      </p:sp>
      <p:sp>
        <p:nvSpPr>
          <p:cNvPr id="32" name="Rectángulo 31">
            <a:extLst>
              <a:ext uri="{FF2B5EF4-FFF2-40B4-BE49-F238E27FC236}">
                <a16:creationId xmlns:a16="http://schemas.microsoft.com/office/drawing/2014/main" id="{21105BF3-C51D-FA0A-5B9B-DDC92C8830EE}"/>
              </a:ext>
            </a:extLst>
          </p:cNvPr>
          <p:cNvSpPr/>
          <p:nvPr/>
        </p:nvSpPr>
        <p:spPr>
          <a:xfrm>
            <a:off x="7904271" y="4796169"/>
            <a:ext cx="2015999"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VENDOR FULFILMENT, INVENTORY &amp; COST</a:t>
            </a:r>
          </a:p>
        </p:txBody>
      </p:sp>
      <p:sp>
        <p:nvSpPr>
          <p:cNvPr id="43" name="Rectángulo 42">
            <a:extLst>
              <a:ext uri="{FF2B5EF4-FFF2-40B4-BE49-F238E27FC236}">
                <a16:creationId xmlns:a16="http://schemas.microsoft.com/office/drawing/2014/main" id="{4D29671C-301B-06C5-838C-083AC500A70F}"/>
              </a:ext>
            </a:extLst>
          </p:cNvPr>
          <p:cNvSpPr/>
          <p:nvPr/>
        </p:nvSpPr>
        <p:spPr>
          <a:xfrm>
            <a:off x="4890921" y="5137966"/>
            <a:ext cx="2052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LOGISTIC NODES &amp; EXPRESS DELIVERY</a:t>
            </a:r>
          </a:p>
        </p:txBody>
      </p:sp>
      <p:sp>
        <p:nvSpPr>
          <p:cNvPr id="44" name="Rectángulo 43">
            <a:extLst>
              <a:ext uri="{FF2B5EF4-FFF2-40B4-BE49-F238E27FC236}">
                <a16:creationId xmlns:a16="http://schemas.microsoft.com/office/drawing/2014/main" id="{E8026F30-54CF-732E-32D9-9B1488B0B43E}"/>
              </a:ext>
            </a:extLst>
          </p:cNvPr>
          <p:cNvSpPr/>
          <p:nvPr/>
        </p:nvSpPr>
        <p:spPr>
          <a:xfrm>
            <a:off x="6991686" y="5137966"/>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TRANSPORT</a:t>
            </a:r>
          </a:p>
        </p:txBody>
      </p:sp>
      <p:sp>
        <p:nvSpPr>
          <p:cNvPr id="46" name="Rectángulo 45">
            <a:extLst>
              <a:ext uri="{FF2B5EF4-FFF2-40B4-BE49-F238E27FC236}">
                <a16:creationId xmlns:a16="http://schemas.microsoft.com/office/drawing/2014/main" id="{3C196602-30E0-2CC2-6895-0D41E9D7B51D}"/>
              </a:ext>
            </a:extLst>
          </p:cNvPr>
          <p:cNvSpPr/>
          <p:nvPr/>
        </p:nvSpPr>
        <p:spPr>
          <a:xfrm>
            <a:off x="4888280" y="5332864"/>
            <a:ext cx="2052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LOGISTIC ORDER ORCHESTRATOR</a:t>
            </a:r>
          </a:p>
        </p:txBody>
      </p:sp>
      <p:sp>
        <p:nvSpPr>
          <p:cNvPr id="47" name="Rectángulo 46">
            <a:extLst>
              <a:ext uri="{FF2B5EF4-FFF2-40B4-BE49-F238E27FC236}">
                <a16:creationId xmlns:a16="http://schemas.microsoft.com/office/drawing/2014/main" id="{5D1CA1D8-0453-9C84-9527-BA321D46C3CE}"/>
              </a:ext>
            </a:extLst>
          </p:cNvPr>
          <p:cNvSpPr/>
          <p:nvPr/>
        </p:nvSpPr>
        <p:spPr>
          <a:xfrm>
            <a:off x="8480451" y="5137966"/>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WAREHOUSE MANAGEMENT</a:t>
            </a:r>
          </a:p>
        </p:txBody>
      </p:sp>
      <p:sp>
        <p:nvSpPr>
          <p:cNvPr id="55" name="Rectángulo 54">
            <a:extLst>
              <a:ext uri="{FF2B5EF4-FFF2-40B4-BE49-F238E27FC236}">
                <a16:creationId xmlns:a16="http://schemas.microsoft.com/office/drawing/2014/main" id="{F33B8059-4032-9E27-CBDF-5AB6CACFD596}"/>
              </a:ext>
            </a:extLst>
          </p:cNvPr>
          <p:cNvSpPr/>
          <p:nvPr/>
        </p:nvSpPr>
        <p:spPr>
          <a:xfrm>
            <a:off x="6991681" y="5332864"/>
            <a:ext cx="2934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CORPORATE INVENTORY &amp; PROMISE ENGINE</a:t>
            </a:r>
          </a:p>
        </p:txBody>
      </p:sp>
      <p:sp>
        <p:nvSpPr>
          <p:cNvPr id="146" name="Rectángulo redondeado 145">
            <a:extLst>
              <a:ext uri="{FF2B5EF4-FFF2-40B4-BE49-F238E27FC236}">
                <a16:creationId xmlns:a16="http://schemas.microsoft.com/office/drawing/2014/main" id="{37CA55B8-6D2C-1076-EDB5-EC47F79637AF}"/>
              </a:ext>
            </a:extLst>
          </p:cNvPr>
          <p:cNvSpPr/>
          <p:nvPr/>
        </p:nvSpPr>
        <p:spPr>
          <a:xfrm>
            <a:off x="1952677" y="5539480"/>
            <a:ext cx="2744411" cy="360131"/>
          </a:xfrm>
          <a:prstGeom prst="roundRect">
            <a:avLst>
              <a:gd name="adj" fmla="val 6757"/>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DIGITAL COMMERCE</a:t>
            </a:r>
          </a:p>
        </p:txBody>
      </p:sp>
      <p:cxnSp>
        <p:nvCxnSpPr>
          <p:cNvPr id="148" name="Conector recto 147">
            <a:extLst>
              <a:ext uri="{FF2B5EF4-FFF2-40B4-BE49-F238E27FC236}">
                <a16:creationId xmlns:a16="http://schemas.microsoft.com/office/drawing/2014/main" id="{64308370-DDA9-4402-B534-C5ABE60E5019}"/>
              </a:ext>
            </a:extLst>
          </p:cNvPr>
          <p:cNvCxnSpPr>
            <a:cxnSpLocks/>
            <a:endCxn id="158" idx="1"/>
          </p:cNvCxnSpPr>
          <p:nvPr/>
        </p:nvCxnSpPr>
        <p:spPr>
          <a:xfrm flipV="1">
            <a:off x="4693397" y="5725535"/>
            <a:ext cx="3211085" cy="564"/>
          </a:xfrm>
          <a:prstGeom prst="line">
            <a:avLst/>
          </a:prstGeom>
          <a:ln>
            <a:solidFill>
              <a:srgbClr val="5E6B78"/>
            </a:solidFill>
          </a:ln>
        </p:spPr>
        <p:style>
          <a:lnRef idx="2">
            <a:schemeClr val="accent1"/>
          </a:lnRef>
          <a:fillRef idx="0">
            <a:schemeClr val="accent1"/>
          </a:fillRef>
          <a:effectRef idx="1">
            <a:schemeClr val="accent1"/>
          </a:effectRef>
          <a:fontRef idx="minor">
            <a:schemeClr val="tx1"/>
          </a:fontRef>
        </p:style>
      </p:cxnSp>
      <p:sp>
        <p:nvSpPr>
          <p:cNvPr id="150" name="Rectángulo 149">
            <a:extLst>
              <a:ext uri="{FF2B5EF4-FFF2-40B4-BE49-F238E27FC236}">
                <a16:creationId xmlns:a16="http://schemas.microsoft.com/office/drawing/2014/main" id="{0824121B-BC1A-5735-E77A-03536D686F69}"/>
              </a:ext>
            </a:extLst>
          </p:cNvPr>
          <p:cNvSpPr/>
          <p:nvPr/>
        </p:nvSpPr>
        <p:spPr>
          <a:xfrm>
            <a:off x="4888280" y="5643841"/>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PRE PURCHASE</a:t>
            </a:r>
          </a:p>
        </p:txBody>
      </p:sp>
      <p:sp>
        <p:nvSpPr>
          <p:cNvPr id="152" name="Rectángulo 151">
            <a:extLst>
              <a:ext uri="{FF2B5EF4-FFF2-40B4-BE49-F238E27FC236}">
                <a16:creationId xmlns:a16="http://schemas.microsoft.com/office/drawing/2014/main" id="{80CD82A3-70F6-E03B-DFC1-4B8A1AAFF6F5}"/>
              </a:ext>
            </a:extLst>
          </p:cNvPr>
          <p:cNvSpPr/>
          <p:nvPr/>
        </p:nvSpPr>
        <p:spPr>
          <a:xfrm>
            <a:off x="6393650" y="5643841"/>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PURCHASE</a:t>
            </a:r>
          </a:p>
        </p:txBody>
      </p:sp>
      <p:sp>
        <p:nvSpPr>
          <p:cNvPr id="158" name="Rectángulo 157">
            <a:extLst>
              <a:ext uri="{FF2B5EF4-FFF2-40B4-BE49-F238E27FC236}">
                <a16:creationId xmlns:a16="http://schemas.microsoft.com/office/drawing/2014/main" id="{5EE98F5F-4722-663B-07C4-6E89910BA08D}"/>
              </a:ext>
            </a:extLst>
          </p:cNvPr>
          <p:cNvSpPr/>
          <p:nvPr/>
        </p:nvSpPr>
        <p:spPr>
          <a:xfrm>
            <a:off x="7904482" y="5643841"/>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POST PURCHASE</a:t>
            </a:r>
          </a:p>
        </p:txBody>
      </p:sp>
      <p:sp>
        <p:nvSpPr>
          <p:cNvPr id="161" name="Rectángulo redondeado 160">
            <a:extLst>
              <a:ext uri="{FF2B5EF4-FFF2-40B4-BE49-F238E27FC236}">
                <a16:creationId xmlns:a16="http://schemas.microsoft.com/office/drawing/2014/main" id="{79F7CE93-5F01-A264-FB04-A97B9ACC3763}"/>
              </a:ext>
            </a:extLst>
          </p:cNvPr>
          <p:cNvSpPr/>
          <p:nvPr/>
        </p:nvSpPr>
        <p:spPr>
          <a:xfrm>
            <a:off x="1952466" y="5937689"/>
            <a:ext cx="2744411" cy="360131"/>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ENABLERS</a:t>
            </a:r>
          </a:p>
        </p:txBody>
      </p:sp>
      <p:cxnSp>
        <p:nvCxnSpPr>
          <p:cNvPr id="162" name="Conector recto 161">
            <a:extLst>
              <a:ext uri="{FF2B5EF4-FFF2-40B4-BE49-F238E27FC236}">
                <a16:creationId xmlns:a16="http://schemas.microsoft.com/office/drawing/2014/main" id="{B1DE30B9-5CA0-FDA6-7EF9-C7F657C16B1F}"/>
              </a:ext>
            </a:extLst>
          </p:cNvPr>
          <p:cNvCxnSpPr>
            <a:cxnSpLocks/>
            <a:endCxn id="164" idx="1"/>
          </p:cNvCxnSpPr>
          <p:nvPr/>
        </p:nvCxnSpPr>
        <p:spPr>
          <a:xfrm flipV="1">
            <a:off x="4693186" y="6123744"/>
            <a:ext cx="1700253" cy="564"/>
          </a:xfrm>
          <a:prstGeom prst="line">
            <a:avLst/>
          </a:prstGeom>
          <a:ln>
            <a:solidFill>
              <a:srgbClr val="4085FF"/>
            </a:solidFill>
          </a:ln>
        </p:spPr>
        <p:style>
          <a:lnRef idx="2">
            <a:schemeClr val="accent1"/>
          </a:lnRef>
          <a:fillRef idx="0">
            <a:schemeClr val="accent1"/>
          </a:fillRef>
          <a:effectRef idx="1">
            <a:schemeClr val="accent1"/>
          </a:effectRef>
          <a:fontRef idx="minor">
            <a:schemeClr val="tx1"/>
          </a:fontRef>
        </p:style>
      </p:cxnSp>
      <p:sp>
        <p:nvSpPr>
          <p:cNvPr id="163" name="Rectángulo 162">
            <a:extLst>
              <a:ext uri="{FF2B5EF4-FFF2-40B4-BE49-F238E27FC236}">
                <a16:creationId xmlns:a16="http://schemas.microsoft.com/office/drawing/2014/main" id="{48E969F3-6EA2-B2CC-7AA1-6B51BAAF14F7}"/>
              </a:ext>
            </a:extLst>
          </p:cNvPr>
          <p:cNvSpPr/>
          <p:nvPr/>
        </p:nvSpPr>
        <p:spPr>
          <a:xfrm>
            <a:off x="4888069" y="6042050"/>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FINANCE</a:t>
            </a:r>
          </a:p>
        </p:txBody>
      </p:sp>
      <p:sp>
        <p:nvSpPr>
          <p:cNvPr id="164" name="Rectángulo 163">
            <a:extLst>
              <a:ext uri="{FF2B5EF4-FFF2-40B4-BE49-F238E27FC236}">
                <a16:creationId xmlns:a16="http://schemas.microsoft.com/office/drawing/2014/main" id="{A480C527-E99E-10E9-B46C-C7CC15103E7B}"/>
              </a:ext>
            </a:extLst>
          </p:cNvPr>
          <p:cNvSpPr/>
          <p:nvPr/>
        </p:nvSpPr>
        <p:spPr>
          <a:xfrm>
            <a:off x="6393439" y="6042050"/>
            <a:ext cx="1440000" cy="163388"/>
          </a:xfrm>
          <a:prstGeom prst="rect">
            <a:avLst/>
          </a:prstGeom>
          <a:solidFill>
            <a:srgbClr val="D0DBD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rgbClr val="454A51"/>
                </a:solidFill>
                <a:effectLst/>
                <a:uLnTx/>
                <a:uFillTx/>
                <a:latin typeface="Calibri" panose="020F0502020204030204"/>
                <a:ea typeface="+mn-ea"/>
                <a:cs typeface="+mn-cs"/>
              </a:rPr>
              <a:t>PEOPLE</a:t>
            </a:r>
          </a:p>
        </p:txBody>
      </p:sp>
      <p:sp>
        <p:nvSpPr>
          <p:cNvPr id="29" name="CuadroTexto 28">
            <a:extLst>
              <a:ext uri="{FF2B5EF4-FFF2-40B4-BE49-F238E27FC236}">
                <a16:creationId xmlns:a16="http://schemas.microsoft.com/office/drawing/2014/main" id="{97E8D68B-8A5E-59AD-46C9-3BF45C3656B2}"/>
              </a:ext>
            </a:extLst>
          </p:cNvPr>
          <p:cNvSpPr txBox="1"/>
          <p:nvPr/>
        </p:nvSpPr>
        <p:spPr>
          <a:xfrm>
            <a:off x="4888068" y="3933487"/>
            <a:ext cx="5804811" cy="51782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 partir de la adopción del Business Agility como modelo de organización y gestión empresarial, en cada plataforma se definieron portfolios que canalizan las necesidades del negocio de forma focalizada y ágil, promoviendo la descentralización de la atención de requerimientos y abordaje de iniciativas estratégicas.</a:t>
            </a:r>
          </a:p>
        </p:txBody>
      </p:sp>
      <p:sp>
        <p:nvSpPr>
          <p:cNvPr id="33" name="CuadroTexto 32">
            <a:extLst>
              <a:ext uri="{FF2B5EF4-FFF2-40B4-BE49-F238E27FC236}">
                <a16:creationId xmlns:a16="http://schemas.microsoft.com/office/drawing/2014/main" id="{9C7C210C-EC92-4E97-DA81-71624B4181D5}"/>
              </a:ext>
            </a:extLst>
          </p:cNvPr>
          <p:cNvSpPr txBox="1"/>
          <p:nvPr/>
        </p:nvSpPr>
        <p:spPr>
          <a:xfrm>
            <a:off x="4904615" y="3941942"/>
            <a:ext cx="5788264" cy="505843"/>
          </a:xfrm>
          <a:prstGeom prst="rect">
            <a:avLst/>
          </a:prstGeom>
          <a:solidFill>
            <a:srgbClr val="D0DBDD"/>
          </a:solidFill>
          <a:ln w="12700" cap="flat" cmpd="sng" algn="ctr">
            <a:noFill/>
            <a:prstDash val="solid"/>
            <a:miter lim="800000"/>
          </a:ln>
          <a:effectLst/>
        </p:spPr>
        <p:txBody>
          <a:bodyPr lIns="91440" tIns="45720" rIns="91440" bIns="45720"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l"/>
            <a:r>
              <a:rPr lang="es-CL" sz="1000"/>
              <a:t>Estos serían hoy (Enero 2025) nuestros portfolios:</a:t>
            </a:r>
            <a:br>
              <a:rPr lang="es-CL" sz="1000"/>
            </a:br>
            <a:r>
              <a:rPr lang="es-CL" sz="1000"/>
              <a:t>(*) cada portfolio tiene un líder técnico y un líder de negocio, los cuales coordinan a los diferentes equipos tecnológicos bajo su estructura.</a:t>
            </a:r>
            <a:endParaRPr lang="es-ES">
              <a:ea typeface="Calibri" panose="020F0502020204030204"/>
              <a:cs typeface="Calibri" panose="020F0502020204030204"/>
            </a:endParaRPr>
          </a:p>
        </p:txBody>
      </p:sp>
      <p:sp>
        <p:nvSpPr>
          <p:cNvPr id="34" name="Rectángulo 33">
            <a:extLst>
              <a:ext uri="{FF2B5EF4-FFF2-40B4-BE49-F238E27FC236}">
                <a16:creationId xmlns:a16="http://schemas.microsoft.com/office/drawing/2014/main" id="{D1B9804D-0CA7-ADD4-8862-F156E1C0A7A6}"/>
              </a:ext>
            </a:extLst>
          </p:cNvPr>
          <p:cNvSpPr/>
          <p:nvPr/>
        </p:nvSpPr>
        <p:spPr>
          <a:xfrm>
            <a:off x="2824368" y="2988113"/>
            <a:ext cx="7992000" cy="45719"/>
          </a:xfrm>
          <a:prstGeom prst="rect">
            <a:avLst/>
          </a:prstGeom>
          <a:solidFill>
            <a:schemeClr val="accent6">
              <a:lumMod val="60000"/>
              <a:lumOff val="40000"/>
            </a:schemeClr>
          </a:solidFill>
          <a:ln w="12700" cap="flat" cmpd="sng" algn="ctr">
            <a:noFill/>
            <a:prstDash val="solid"/>
            <a:miter lim="800000"/>
          </a:ln>
          <a:effectLst/>
        </p:spPr>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1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5" name="Rectángulo redondeado 34">
            <a:extLst>
              <a:ext uri="{FF2B5EF4-FFF2-40B4-BE49-F238E27FC236}">
                <a16:creationId xmlns:a16="http://schemas.microsoft.com/office/drawing/2014/main" id="{56710D38-249D-961B-17A0-E9B500A2E06D}"/>
              </a:ext>
            </a:extLst>
          </p:cNvPr>
          <p:cNvSpPr/>
          <p:nvPr/>
        </p:nvSpPr>
        <p:spPr>
          <a:xfrm>
            <a:off x="10788278" y="2723355"/>
            <a:ext cx="1112269" cy="575234"/>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srgbClr val="FFFFFF"/>
                </a:solidFill>
                <a:latin typeface="Calibri" panose="020F0502020204030204"/>
              </a:rPr>
              <a:t>FINANCES &amp; PEOPLE</a:t>
            </a: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36" name="Rectángulo 35">
            <a:extLst>
              <a:ext uri="{FF2B5EF4-FFF2-40B4-BE49-F238E27FC236}">
                <a16:creationId xmlns:a16="http://schemas.microsoft.com/office/drawing/2014/main" id="{01083FC6-4011-F033-EF75-2EEE4F8CD5C6}"/>
              </a:ext>
            </a:extLst>
          </p:cNvPr>
          <p:cNvSpPr/>
          <p:nvPr/>
        </p:nvSpPr>
        <p:spPr>
          <a:xfrm>
            <a:off x="2824370" y="1981661"/>
            <a:ext cx="7869600" cy="182524"/>
          </a:xfrm>
          <a:prstGeom prst="rect">
            <a:avLst/>
          </a:prstGeom>
          <a:solidFill>
            <a:srgbClr val="E25D6B"/>
          </a:solidFill>
          <a:ln w="12700" cap="flat" cmpd="sng" algn="ctr">
            <a:noFill/>
            <a:prstDash val="solid"/>
            <a:miter lim="800000"/>
          </a:ln>
          <a:effectLst/>
        </p:spPr>
        <p:txBody>
          <a:bodyPr rtlCol="0" anchor="ctr"/>
          <a:lstStyle/>
          <a:p>
            <a:pPr algn="ctr"/>
            <a:r>
              <a:rPr lang="es-CL" sz="1100" b="1" kern="0">
                <a:solidFill>
                  <a:prstClr val="white"/>
                </a:solidFill>
                <a:latin typeface="Calibri" panose="020F0502020204030204"/>
              </a:rPr>
              <a:t>STORE</a:t>
            </a:r>
          </a:p>
        </p:txBody>
      </p:sp>
      <p:sp>
        <p:nvSpPr>
          <p:cNvPr id="37" name="Rectángulo 36">
            <a:extLst>
              <a:ext uri="{FF2B5EF4-FFF2-40B4-BE49-F238E27FC236}">
                <a16:creationId xmlns:a16="http://schemas.microsoft.com/office/drawing/2014/main" id="{816E27CD-3918-45DC-0199-C826E31C70E3}"/>
              </a:ext>
            </a:extLst>
          </p:cNvPr>
          <p:cNvSpPr/>
          <p:nvPr/>
        </p:nvSpPr>
        <p:spPr>
          <a:xfrm>
            <a:off x="2824370" y="2216929"/>
            <a:ext cx="7869600" cy="182524"/>
          </a:xfrm>
          <a:prstGeom prst="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white"/>
                </a:solidFill>
                <a:effectLst/>
                <a:uLnTx/>
                <a:uFillTx/>
                <a:latin typeface="Calibri" panose="020F0502020204030204"/>
                <a:ea typeface="+mn-ea"/>
                <a:cs typeface="+mn-cs"/>
              </a:rPr>
              <a:t>E-COMMERCE</a:t>
            </a:r>
          </a:p>
        </p:txBody>
      </p:sp>
      <p:sp>
        <p:nvSpPr>
          <p:cNvPr id="39" name="Rectángulo 38">
            <a:extLst>
              <a:ext uri="{FF2B5EF4-FFF2-40B4-BE49-F238E27FC236}">
                <a16:creationId xmlns:a16="http://schemas.microsoft.com/office/drawing/2014/main" id="{6C8E53F7-EDCE-792E-389E-6AC251B43C6B}"/>
              </a:ext>
            </a:extLst>
          </p:cNvPr>
          <p:cNvSpPr/>
          <p:nvPr/>
        </p:nvSpPr>
        <p:spPr>
          <a:xfrm>
            <a:off x="1534564" y="1984003"/>
            <a:ext cx="1219082" cy="415450"/>
          </a:xfrm>
          <a:prstGeom prst="rect">
            <a:avLst/>
          </a:prstGeom>
          <a:solidFill>
            <a:srgbClr val="E7E6E6"/>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prstClr val="black"/>
                </a:solidFill>
                <a:effectLst/>
                <a:uLnTx/>
                <a:uFillTx/>
                <a:latin typeface="Calibri" panose="020F0502020204030204"/>
                <a:ea typeface="+mn-ea"/>
                <a:cs typeface="+mn-cs"/>
              </a:rPr>
              <a:t>CHANNELS</a:t>
            </a:r>
          </a:p>
        </p:txBody>
      </p:sp>
    </p:spTree>
    <p:extLst>
      <p:ext uri="{BB962C8B-B14F-4D97-AF65-F5344CB8AC3E}">
        <p14:creationId xmlns:p14="http://schemas.microsoft.com/office/powerpoint/2010/main" val="2056120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29"/>
                                        </p:tgtEl>
                                      </p:cBhvr>
                                    </p:animEffect>
                                    <p:set>
                                      <p:cBhvr>
                                        <p:cTn id="12" dur="1" fill="hold">
                                          <p:stCondLst>
                                            <p:cond delay="499"/>
                                          </p:stCondLst>
                                        </p:cTn>
                                        <p:tgtEl>
                                          <p:spTgt spid="2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3"/>
                                        </p:tgtEl>
                                        <p:attrNameLst>
                                          <p:attrName>style.visibility</p:attrName>
                                        </p:attrNameLst>
                                      </p:cBhvr>
                                      <p:to>
                                        <p:strVal val="visible"/>
                                      </p:to>
                                    </p:set>
                                    <p:animEffect transition="in" filter="fade">
                                      <p:cBhvr>
                                        <p:cTn id="17" dur="500"/>
                                        <p:tgtEl>
                                          <p:spTgt spid="3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7"/>
                                        </p:tgtEl>
                                        <p:attrNameLst>
                                          <p:attrName>style.visibility</p:attrName>
                                        </p:attrNameLst>
                                      </p:cBhvr>
                                      <p:to>
                                        <p:strVal val="visible"/>
                                      </p:to>
                                    </p:set>
                                    <p:animEffect transition="in" filter="fade">
                                      <p:cBhvr>
                                        <p:cTn id="22" dur="500"/>
                                        <p:tgtEl>
                                          <p:spTgt spid="57"/>
                                        </p:tgtEl>
                                      </p:cBhvr>
                                    </p:animEffect>
                                  </p:childTnLst>
                                </p:cTn>
                              </p:par>
                              <p:par>
                                <p:cTn id="23" presetID="10" presetClass="entr" presetSubtype="0" fill="hold" nodeType="withEffect">
                                  <p:stCondLst>
                                    <p:cond delay="0"/>
                                  </p:stCondLst>
                                  <p:childTnLst>
                                    <p:set>
                                      <p:cBhvr>
                                        <p:cTn id="24" dur="1" fill="hold">
                                          <p:stCondLst>
                                            <p:cond delay="0"/>
                                          </p:stCondLst>
                                        </p:cTn>
                                        <p:tgtEl>
                                          <p:spTgt spid="58"/>
                                        </p:tgtEl>
                                        <p:attrNameLst>
                                          <p:attrName>style.visibility</p:attrName>
                                        </p:attrNameLst>
                                      </p:cBhvr>
                                      <p:to>
                                        <p:strVal val="visible"/>
                                      </p:to>
                                    </p:set>
                                    <p:animEffect transition="in" filter="fade">
                                      <p:cBhvr>
                                        <p:cTn id="25" dur="500"/>
                                        <p:tgtEl>
                                          <p:spTgt spid="58"/>
                                        </p:tgtEl>
                                      </p:cBhvr>
                                    </p:animEffect>
                                  </p:childTnLst>
                                </p:cTn>
                              </p:par>
                              <p:par>
                                <p:cTn id="26" presetID="10" presetClass="entr" presetSubtype="0" fill="hold" nodeType="withEffect">
                                  <p:stCondLst>
                                    <p:cond delay="0"/>
                                  </p:stCondLst>
                                  <p:childTnLst>
                                    <p:set>
                                      <p:cBhvr>
                                        <p:cTn id="27" dur="1" fill="hold">
                                          <p:stCondLst>
                                            <p:cond delay="0"/>
                                          </p:stCondLst>
                                        </p:cTn>
                                        <p:tgtEl>
                                          <p:spTgt spid="130"/>
                                        </p:tgtEl>
                                        <p:attrNameLst>
                                          <p:attrName>style.visibility</p:attrName>
                                        </p:attrNameLst>
                                      </p:cBhvr>
                                      <p:to>
                                        <p:strVal val="visible"/>
                                      </p:to>
                                    </p:set>
                                    <p:animEffect transition="in" filter="fade">
                                      <p:cBhvr>
                                        <p:cTn id="28" dur="500"/>
                                        <p:tgtEl>
                                          <p:spTgt spid="130"/>
                                        </p:tgtEl>
                                      </p:cBhvr>
                                    </p:animEffect>
                                  </p:childTnLst>
                                </p:cTn>
                              </p:par>
                              <p:par>
                                <p:cTn id="29" presetID="10" presetClass="entr" presetSubtype="0" fill="hold" nodeType="withEffect">
                                  <p:stCondLst>
                                    <p:cond delay="0"/>
                                  </p:stCondLst>
                                  <p:childTnLst>
                                    <p:set>
                                      <p:cBhvr>
                                        <p:cTn id="30" dur="1" fill="hold">
                                          <p:stCondLst>
                                            <p:cond delay="0"/>
                                          </p:stCondLst>
                                        </p:cTn>
                                        <p:tgtEl>
                                          <p:spTgt spid="139"/>
                                        </p:tgtEl>
                                        <p:attrNameLst>
                                          <p:attrName>style.visibility</p:attrName>
                                        </p:attrNameLst>
                                      </p:cBhvr>
                                      <p:to>
                                        <p:strVal val="visible"/>
                                      </p:to>
                                    </p:set>
                                    <p:animEffect transition="in" filter="fade">
                                      <p:cBhvr>
                                        <p:cTn id="31" dur="500"/>
                                        <p:tgtEl>
                                          <p:spTgt spid="13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3"/>
                                        </p:tgtEl>
                                        <p:attrNameLst>
                                          <p:attrName>style.visibility</p:attrName>
                                        </p:attrNameLst>
                                      </p:cBhvr>
                                      <p:to>
                                        <p:strVal val="visible"/>
                                      </p:to>
                                    </p:set>
                                    <p:animEffect transition="in" filter="fade">
                                      <p:cBhvr>
                                        <p:cTn id="34" dur="500"/>
                                        <p:tgtEl>
                                          <p:spTgt spid="14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5"/>
                                        </p:tgtEl>
                                        <p:attrNameLst>
                                          <p:attrName>style.visibility</p:attrName>
                                        </p:attrNameLst>
                                      </p:cBhvr>
                                      <p:to>
                                        <p:strVal val="visible"/>
                                      </p:to>
                                    </p:set>
                                    <p:animEffect transition="in" filter="fade">
                                      <p:cBhvr>
                                        <p:cTn id="37" dur="500"/>
                                        <p:tgtEl>
                                          <p:spTgt spid="14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49"/>
                                        </p:tgtEl>
                                        <p:attrNameLst>
                                          <p:attrName>style.visibility</p:attrName>
                                        </p:attrNameLst>
                                      </p:cBhvr>
                                      <p:to>
                                        <p:strVal val="visible"/>
                                      </p:to>
                                    </p:set>
                                    <p:animEffect transition="in" filter="fade">
                                      <p:cBhvr>
                                        <p:cTn id="40" dur="500"/>
                                        <p:tgtEl>
                                          <p:spTgt spid="14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fade">
                                      <p:cBhvr>
                                        <p:cTn id="43" dur="500"/>
                                        <p:tgtEl>
                                          <p:spTgt spid="3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fade">
                                      <p:cBhvr>
                                        <p:cTn id="46" dur="500"/>
                                        <p:tgtEl>
                                          <p:spTgt spid="3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fade">
                                      <p:cBhvr>
                                        <p:cTn id="49" dur="500"/>
                                        <p:tgtEl>
                                          <p:spTgt spid="3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fade">
                                      <p:cBhvr>
                                        <p:cTn id="52" dur="500"/>
                                        <p:tgtEl>
                                          <p:spTgt spid="43"/>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4"/>
                                        </p:tgtEl>
                                        <p:attrNameLst>
                                          <p:attrName>style.visibility</p:attrName>
                                        </p:attrNameLst>
                                      </p:cBhvr>
                                      <p:to>
                                        <p:strVal val="visible"/>
                                      </p:to>
                                    </p:set>
                                    <p:animEffect transition="in" filter="fade">
                                      <p:cBhvr>
                                        <p:cTn id="55" dur="500"/>
                                        <p:tgtEl>
                                          <p:spTgt spid="44"/>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46"/>
                                        </p:tgtEl>
                                        <p:attrNameLst>
                                          <p:attrName>style.visibility</p:attrName>
                                        </p:attrNameLst>
                                      </p:cBhvr>
                                      <p:to>
                                        <p:strVal val="visible"/>
                                      </p:to>
                                    </p:set>
                                    <p:animEffect transition="in" filter="fade">
                                      <p:cBhvr>
                                        <p:cTn id="58" dur="500"/>
                                        <p:tgtEl>
                                          <p:spTgt spid="4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47"/>
                                        </p:tgtEl>
                                        <p:attrNameLst>
                                          <p:attrName>style.visibility</p:attrName>
                                        </p:attrNameLst>
                                      </p:cBhvr>
                                      <p:to>
                                        <p:strVal val="visible"/>
                                      </p:to>
                                    </p:set>
                                    <p:animEffect transition="in" filter="fade">
                                      <p:cBhvr>
                                        <p:cTn id="61" dur="500"/>
                                        <p:tgtEl>
                                          <p:spTgt spid="47"/>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55"/>
                                        </p:tgtEl>
                                        <p:attrNameLst>
                                          <p:attrName>style.visibility</p:attrName>
                                        </p:attrNameLst>
                                      </p:cBhvr>
                                      <p:to>
                                        <p:strVal val="visible"/>
                                      </p:to>
                                    </p:set>
                                    <p:animEffect transition="in" filter="fade">
                                      <p:cBhvr>
                                        <p:cTn id="64" dur="500"/>
                                        <p:tgtEl>
                                          <p:spTgt spid="55"/>
                                        </p:tgtEl>
                                      </p:cBhvr>
                                    </p:animEffect>
                                  </p:childTnLst>
                                </p:cTn>
                              </p:par>
                              <p:par>
                                <p:cTn id="65" presetID="10" presetClass="entr" presetSubtype="0" fill="hold" nodeType="withEffect">
                                  <p:stCondLst>
                                    <p:cond delay="0"/>
                                  </p:stCondLst>
                                  <p:childTnLst>
                                    <p:set>
                                      <p:cBhvr>
                                        <p:cTn id="66" dur="1" fill="hold">
                                          <p:stCondLst>
                                            <p:cond delay="0"/>
                                          </p:stCondLst>
                                        </p:cTn>
                                        <p:tgtEl>
                                          <p:spTgt spid="148"/>
                                        </p:tgtEl>
                                        <p:attrNameLst>
                                          <p:attrName>style.visibility</p:attrName>
                                        </p:attrNameLst>
                                      </p:cBhvr>
                                      <p:to>
                                        <p:strVal val="visible"/>
                                      </p:to>
                                    </p:set>
                                    <p:animEffect transition="in" filter="fade">
                                      <p:cBhvr>
                                        <p:cTn id="67" dur="500"/>
                                        <p:tgtEl>
                                          <p:spTgt spid="148"/>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50"/>
                                        </p:tgtEl>
                                        <p:attrNameLst>
                                          <p:attrName>style.visibility</p:attrName>
                                        </p:attrNameLst>
                                      </p:cBhvr>
                                      <p:to>
                                        <p:strVal val="visible"/>
                                      </p:to>
                                    </p:set>
                                    <p:animEffect transition="in" filter="fade">
                                      <p:cBhvr>
                                        <p:cTn id="70" dur="500"/>
                                        <p:tgtEl>
                                          <p:spTgt spid="15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52"/>
                                        </p:tgtEl>
                                        <p:attrNameLst>
                                          <p:attrName>style.visibility</p:attrName>
                                        </p:attrNameLst>
                                      </p:cBhvr>
                                      <p:to>
                                        <p:strVal val="visible"/>
                                      </p:to>
                                    </p:set>
                                    <p:animEffect transition="in" filter="fade">
                                      <p:cBhvr>
                                        <p:cTn id="73" dur="500"/>
                                        <p:tgtEl>
                                          <p:spTgt spid="152"/>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158"/>
                                        </p:tgtEl>
                                        <p:attrNameLst>
                                          <p:attrName>style.visibility</p:attrName>
                                        </p:attrNameLst>
                                      </p:cBhvr>
                                      <p:to>
                                        <p:strVal val="visible"/>
                                      </p:to>
                                    </p:set>
                                    <p:animEffect transition="in" filter="fade">
                                      <p:cBhvr>
                                        <p:cTn id="76" dur="500"/>
                                        <p:tgtEl>
                                          <p:spTgt spid="158"/>
                                        </p:tgtEl>
                                      </p:cBhvr>
                                    </p:animEffect>
                                  </p:childTnLst>
                                </p:cTn>
                              </p:par>
                              <p:par>
                                <p:cTn id="77" presetID="10" presetClass="entr" presetSubtype="0" fill="hold" nodeType="withEffect">
                                  <p:stCondLst>
                                    <p:cond delay="0"/>
                                  </p:stCondLst>
                                  <p:childTnLst>
                                    <p:set>
                                      <p:cBhvr>
                                        <p:cTn id="78" dur="1" fill="hold">
                                          <p:stCondLst>
                                            <p:cond delay="0"/>
                                          </p:stCondLst>
                                        </p:cTn>
                                        <p:tgtEl>
                                          <p:spTgt spid="162"/>
                                        </p:tgtEl>
                                        <p:attrNameLst>
                                          <p:attrName>style.visibility</p:attrName>
                                        </p:attrNameLst>
                                      </p:cBhvr>
                                      <p:to>
                                        <p:strVal val="visible"/>
                                      </p:to>
                                    </p:set>
                                    <p:animEffect transition="in" filter="fade">
                                      <p:cBhvr>
                                        <p:cTn id="79" dur="500"/>
                                        <p:tgtEl>
                                          <p:spTgt spid="162"/>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63"/>
                                        </p:tgtEl>
                                        <p:attrNameLst>
                                          <p:attrName>style.visibility</p:attrName>
                                        </p:attrNameLst>
                                      </p:cBhvr>
                                      <p:to>
                                        <p:strVal val="visible"/>
                                      </p:to>
                                    </p:set>
                                    <p:animEffect transition="in" filter="fade">
                                      <p:cBhvr>
                                        <p:cTn id="82" dur="500"/>
                                        <p:tgtEl>
                                          <p:spTgt spid="163"/>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64"/>
                                        </p:tgtEl>
                                        <p:attrNameLst>
                                          <p:attrName>style.visibility</p:attrName>
                                        </p:attrNameLst>
                                      </p:cBhvr>
                                      <p:to>
                                        <p:strVal val="visible"/>
                                      </p:to>
                                    </p:set>
                                    <p:animEffect transition="in" filter="fade">
                                      <p:cBhvr>
                                        <p:cTn id="85" dur="500"/>
                                        <p:tgtEl>
                                          <p:spTgt spid="1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0" animBg="1"/>
      <p:bldP spid="145" grpId="0" animBg="1"/>
      <p:bldP spid="149" grpId="0" animBg="1"/>
      <p:bldP spid="30" grpId="0" animBg="1"/>
      <p:bldP spid="31" grpId="0" animBg="1"/>
      <p:bldP spid="32" grpId="0" animBg="1"/>
      <p:bldP spid="43" grpId="0" animBg="1"/>
      <p:bldP spid="44" grpId="0" animBg="1"/>
      <p:bldP spid="46" grpId="0" animBg="1"/>
      <p:bldP spid="47" grpId="0" animBg="1"/>
      <p:bldP spid="55" grpId="0" animBg="1"/>
      <p:bldP spid="150" grpId="0" animBg="1"/>
      <p:bldP spid="152" grpId="0" animBg="1"/>
      <p:bldP spid="158" grpId="0" animBg="1"/>
      <p:bldP spid="163" grpId="0" animBg="1"/>
      <p:bldP spid="164" grpId="0" animBg="1"/>
      <p:bldP spid="29" grpId="0" animBg="1"/>
      <p:bldP spid="29" grpId="1" animBg="1"/>
      <p:bldP spid="33"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72361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Estado Resultado, arroja luz sobre la eficiencia operativa del </a:t>
            </a:r>
            <a:r>
              <a:rPr lang="es-CL" sz="1000" err="1"/>
              <a:t>Retail</a:t>
            </a:r>
            <a:r>
              <a:rPr lang="es-CL" sz="1000"/>
              <a:t>. Incluye los ingresos, los gastos y las ganancias o pérdidas de la empresa durante un período financiero, que culminan en su ingreso o pérdida neto general (“el resultado final”), que indica la rentabilidad. Proporciona una comparación directa de los ingresos y las ganancias con los gastos, separados por los costos directos e indirectos asociados con la venta de bienes. Los siguientes componentes forman parte de un Estado Resultado:</a:t>
            </a:r>
          </a:p>
        </p:txBody>
      </p:sp>
      <p:sp>
        <p:nvSpPr>
          <p:cNvPr id="18" name="CuadroTexto 17">
            <a:extLst>
              <a:ext uri="{FF2B5EF4-FFF2-40B4-BE49-F238E27FC236}">
                <a16:creationId xmlns:a16="http://schemas.microsoft.com/office/drawing/2014/main" id="{D4AD28A7-FBB4-E9F1-98BB-E5AA08D4CB00}"/>
              </a:ext>
            </a:extLst>
          </p:cNvPr>
          <p:cNvSpPr txBox="1"/>
          <p:nvPr/>
        </p:nvSpPr>
        <p:spPr>
          <a:xfrm>
            <a:off x="1945814" y="3914760"/>
            <a:ext cx="8763137" cy="61860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última línea del Estado Resultado es el ingreso neto, que muestra la rentabilidad del </a:t>
            </a:r>
            <a:r>
              <a:rPr lang="es-CL" sz="1000" err="1"/>
              <a:t>Retail</a:t>
            </a:r>
            <a:r>
              <a:rPr lang="es-CL" sz="1000"/>
              <a:t> después de contabilizar todas las demás ganancias y pérdidas no directamente relacionadas con las operaciones principales del </a:t>
            </a:r>
            <a:r>
              <a:rPr lang="es-CL" sz="1000" err="1"/>
              <a:t>Retail</a:t>
            </a:r>
            <a:r>
              <a:rPr lang="es-CL" sz="1000"/>
              <a:t>. Esas ganancias y pérdidas pueden estar asociadas con cargos por intereses, demandas o inversiones. </a:t>
            </a:r>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6" y="3257432"/>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INGRESOS</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3731600" y="3257432"/>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COSTOS DE MERCADERÍA</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CL" sz="10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7" name="Rectángulo redondeado 6">
            <a:extLst>
              <a:ext uri="{FF2B5EF4-FFF2-40B4-BE49-F238E27FC236}">
                <a16:creationId xmlns:a16="http://schemas.microsoft.com/office/drawing/2014/main" id="{4BF475AB-BFD1-7564-4E30-481B75187824}"/>
              </a:ext>
            </a:extLst>
          </p:cNvPr>
          <p:cNvSpPr/>
          <p:nvPr/>
        </p:nvSpPr>
        <p:spPr>
          <a:xfrm>
            <a:off x="5517384" y="3257431"/>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UTILIDAD BRUTA</a:t>
            </a:r>
          </a:p>
        </p:txBody>
      </p:sp>
      <p:sp>
        <p:nvSpPr>
          <p:cNvPr id="8" name="Rectángulo redondeado 7">
            <a:extLst>
              <a:ext uri="{FF2B5EF4-FFF2-40B4-BE49-F238E27FC236}">
                <a16:creationId xmlns:a16="http://schemas.microsoft.com/office/drawing/2014/main" id="{BBDF161A-3B21-B18D-AE4E-A526EE31359C}"/>
              </a:ext>
            </a:extLst>
          </p:cNvPr>
          <p:cNvSpPr/>
          <p:nvPr/>
        </p:nvSpPr>
        <p:spPr>
          <a:xfrm>
            <a:off x="7308055" y="3257430"/>
            <a:ext cx="1620000" cy="555991"/>
          </a:xfrm>
          <a:prstGeom prst="roundRect">
            <a:avLst>
              <a:gd name="adj" fmla="val 7872"/>
            </a:avLst>
          </a:prstGeom>
          <a:solidFill>
            <a:schemeClr val="accent6">
              <a:lumMod val="60000"/>
              <a:lumOff val="40000"/>
              <a:alpha val="50000"/>
            </a:scheme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GASTOS OPERATIVOS (</a:t>
            </a:r>
            <a:r>
              <a:rPr lang="es-CL" sz="1000" b="1" kern="0" err="1">
                <a:solidFill>
                  <a:srgbClr val="FFFFFF">
                    <a:alpha val="50000"/>
                  </a:srgbClr>
                </a:solidFill>
                <a:latin typeface="Calibri" panose="020F0502020204030204"/>
              </a:rPr>
              <a:t>OpEx</a:t>
            </a:r>
            <a:r>
              <a:rPr lang="es-CL" sz="1000" b="1" kern="0">
                <a:solidFill>
                  <a:srgbClr val="FFFFFF">
                    <a:alpha val="50000"/>
                  </a:srgbClr>
                </a:solidFill>
                <a:latin typeface="Calibri" panose="020F0502020204030204"/>
              </a:rPr>
              <a:t>)</a:t>
            </a:r>
          </a:p>
        </p:txBody>
      </p:sp>
      <p:sp>
        <p:nvSpPr>
          <p:cNvPr id="9" name="Rectángulo redondeado 8">
            <a:extLst>
              <a:ext uri="{FF2B5EF4-FFF2-40B4-BE49-F238E27FC236}">
                <a16:creationId xmlns:a16="http://schemas.microsoft.com/office/drawing/2014/main" id="{825F8C05-7C83-BED1-CA84-98E1E3F3DC64}"/>
              </a:ext>
            </a:extLst>
          </p:cNvPr>
          <p:cNvSpPr/>
          <p:nvPr/>
        </p:nvSpPr>
        <p:spPr>
          <a:xfrm>
            <a:off x="9088952" y="3256799"/>
            <a:ext cx="1620000" cy="555991"/>
          </a:xfrm>
          <a:prstGeom prst="roundRect">
            <a:avLst>
              <a:gd name="adj" fmla="val 7872"/>
            </a:avLst>
          </a:prstGeom>
          <a:solidFill>
            <a:schemeClr val="accent6">
              <a:lumMod val="60000"/>
              <a:lumOff val="40000"/>
            </a:schemeClr>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INGRESOS NETOS</a:t>
            </a:r>
          </a:p>
        </p:txBody>
      </p:sp>
      <p:sp>
        <p:nvSpPr>
          <p:cNvPr id="10" name="CuadroTexto 9">
            <a:extLst>
              <a:ext uri="{FF2B5EF4-FFF2-40B4-BE49-F238E27FC236}">
                <a16:creationId xmlns:a16="http://schemas.microsoft.com/office/drawing/2014/main" id="{8B946E42-69B3-0C85-CBCB-40801806B546}"/>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11" name="Rectángulo redondeado 10">
            <a:extLst>
              <a:ext uri="{FF2B5EF4-FFF2-40B4-BE49-F238E27FC236}">
                <a16:creationId xmlns:a16="http://schemas.microsoft.com/office/drawing/2014/main" id="{B17A7BD1-F72F-07D7-8A2F-3A623B1A791D}"/>
              </a:ext>
            </a:extLst>
          </p:cNvPr>
          <p:cNvSpPr/>
          <p:nvPr/>
        </p:nvSpPr>
        <p:spPr>
          <a:xfrm>
            <a:off x="3979702" y="1634197"/>
            <a:ext cx="2124000" cy="241200"/>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12" name="Rectángulo redondeado 11">
            <a:extLst>
              <a:ext uri="{FF2B5EF4-FFF2-40B4-BE49-F238E27FC236}">
                <a16:creationId xmlns:a16="http://schemas.microsoft.com/office/drawing/2014/main" id="{AF66E354-FA5F-B915-64C3-2D95995FECC5}"/>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4" name="Rectángulo redondeado 13">
            <a:extLst>
              <a:ext uri="{FF2B5EF4-FFF2-40B4-BE49-F238E27FC236}">
                <a16:creationId xmlns:a16="http://schemas.microsoft.com/office/drawing/2014/main" id="{E7C580FB-B5BA-4682-17C9-1ADBCECC3966}"/>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7" name="Rectángulo redondeado 16">
            <a:extLst>
              <a:ext uri="{FF2B5EF4-FFF2-40B4-BE49-F238E27FC236}">
                <a16:creationId xmlns:a16="http://schemas.microsoft.com/office/drawing/2014/main" id="{35E228C4-95C9-B9DC-E649-471C4BB701FA}"/>
              </a:ext>
            </a:extLst>
          </p:cNvPr>
          <p:cNvSpPr/>
          <p:nvPr/>
        </p:nvSpPr>
        <p:spPr>
          <a:xfrm>
            <a:off x="439667" y="1998471"/>
            <a:ext cx="1340365" cy="3225331"/>
          </a:xfrm>
          <a:prstGeom prst="roundRect">
            <a:avLst>
              <a:gd name="adj" fmla="val 6757"/>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ESTADO RESULTADO</a:t>
            </a:r>
          </a:p>
        </p:txBody>
      </p:sp>
      <p:sp>
        <p:nvSpPr>
          <p:cNvPr id="19" name="CuadroTexto 18">
            <a:extLst>
              <a:ext uri="{FF2B5EF4-FFF2-40B4-BE49-F238E27FC236}">
                <a16:creationId xmlns:a16="http://schemas.microsoft.com/office/drawing/2014/main" id="{6385B859-058D-5286-8ABC-E0022D3E5AC0}"/>
              </a:ext>
            </a:extLst>
          </p:cNvPr>
          <p:cNvSpPr txBox="1"/>
          <p:nvPr/>
        </p:nvSpPr>
        <p:spPr>
          <a:xfrm>
            <a:off x="1945814" y="4605194"/>
            <a:ext cx="8763137" cy="618607"/>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También conocido como beneficio neto o ganancias netas, el ingreso neto es el indicador fundamental del éxito y la salud financiera del </a:t>
            </a:r>
            <a:r>
              <a:rPr lang="es-CL" sz="1000" err="1"/>
              <a:t>Retail</a:t>
            </a:r>
            <a:r>
              <a:rPr lang="es-CL" sz="1000"/>
              <a:t>. Es probable que cualquier mejora o ineficiencia en las finanzas de la empresa influya en este resultado final, que es el indicador de cuánto puede invertir el </a:t>
            </a:r>
            <a:r>
              <a:rPr lang="es-CL" sz="1000" err="1"/>
              <a:t>Retail</a:t>
            </a:r>
            <a:r>
              <a:rPr lang="es-CL" sz="1000"/>
              <a:t> en el crecimiento del negocio o la cantidad que se distribuirá a los accionistas (incluidos los propietarios de empresas).</a:t>
            </a:r>
          </a:p>
        </p:txBody>
      </p:sp>
    </p:spTree>
    <p:extLst>
      <p:ext uri="{BB962C8B-B14F-4D97-AF65-F5344CB8AC3E}">
        <p14:creationId xmlns:p14="http://schemas.microsoft.com/office/powerpoint/2010/main" val="2770961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childTnLst>
                                </p:cTn>
                              </p:par>
                            </p:childTnLst>
                          </p:cTn>
                        </p:par>
                        <p:par>
                          <p:cTn id="8" fill="hold">
                            <p:stCondLst>
                              <p:cond delay="1000"/>
                            </p:stCondLst>
                            <p:childTnLst>
                              <p:par>
                                <p:cTn id="9" presetID="10" presetClass="entr" presetSubtype="0" fill="hold" grpId="1"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1000"/>
                                        <p:tgtEl>
                                          <p:spTgt spid="19"/>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0" nodeType="clickEffect">
                                  <p:stCondLst>
                                    <p:cond delay="0"/>
                                  </p:stCondLst>
                                  <p:childTnLst>
                                    <p:animEffect transition="out" filter="fade">
                                      <p:cBhvr>
                                        <p:cTn id="15" dur="500"/>
                                        <p:tgtEl>
                                          <p:spTgt spid="18"/>
                                        </p:tgtEl>
                                      </p:cBhvr>
                                    </p:animEffect>
                                    <p:set>
                                      <p:cBhvr>
                                        <p:cTn id="16" dur="1" fill="hold">
                                          <p:stCondLst>
                                            <p:cond delay="499"/>
                                          </p:stCondLst>
                                        </p:cTn>
                                        <p:tgtEl>
                                          <p:spTgt spid="18"/>
                                        </p:tgtEl>
                                        <p:attrNameLst>
                                          <p:attrName>style.visibility</p:attrName>
                                        </p:attrNameLst>
                                      </p:cBhvr>
                                      <p:to>
                                        <p:strVal val="hidden"/>
                                      </p:to>
                                    </p:set>
                                  </p:childTnLst>
                                </p:cTn>
                              </p:par>
                            </p:childTnLst>
                          </p:cTn>
                        </p:par>
                        <p:par>
                          <p:cTn id="17" fill="hold">
                            <p:stCondLst>
                              <p:cond delay="500"/>
                            </p:stCondLst>
                            <p:childTnLst>
                              <p:par>
                                <p:cTn id="18" presetID="10" presetClass="exit" presetSubtype="0" fill="hold" grpId="0" nodeType="afterEffect">
                                  <p:stCondLst>
                                    <p:cond delay="0"/>
                                  </p:stCondLst>
                                  <p:childTnLst>
                                    <p:animEffect transition="out" filter="fade">
                                      <p:cBhvr>
                                        <p:cTn id="19" dur="500"/>
                                        <p:tgtEl>
                                          <p:spTgt spid="19"/>
                                        </p:tgtEl>
                                      </p:cBhvr>
                                    </p:animEffect>
                                    <p:set>
                                      <p:cBhvr>
                                        <p:cTn id="20"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19" grpId="0" animBg="1"/>
      <p:bldP spid="19" grpId="1"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1"/>
            <a:ext cx="8763137" cy="42781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 diferencia de los demás estados financieros principales, el Balance General muestra la posición financiera del </a:t>
            </a:r>
            <a:r>
              <a:rPr lang="es-CL" sz="1000" err="1"/>
              <a:t>Retail</a:t>
            </a:r>
            <a:r>
              <a:rPr lang="es-CL" sz="1000"/>
              <a:t> en un momento específico, tal como se refleja en sus activos, pasivos y patrimonio. El balance general siempre debe “equilibrarse” siguiendo esta fórmula: Activos = Pasivos + Patrimonio. </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BALANCE</a:t>
            </a:r>
          </a:p>
          <a:p>
            <a:pPr algn="ctr"/>
            <a:r>
              <a:rPr lang="es-CL" sz="1000" b="1" kern="0">
                <a:solidFill>
                  <a:srgbClr val="FFFFFF"/>
                </a:solidFill>
                <a:latin typeface="Calibri" panose="020F0502020204030204"/>
              </a:rPr>
              <a:t>GENERAL</a:t>
            </a:r>
          </a:p>
        </p:txBody>
      </p:sp>
      <p:sp>
        <p:nvSpPr>
          <p:cNvPr id="7" name="CuadroTexto 6">
            <a:extLst>
              <a:ext uri="{FF2B5EF4-FFF2-40B4-BE49-F238E27FC236}">
                <a16:creationId xmlns:a16="http://schemas.microsoft.com/office/drawing/2014/main" id="{02F5367F-D197-6F3A-8043-882AD9D561D6}"/>
              </a:ext>
            </a:extLst>
          </p:cNvPr>
          <p:cNvSpPr txBox="1"/>
          <p:nvPr/>
        </p:nvSpPr>
        <p:spPr>
          <a:xfrm>
            <a:off x="1940929" y="4388226"/>
            <a:ext cx="8753362" cy="55599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con más detalle el mundo de los Activos, Pasivos y Patrimonio.</a:t>
            </a:r>
          </a:p>
        </p:txBody>
      </p:sp>
      <p:sp>
        <p:nvSpPr>
          <p:cNvPr id="12" name="CuadroTexto 11">
            <a:extLst>
              <a:ext uri="{FF2B5EF4-FFF2-40B4-BE49-F238E27FC236}">
                <a16:creationId xmlns:a16="http://schemas.microsoft.com/office/drawing/2014/main" id="{59F6E44F-A50B-30A6-4811-34389A09C1DE}"/>
              </a:ext>
            </a:extLst>
          </p:cNvPr>
          <p:cNvSpPr txBox="1"/>
          <p:nvPr/>
        </p:nvSpPr>
        <p:spPr>
          <a:xfrm>
            <a:off x="1940929" y="2924249"/>
            <a:ext cx="8763137"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Los activos son cosas de valor que posee el </a:t>
            </a:r>
            <a:r>
              <a:rPr lang="es-CL" sz="1000" err="1"/>
              <a:t>Retail</a:t>
            </a:r>
            <a:r>
              <a:rPr lang="es-CL" sz="1000"/>
              <a:t>, los pasivos son facturas y obligaciones que la empresa debe pagar, y el patrimonio es el valor total de la empresa. Debido a que el balance general no se centra en los ingresos o el flujo de efectivo, a menudo se utiliza junto con los otros dos estados analizados en esta presentación para pintar un panorama más detallado de la posición financiera a largo plazo de una empresa. </a:t>
            </a:r>
          </a:p>
        </p:txBody>
      </p:sp>
      <p:sp>
        <p:nvSpPr>
          <p:cNvPr id="13" name="CuadroTexto 12">
            <a:extLst>
              <a:ext uri="{FF2B5EF4-FFF2-40B4-BE49-F238E27FC236}">
                <a16:creationId xmlns:a16="http://schemas.microsoft.com/office/drawing/2014/main" id="{FC18CD42-0051-8774-0581-CBF7FCF4CA1D}"/>
              </a:ext>
            </a:extLst>
          </p:cNvPr>
          <p:cNvSpPr txBox="1"/>
          <p:nvPr/>
        </p:nvSpPr>
        <p:spPr>
          <a:xfrm>
            <a:off x="1940929" y="3550699"/>
            <a:ext cx="8763137" cy="767068"/>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Una empresa saludable generalmente tendrá más activos que pasivos; de lo contrario, la empresa debe más de lo que posee, lo que significa que tiene patrimonio negativo y podría eventualmente volverse insolvente, debido a su incapacidad para cumplir con las obligaciones. Para los </a:t>
            </a:r>
            <a:r>
              <a:rPr lang="es-CL" sz="1000" err="1"/>
              <a:t>Retailers</a:t>
            </a:r>
            <a:r>
              <a:rPr lang="es-CL" sz="1000"/>
              <a:t>, especialmente aquellos que se endeudan para pagar las facturas, el seguimiento del balance general a lo largo del tiempo puede señalar posibles dificultades antes de que sea demasiado tarde para hacer los cambios necesarios para mejorar su situación financiera.</a:t>
            </a:r>
          </a:p>
        </p:txBody>
      </p:sp>
    </p:spTree>
    <p:extLst>
      <p:ext uri="{BB962C8B-B14F-4D97-AF65-F5344CB8AC3E}">
        <p14:creationId xmlns:p14="http://schemas.microsoft.com/office/powerpoint/2010/main" val="1225902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1"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grpId="0" nodeType="clickEffect">
                                  <p:stCondLst>
                                    <p:cond delay="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6" grpId="0" animBg="1"/>
      <p:bldP spid="14" grpId="0" animBg="1"/>
      <p:bldP spid="7" grpId="0" animBg="1"/>
      <p:bldP spid="7" grpId="1" animBg="1"/>
      <p:bldP spid="12" grpId="0" animBg="1"/>
      <p:bldP spid="13"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2" y="2728895"/>
            <a:ext cx="2520000" cy="552395"/>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ACTIVOS</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5064938" y="2725299"/>
            <a:ext cx="2520000" cy="555991"/>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PASIVOS</a:t>
            </a:r>
          </a:p>
        </p:txBody>
      </p:sp>
      <p:sp>
        <p:nvSpPr>
          <p:cNvPr id="3" name="Rectángulo redondeado 2">
            <a:extLst>
              <a:ext uri="{FF2B5EF4-FFF2-40B4-BE49-F238E27FC236}">
                <a16:creationId xmlns:a16="http://schemas.microsoft.com/office/drawing/2014/main" id="{4932A4AE-6461-F55A-78FC-0281616F6482}"/>
              </a:ext>
            </a:extLst>
          </p:cNvPr>
          <p:cNvSpPr/>
          <p:nvPr/>
        </p:nvSpPr>
        <p:spPr>
          <a:xfrm>
            <a:off x="8184064" y="2725299"/>
            <a:ext cx="2520000" cy="555991"/>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PATRIMONIO</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BALANCE</a:t>
            </a:r>
          </a:p>
          <a:p>
            <a:pPr algn="ctr"/>
            <a:r>
              <a:rPr lang="es-CL" sz="1000" b="1" kern="0">
                <a:solidFill>
                  <a:srgbClr val="FFFFFF"/>
                </a:solidFill>
                <a:latin typeface="Calibri" panose="020F0502020204030204"/>
              </a:rPr>
              <a:t>GENERAL</a:t>
            </a:r>
          </a:p>
        </p:txBody>
      </p:sp>
      <p:sp>
        <p:nvSpPr>
          <p:cNvPr id="20" name="CuadroTexto 19">
            <a:extLst>
              <a:ext uri="{FF2B5EF4-FFF2-40B4-BE49-F238E27FC236}">
                <a16:creationId xmlns:a16="http://schemas.microsoft.com/office/drawing/2014/main" id="{21690AF7-D7F6-A9CE-40D0-AE567CF949D5}"/>
              </a:ext>
            </a:extLst>
          </p:cNvPr>
          <p:cNvSpPr txBox="1"/>
          <p:nvPr/>
        </p:nvSpPr>
        <p:spPr>
          <a:xfrm>
            <a:off x="1945815" y="2425972"/>
            <a:ext cx="8763137"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000"/>
              <a:t>Activos = Pasivos + Patrimonio. </a:t>
            </a:r>
          </a:p>
        </p:txBody>
      </p:sp>
    </p:spTree>
    <p:extLst>
      <p:ext uri="{BB962C8B-B14F-4D97-AF65-F5344CB8AC3E}">
        <p14:creationId xmlns:p14="http://schemas.microsoft.com/office/powerpoint/2010/main" val="11526033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fad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 grpId="0" animBg="1"/>
      <p:bldP spid="3" grpId="0" animBg="1"/>
      <p:bldP spid="20"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2" y="2728895"/>
            <a:ext cx="2520000" cy="552395"/>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ACTIVOS</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5064938" y="2725299"/>
            <a:ext cx="2520000" cy="555991"/>
          </a:xfrm>
          <a:prstGeom prst="roundRect">
            <a:avLst>
              <a:gd name="adj" fmla="val 7872"/>
            </a:avLst>
          </a:prstGeom>
          <a:solidFill>
            <a:srgbClr val="275EC3">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PASIVOS</a:t>
            </a:r>
          </a:p>
        </p:txBody>
      </p:sp>
      <p:sp>
        <p:nvSpPr>
          <p:cNvPr id="3" name="Rectángulo redondeado 2">
            <a:extLst>
              <a:ext uri="{FF2B5EF4-FFF2-40B4-BE49-F238E27FC236}">
                <a16:creationId xmlns:a16="http://schemas.microsoft.com/office/drawing/2014/main" id="{4932A4AE-6461-F55A-78FC-0281616F6482}"/>
              </a:ext>
            </a:extLst>
          </p:cNvPr>
          <p:cNvSpPr/>
          <p:nvPr/>
        </p:nvSpPr>
        <p:spPr>
          <a:xfrm>
            <a:off x="8184064" y="2725299"/>
            <a:ext cx="2520000" cy="555991"/>
          </a:xfrm>
          <a:prstGeom prst="roundRect">
            <a:avLst>
              <a:gd name="adj" fmla="val 7872"/>
            </a:avLst>
          </a:prstGeom>
          <a:solidFill>
            <a:srgbClr val="275EC3">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PATRIMONIO</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BALANCE</a:t>
            </a:r>
          </a:p>
          <a:p>
            <a:pPr algn="ctr"/>
            <a:r>
              <a:rPr lang="es-CL" sz="1000" b="1" kern="0">
                <a:solidFill>
                  <a:srgbClr val="FFFFFF"/>
                </a:solidFill>
                <a:latin typeface="Calibri" panose="020F0502020204030204"/>
              </a:rPr>
              <a:t>GENERAL</a:t>
            </a:r>
          </a:p>
        </p:txBody>
      </p:sp>
      <p:sp>
        <p:nvSpPr>
          <p:cNvPr id="7" name="CuadroTexto 6">
            <a:extLst>
              <a:ext uri="{FF2B5EF4-FFF2-40B4-BE49-F238E27FC236}">
                <a16:creationId xmlns:a16="http://schemas.microsoft.com/office/drawing/2014/main" id="{02F5367F-D197-6F3A-8043-882AD9D561D6}"/>
              </a:ext>
            </a:extLst>
          </p:cNvPr>
          <p:cNvSpPr txBox="1"/>
          <p:nvPr/>
        </p:nvSpPr>
        <p:spPr>
          <a:xfrm>
            <a:off x="1952667" y="3672839"/>
            <a:ext cx="8753362" cy="57659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u="sng"/>
              <a:t>Los activos corrientes </a:t>
            </a:r>
            <a:r>
              <a:rPr lang="es-CL" sz="1000"/>
              <a:t>pueden convertirse en efectivo en el plazo de un año e incluyen efectivo y equivalentes de efectivo, inventario, cuentas por cobrar, gastos pagados por adelantado y otras inversiones a corto plazo. Las </a:t>
            </a:r>
            <a:r>
              <a:rPr lang="es-CL" sz="1000" err="1"/>
              <a:t>Retailers</a:t>
            </a:r>
            <a:r>
              <a:rPr lang="es-CL" sz="1000"/>
              <a:t> probablemente tendrán cantidades sustanciales de inventario entre sus activos corrientes; las ventas de ese inventario, combinadas con otros activos corrientes, financian sus operaciones diarias.</a:t>
            </a:r>
          </a:p>
        </p:txBody>
      </p:sp>
      <p:sp>
        <p:nvSpPr>
          <p:cNvPr id="20" name="CuadroTexto 19">
            <a:extLst>
              <a:ext uri="{FF2B5EF4-FFF2-40B4-BE49-F238E27FC236}">
                <a16:creationId xmlns:a16="http://schemas.microsoft.com/office/drawing/2014/main" id="{21690AF7-D7F6-A9CE-40D0-AE567CF949D5}"/>
              </a:ext>
            </a:extLst>
          </p:cNvPr>
          <p:cNvSpPr txBox="1"/>
          <p:nvPr/>
        </p:nvSpPr>
        <p:spPr>
          <a:xfrm>
            <a:off x="1945815" y="2425972"/>
            <a:ext cx="8763137"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000"/>
              <a:t>Activos = Pasivos + Patrimonio. </a:t>
            </a:r>
          </a:p>
        </p:txBody>
      </p:sp>
      <p:sp>
        <p:nvSpPr>
          <p:cNvPr id="21" name="CuadroTexto 20">
            <a:extLst>
              <a:ext uri="{FF2B5EF4-FFF2-40B4-BE49-F238E27FC236}">
                <a16:creationId xmlns:a16="http://schemas.microsoft.com/office/drawing/2014/main" id="{AC824265-C11F-3A27-9DB7-A968DA2ED681}"/>
              </a:ext>
            </a:extLst>
          </p:cNvPr>
          <p:cNvSpPr txBox="1"/>
          <p:nvPr/>
        </p:nvSpPr>
        <p:spPr>
          <a:xfrm>
            <a:off x="1950702" y="4329704"/>
            <a:ext cx="8753362" cy="57659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u="sng"/>
              <a:t>Los activos no corrientes </a:t>
            </a:r>
            <a:r>
              <a:rPr lang="es-CL" sz="1000"/>
              <a:t>son inversiones a largo plazo, como escaparates, almacenes y equipos (comúnmente denominados propiedad, planta y equipo o PP&amp;E). También incluyen activos intangibles, como marcas comerciales y fondo de comercio, que contribuyen al valor general de la empresa. Estos activos no corrientes pueden generar éxito a largo plazo para una empresa, pero no suelen utilizarse para financiar operaciones generales.</a:t>
            </a:r>
          </a:p>
        </p:txBody>
      </p:sp>
      <p:sp>
        <p:nvSpPr>
          <p:cNvPr id="22" name="CuadroTexto 21">
            <a:extLst>
              <a:ext uri="{FF2B5EF4-FFF2-40B4-BE49-F238E27FC236}">
                <a16:creationId xmlns:a16="http://schemas.microsoft.com/office/drawing/2014/main" id="{34A20DF4-99C8-67BE-191F-E5CE1C465BC5}"/>
              </a:ext>
            </a:extLst>
          </p:cNvPr>
          <p:cNvSpPr txBox="1"/>
          <p:nvPr/>
        </p:nvSpPr>
        <p:spPr>
          <a:xfrm>
            <a:off x="1950702" y="3351364"/>
            <a:ext cx="8753362"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Los activos pueden dividirse en dos categorías, (Corrientes y No Corrientes) según la rapidez con la que se pueden convertir en efectivo.</a:t>
            </a:r>
          </a:p>
        </p:txBody>
      </p:sp>
      <p:sp>
        <p:nvSpPr>
          <p:cNvPr id="29" name="CuadroTexto 28">
            <a:extLst>
              <a:ext uri="{FF2B5EF4-FFF2-40B4-BE49-F238E27FC236}">
                <a16:creationId xmlns:a16="http://schemas.microsoft.com/office/drawing/2014/main" id="{DD4432CB-4112-EE17-4F58-D7F4BBBE095A}"/>
              </a:ext>
            </a:extLst>
          </p:cNvPr>
          <p:cNvSpPr txBox="1"/>
          <p:nvPr/>
        </p:nvSpPr>
        <p:spPr>
          <a:xfrm>
            <a:off x="1950702" y="4986569"/>
            <a:ext cx="8753362"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Un ejemplo muy básico simple de cómo podrían entenderse los tipos de activos sería:</a:t>
            </a:r>
          </a:p>
        </p:txBody>
      </p:sp>
      <p:grpSp>
        <p:nvGrpSpPr>
          <p:cNvPr id="12" name="Grupo 11">
            <a:extLst>
              <a:ext uri="{FF2B5EF4-FFF2-40B4-BE49-F238E27FC236}">
                <a16:creationId xmlns:a16="http://schemas.microsoft.com/office/drawing/2014/main" id="{458FDFD6-C400-FF71-2A0D-C0EA43D38F81}"/>
              </a:ext>
            </a:extLst>
          </p:cNvPr>
          <p:cNvGrpSpPr/>
          <p:nvPr/>
        </p:nvGrpSpPr>
        <p:grpSpPr>
          <a:xfrm>
            <a:off x="3566755" y="5501402"/>
            <a:ext cx="3021008" cy="658679"/>
            <a:chOff x="3566755" y="5501402"/>
            <a:chExt cx="3021008" cy="658679"/>
          </a:xfrm>
        </p:grpSpPr>
        <p:sp>
          <p:nvSpPr>
            <p:cNvPr id="23" name="Rectángulo redondeado 22">
              <a:extLst>
                <a:ext uri="{FF2B5EF4-FFF2-40B4-BE49-F238E27FC236}">
                  <a16:creationId xmlns:a16="http://schemas.microsoft.com/office/drawing/2014/main" id="{6A01AC19-3947-972B-8AB3-A56476E1713A}"/>
                </a:ext>
              </a:extLst>
            </p:cNvPr>
            <p:cNvSpPr/>
            <p:nvPr/>
          </p:nvSpPr>
          <p:spPr>
            <a:xfrm>
              <a:off x="3566755" y="5817623"/>
              <a:ext cx="800514" cy="342458"/>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INVENTARIO</a:t>
              </a:r>
            </a:p>
          </p:txBody>
        </p:sp>
        <p:sp>
          <p:nvSpPr>
            <p:cNvPr id="25" name="Rectángulo redondeado 24">
              <a:extLst>
                <a:ext uri="{FF2B5EF4-FFF2-40B4-BE49-F238E27FC236}">
                  <a16:creationId xmlns:a16="http://schemas.microsoft.com/office/drawing/2014/main" id="{5D22AD36-7E65-B658-F9A6-EBF4C5E3069C}"/>
                </a:ext>
              </a:extLst>
            </p:cNvPr>
            <p:cNvSpPr/>
            <p:nvPr/>
          </p:nvSpPr>
          <p:spPr>
            <a:xfrm>
              <a:off x="4677002" y="5817623"/>
              <a:ext cx="800514" cy="342458"/>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EFECTIVO</a:t>
              </a:r>
            </a:p>
          </p:txBody>
        </p:sp>
        <p:sp>
          <p:nvSpPr>
            <p:cNvPr id="26" name="Rectángulo redondeado 25">
              <a:extLst>
                <a:ext uri="{FF2B5EF4-FFF2-40B4-BE49-F238E27FC236}">
                  <a16:creationId xmlns:a16="http://schemas.microsoft.com/office/drawing/2014/main" id="{01B9E035-98A2-3D99-99E7-A6CBB92DF91F}"/>
                </a:ext>
              </a:extLst>
            </p:cNvPr>
            <p:cNvSpPr/>
            <p:nvPr/>
          </p:nvSpPr>
          <p:spPr>
            <a:xfrm>
              <a:off x="5787249" y="5817623"/>
              <a:ext cx="800514" cy="342458"/>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CUENTAS POR COBRAR</a:t>
              </a:r>
            </a:p>
          </p:txBody>
        </p:sp>
        <p:sp>
          <p:nvSpPr>
            <p:cNvPr id="33" name="CuadroTexto 32">
              <a:extLst>
                <a:ext uri="{FF2B5EF4-FFF2-40B4-BE49-F238E27FC236}">
                  <a16:creationId xmlns:a16="http://schemas.microsoft.com/office/drawing/2014/main" id="{0CB5E130-4302-D837-7D94-4E9A43CCBA55}"/>
                </a:ext>
              </a:extLst>
            </p:cNvPr>
            <p:cNvSpPr txBox="1"/>
            <p:nvPr/>
          </p:nvSpPr>
          <p:spPr>
            <a:xfrm>
              <a:off x="3566755" y="5501402"/>
              <a:ext cx="3021008"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000"/>
                <a:t>Activos Corrientes</a:t>
              </a:r>
            </a:p>
          </p:txBody>
        </p:sp>
      </p:grpSp>
      <p:grpSp>
        <p:nvGrpSpPr>
          <p:cNvPr id="13" name="Grupo 12">
            <a:extLst>
              <a:ext uri="{FF2B5EF4-FFF2-40B4-BE49-F238E27FC236}">
                <a16:creationId xmlns:a16="http://schemas.microsoft.com/office/drawing/2014/main" id="{D95D9357-6842-5653-973A-59DF308FB615}"/>
              </a:ext>
            </a:extLst>
          </p:cNvPr>
          <p:cNvGrpSpPr/>
          <p:nvPr/>
        </p:nvGrpSpPr>
        <p:grpSpPr>
          <a:xfrm>
            <a:off x="7074446" y="5447738"/>
            <a:ext cx="1637172" cy="741566"/>
            <a:chOff x="7074446" y="5447738"/>
            <a:chExt cx="1637172" cy="741566"/>
          </a:xfrm>
        </p:grpSpPr>
        <p:sp>
          <p:nvSpPr>
            <p:cNvPr id="27" name="Rectángulo redondeado 26">
              <a:extLst>
                <a:ext uri="{FF2B5EF4-FFF2-40B4-BE49-F238E27FC236}">
                  <a16:creationId xmlns:a16="http://schemas.microsoft.com/office/drawing/2014/main" id="{0E3171EB-3AA7-6758-B75F-1FA4973E84D1}"/>
                </a:ext>
              </a:extLst>
            </p:cNvPr>
            <p:cNvSpPr/>
            <p:nvPr/>
          </p:nvSpPr>
          <p:spPr>
            <a:xfrm>
              <a:off x="7091708" y="5762393"/>
              <a:ext cx="800514" cy="200452"/>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TIENDAS</a:t>
              </a:r>
            </a:p>
          </p:txBody>
        </p:sp>
        <p:sp>
          <p:nvSpPr>
            <p:cNvPr id="28" name="Rectángulo redondeado 27">
              <a:extLst>
                <a:ext uri="{FF2B5EF4-FFF2-40B4-BE49-F238E27FC236}">
                  <a16:creationId xmlns:a16="http://schemas.microsoft.com/office/drawing/2014/main" id="{5DF38C55-1CE4-2812-6D23-CDABBC0CB1C2}"/>
                </a:ext>
              </a:extLst>
            </p:cNvPr>
            <p:cNvSpPr/>
            <p:nvPr/>
          </p:nvSpPr>
          <p:spPr>
            <a:xfrm>
              <a:off x="7091708" y="5988852"/>
              <a:ext cx="800514" cy="200452"/>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BODEGAS</a:t>
              </a:r>
            </a:p>
          </p:txBody>
        </p:sp>
        <p:sp>
          <p:nvSpPr>
            <p:cNvPr id="31" name="Rectángulo redondeado 30">
              <a:extLst>
                <a:ext uri="{FF2B5EF4-FFF2-40B4-BE49-F238E27FC236}">
                  <a16:creationId xmlns:a16="http://schemas.microsoft.com/office/drawing/2014/main" id="{CD9F8A9E-CDBC-B704-C9A4-6C775F5E1A70}"/>
                </a:ext>
              </a:extLst>
            </p:cNvPr>
            <p:cNvSpPr/>
            <p:nvPr/>
          </p:nvSpPr>
          <p:spPr>
            <a:xfrm>
              <a:off x="7911104" y="5762393"/>
              <a:ext cx="800514" cy="200452"/>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LOCALES</a:t>
              </a:r>
            </a:p>
          </p:txBody>
        </p:sp>
        <p:sp>
          <p:nvSpPr>
            <p:cNvPr id="32" name="Rectángulo redondeado 31">
              <a:extLst>
                <a:ext uri="{FF2B5EF4-FFF2-40B4-BE49-F238E27FC236}">
                  <a16:creationId xmlns:a16="http://schemas.microsoft.com/office/drawing/2014/main" id="{E07E15B3-32D2-FCD5-85D4-A067D7EDD95F}"/>
                </a:ext>
              </a:extLst>
            </p:cNvPr>
            <p:cNvSpPr/>
            <p:nvPr/>
          </p:nvSpPr>
          <p:spPr>
            <a:xfrm>
              <a:off x="7911104" y="5988852"/>
              <a:ext cx="800514" cy="200452"/>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EQUIPOS</a:t>
              </a:r>
            </a:p>
          </p:txBody>
        </p:sp>
        <p:sp>
          <p:nvSpPr>
            <p:cNvPr id="34" name="CuadroTexto 33">
              <a:extLst>
                <a:ext uri="{FF2B5EF4-FFF2-40B4-BE49-F238E27FC236}">
                  <a16:creationId xmlns:a16="http://schemas.microsoft.com/office/drawing/2014/main" id="{8D59BC76-3A70-3B7F-096B-C9558F6E7851}"/>
                </a:ext>
              </a:extLst>
            </p:cNvPr>
            <p:cNvSpPr txBox="1"/>
            <p:nvPr/>
          </p:nvSpPr>
          <p:spPr>
            <a:xfrm>
              <a:off x="7074446" y="5447738"/>
              <a:ext cx="1637172"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000"/>
                <a:t>Activos No Corrientes</a:t>
              </a:r>
            </a:p>
          </p:txBody>
        </p:sp>
      </p:grpSp>
    </p:spTree>
    <p:extLst>
      <p:ext uri="{BB962C8B-B14F-4D97-AF65-F5344CB8AC3E}">
        <p14:creationId xmlns:p14="http://schemas.microsoft.com/office/powerpoint/2010/main" val="13665167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1"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1000"/>
                                        <p:tgtEl>
                                          <p:spTgt spid="21"/>
                                        </p:tgtEl>
                                      </p:cBhvr>
                                    </p:animEffect>
                                  </p:childTnLst>
                                </p:cTn>
                              </p:par>
                            </p:childTnLst>
                          </p:cTn>
                        </p:par>
                        <p:par>
                          <p:cTn id="12" fill="hold">
                            <p:stCondLst>
                              <p:cond delay="1500"/>
                            </p:stCondLst>
                            <p:childTnLst>
                              <p:par>
                                <p:cTn id="13" presetID="10" presetClass="entr" presetSubtype="0" fill="hold" grpId="1"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1000"/>
                                        <p:tgtEl>
                                          <p:spTgt spid="22"/>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1" nodeType="clickEffect">
                                  <p:stCondLst>
                                    <p:cond delay="0"/>
                                  </p:stCondLst>
                                  <p:childTnLst>
                                    <p:set>
                                      <p:cBhvr>
                                        <p:cTn id="19" dur="1" fill="hold">
                                          <p:stCondLst>
                                            <p:cond delay="0"/>
                                          </p:stCondLst>
                                        </p:cTn>
                                        <p:tgtEl>
                                          <p:spTgt spid="29"/>
                                        </p:tgtEl>
                                        <p:attrNameLst>
                                          <p:attrName>style.visibility</p:attrName>
                                        </p:attrNameLst>
                                      </p:cBhvr>
                                      <p:to>
                                        <p:strVal val="visible"/>
                                      </p:to>
                                    </p:set>
                                    <p:animEffect transition="in" filter="fade">
                                      <p:cBhvr>
                                        <p:cTn id="20" dur="500"/>
                                        <p:tgtEl>
                                          <p:spTgt spid="29"/>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childTnLst>
                                </p:cTn>
                              </p:par>
                              <p:par>
                                <p:cTn id="25" presetID="10"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fade">
                                      <p:cBhvr>
                                        <p:cTn id="27" dur="10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0" nodeType="clickEffect">
                                  <p:stCondLst>
                                    <p:cond delay="0"/>
                                  </p:stCondLst>
                                  <p:childTnLst>
                                    <p:animEffect transition="out" filter="fade">
                                      <p:cBhvr>
                                        <p:cTn id="31" dur="500"/>
                                        <p:tgtEl>
                                          <p:spTgt spid="7"/>
                                        </p:tgtEl>
                                      </p:cBhvr>
                                    </p:animEffect>
                                    <p:set>
                                      <p:cBhvr>
                                        <p:cTn id="32" dur="1" fill="hold">
                                          <p:stCondLst>
                                            <p:cond delay="499"/>
                                          </p:stCondLst>
                                        </p:cTn>
                                        <p:tgtEl>
                                          <p:spTgt spid="7"/>
                                        </p:tgtEl>
                                        <p:attrNameLst>
                                          <p:attrName>style.visibility</p:attrName>
                                        </p:attrNameLst>
                                      </p:cBhvr>
                                      <p:to>
                                        <p:strVal val="hidden"/>
                                      </p:to>
                                    </p:set>
                                  </p:childTnLst>
                                </p:cTn>
                              </p:par>
                            </p:childTnLst>
                          </p:cTn>
                        </p:par>
                        <p:par>
                          <p:cTn id="33" fill="hold">
                            <p:stCondLst>
                              <p:cond delay="500"/>
                            </p:stCondLst>
                            <p:childTnLst>
                              <p:par>
                                <p:cTn id="34" presetID="10" presetClass="exit" presetSubtype="0" fill="hold" grpId="0" nodeType="afterEffect">
                                  <p:stCondLst>
                                    <p:cond delay="0"/>
                                  </p:stCondLst>
                                  <p:childTnLst>
                                    <p:animEffect transition="out" filter="fade">
                                      <p:cBhvr>
                                        <p:cTn id="35" dur="500"/>
                                        <p:tgtEl>
                                          <p:spTgt spid="21"/>
                                        </p:tgtEl>
                                      </p:cBhvr>
                                    </p:animEffect>
                                    <p:set>
                                      <p:cBhvr>
                                        <p:cTn id="36" dur="1" fill="hold">
                                          <p:stCondLst>
                                            <p:cond delay="499"/>
                                          </p:stCondLst>
                                        </p:cTn>
                                        <p:tgtEl>
                                          <p:spTgt spid="21"/>
                                        </p:tgtEl>
                                        <p:attrNameLst>
                                          <p:attrName>style.visibility</p:attrName>
                                        </p:attrNameLst>
                                      </p:cBhvr>
                                      <p:to>
                                        <p:strVal val="hidden"/>
                                      </p:to>
                                    </p:set>
                                  </p:childTnLst>
                                </p:cTn>
                              </p:par>
                            </p:childTnLst>
                          </p:cTn>
                        </p:par>
                        <p:par>
                          <p:cTn id="37" fill="hold">
                            <p:stCondLst>
                              <p:cond delay="1000"/>
                            </p:stCondLst>
                            <p:childTnLst>
                              <p:par>
                                <p:cTn id="38" presetID="10" presetClass="exit" presetSubtype="0" fill="hold" grpId="0" nodeType="afterEffect">
                                  <p:stCondLst>
                                    <p:cond delay="0"/>
                                  </p:stCondLst>
                                  <p:childTnLst>
                                    <p:animEffect transition="out" filter="fade">
                                      <p:cBhvr>
                                        <p:cTn id="39" dur="500"/>
                                        <p:tgtEl>
                                          <p:spTgt spid="22"/>
                                        </p:tgtEl>
                                      </p:cBhvr>
                                    </p:animEffect>
                                    <p:set>
                                      <p:cBhvr>
                                        <p:cTn id="40" dur="1" fill="hold">
                                          <p:stCondLst>
                                            <p:cond delay="499"/>
                                          </p:stCondLst>
                                        </p:cTn>
                                        <p:tgtEl>
                                          <p:spTgt spid="22"/>
                                        </p:tgtEl>
                                        <p:attrNameLst>
                                          <p:attrName>style.visibility</p:attrName>
                                        </p:attrNameLst>
                                      </p:cBhvr>
                                      <p:to>
                                        <p:strVal val="hidden"/>
                                      </p:to>
                                    </p:set>
                                  </p:childTnLst>
                                </p:cTn>
                              </p:par>
                            </p:childTnLst>
                          </p:cTn>
                        </p:par>
                        <p:par>
                          <p:cTn id="41" fill="hold">
                            <p:stCondLst>
                              <p:cond delay="1500"/>
                            </p:stCondLst>
                            <p:childTnLst>
                              <p:par>
                                <p:cTn id="42" presetID="10" presetClass="exit" presetSubtype="0" fill="hold" grpId="0" nodeType="afterEffect">
                                  <p:stCondLst>
                                    <p:cond delay="0"/>
                                  </p:stCondLst>
                                  <p:childTnLst>
                                    <p:animEffect transition="out" filter="fade">
                                      <p:cBhvr>
                                        <p:cTn id="43" dur="500"/>
                                        <p:tgtEl>
                                          <p:spTgt spid="29"/>
                                        </p:tgtEl>
                                      </p:cBhvr>
                                    </p:animEffect>
                                    <p:set>
                                      <p:cBhvr>
                                        <p:cTn id="44" dur="1" fill="hold">
                                          <p:stCondLst>
                                            <p:cond delay="499"/>
                                          </p:stCondLst>
                                        </p:cTn>
                                        <p:tgtEl>
                                          <p:spTgt spid="29"/>
                                        </p:tgtEl>
                                        <p:attrNameLst>
                                          <p:attrName>style.visibility</p:attrName>
                                        </p:attrNameLst>
                                      </p:cBhvr>
                                      <p:to>
                                        <p:strVal val="hidden"/>
                                      </p:to>
                                    </p:set>
                                  </p:childTnLst>
                                </p:cTn>
                              </p:par>
                            </p:childTnLst>
                          </p:cTn>
                        </p:par>
                        <p:par>
                          <p:cTn id="45" fill="hold">
                            <p:stCondLst>
                              <p:cond delay="2000"/>
                            </p:stCondLst>
                            <p:childTnLst>
                              <p:par>
                                <p:cTn id="46" presetID="10" presetClass="exit" presetSubtype="0" fill="hold" nodeType="afterEffect">
                                  <p:stCondLst>
                                    <p:cond delay="0"/>
                                  </p:stCondLst>
                                  <p:childTnLst>
                                    <p:animEffect transition="out" filter="fade">
                                      <p:cBhvr>
                                        <p:cTn id="47" dur="500"/>
                                        <p:tgtEl>
                                          <p:spTgt spid="12"/>
                                        </p:tgtEl>
                                      </p:cBhvr>
                                    </p:animEffect>
                                    <p:set>
                                      <p:cBhvr>
                                        <p:cTn id="48" dur="1" fill="hold">
                                          <p:stCondLst>
                                            <p:cond delay="499"/>
                                          </p:stCondLst>
                                        </p:cTn>
                                        <p:tgtEl>
                                          <p:spTgt spid="12"/>
                                        </p:tgtEl>
                                        <p:attrNameLst>
                                          <p:attrName>style.visibility</p:attrName>
                                        </p:attrNameLst>
                                      </p:cBhvr>
                                      <p:to>
                                        <p:strVal val="hidden"/>
                                      </p:to>
                                    </p:set>
                                  </p:childTnLst>
                                </p:cTn>
                              </p:par>
                            </p:childTnLst>
                          </p:cTn>
                        </p:par>
                        <p:par>
                          <p:cTn id="49" fill="hold">
                            <p:stCondLst>
                              <p:cond delay="2500"/>
                            </p:stCondLst>
                            <p:childTnLst>
                              <p:par>
                                <p:cTn id="50" presetID="10" presetClass="exit" presetSubtype="0" fill="hold" nodeType="afterEffect">
                                  <p:stCondLst>
                                    <p:cond delay="0"/>
                                  </p:stCondLst>
                                  <p:childTnLst>
                                    <p:animEffect transition="out" filter="fade">
                                      <p:cBhvr>
                                        <p:cTn id="51" dur="500"/>
                                        <p:tgtEl>
                                          <p:spTgt spid="13"/>
                                        </p:tgtEl>
                                      </p:cBhvr>
                                    </p:animEffect>
                                    <p:set>
                                      <p:cBhvr>
                                        <p:cTn id="52"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21" grpId="0" animBg="1"/>
      <p:bldP spid="21" grpId="1" animBg="1"/>
      <p:bldP spid="22" grpId="0" animBg="1"/>
      <p:bldP spid="22" grpId="1" animBg="1"/>
      <p:bldP spid="29" grpId="0" animBg="1"/>
      <p:bldP spid="29" grpId="1"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2" y="2728895"/>
            <a:ext cx="2520000" cy="552395"/>
          </a:xfrm>
          <a:prstGeom prst="roundRect">
            <a:avLst>
              <a:gd name="adj" fmla="val 7872"/>
            </a:avLst>
          </a:prstGeom>
          <a:solidFill>
            <a:srgbClr val="275EC3">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ACTIVOS</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5064938" y="2725299"/>
            <a:ext cx="2520000" cy="555991"/>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PASIVOS</a:t>
            </a:r>
          </a:p>
        </p:txBody>
      </p:sp>
      <p:sp>
        <p:nvSpPr>
          <p:cNvPr id="3" name="Rectángulo redondeado 2">
            <a:extLst>
              <a:ext uri="{FF2B5EF4-FFF2-40B4-BE49-F238E27FC236}">
                <a16:creationId xmlns:a16="http://schemas.microsoft.com/office/drawing/2014/main" id="{4932A4AE-6461-F55A-78FC-0281616F6482}"/>
              </a:ext>
            </a:extLst>
          </p:cNvPr>
          <p:cNvSpPr/>
          <p:nvPr/>
        </p:nvSpPr>
        <p:spPr>
          <a:xfrm>
            <a:off x="8184064" y="2725299"/>
            <a:ext cx="2520000" cy="555991"/>
          </a:xfrm>
          <a:prstGeom prst="roundRect">
            <a:avLst>
              <a:gd name="adj" fmla="val 7872"/>
            </a:avLst>
          </a:prstGeom>
          <a:solidFill>
            <a:srgbClr val="275EC3">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PATRIMONIO</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BALANCE</a:t>
            </a:r>
          </a:p>
          <a:p>
            <a:pPr algn="ctr"/>
            <a:r>
              <a:rPr lang="es-CL" sz="1000" b="1" kern="0">
                <a:solidFill>
                  <a:srgbClr val="FFFFFF"/>
                </a:solidFill>
                <a:latin typeface="Calibri" panose="020F0502020204030204"/>
              </a:rPr>
              <a:t>GENERAL</a:t>
            </a:r>
          </a:p>
        </p:txBody>
      </p:sp>
      <p:sp>
        <p:nvSpPr>
          <p:cNvPr id="7" name="CuadroTexto 6">
            <a:extLst>
              <a:ext uri="{FF2B5EF4-FFF2-40B4-BE49-F238E27FC236}">
                <a16:creationId xmlns:a16="http://schemas.microsoft.com/office/drawing/2014/main" id="{02F5367F-D197-6F3A-8043-882AD9D561D6}"/>
              </a:ext>
            </a:extLst>
          </p:cNvPr>
          <p:cNvSpPr txBox="1"/>
          <p:nvPr/>
        </p:nvSpPr>
        <p:spPr>
          <a:xfrm>
            <a:off x="1952667" y="3686572"/>
            <a:ext cx="8753362"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u="sng"/>
              <a:t>Los pasivos corrientes</a:t>
            </a:r>
            <a:r>
              <a:rPr lang="es-CL" sz="1000"/>
              <a:t>: Son obligaciones que el </a:t>
            </a:r>
            <a:r>
              <a:rPr lang="es-CL" sz="1000" err="1"/>
              <a:t>Retail</a:t>
            </a:r>
            <a:r>
              <a:rPr lang="es-CL" sz="1000"/>
              <a:t> debe pagar en el plazo de un año, como deudas a corto plazo, cuentas por pagar, salarios e impuestos. Los </a:t>
            </a:r>
            <a:r>
              <a:rPr lang="es-CL" sz="1000" err="1"/>
              <a:t>Retailers</a:t>
            </a:r>
            <a:r>
              <a:rPr lang="es-CL" sz="1000"/>
              <a:t> deben controlar sus ingresos y asegurarse de tener suficiente flujo de efectivo para cubrir estos pasivos.</a:t>
            </a:r>
          </a:p>
        </p:txBody>
      </p:sp>
      <p:sp>
        <p:nvSpPr>
          <p:cNvPr id="20" name="CuadroTexto 19">
            <a:extLst>
              <a:ext uri="{FF2B5EF4-FFF2-40B4-BE49-F238E27FC236}">
                <a16:creationId xmlns:a16="http://schemas.microsoft.com/office/drawing/2014/main" id="{21690AF7-D7F6-A9CE-40D0-AE567CF949D5}"/>
              </a:ext>
            </a:extLst>
          </p:cNvPr>
          <p:cNvSpPr txBox="1"/>
          <p:nvPr/>
        </p:nvSpPr>
        <p:spPr>
          <a:xfrm>
            <a:off x="1945815" y="2425972"/>
            <a:ext cx="8763137"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000"/>
              <a:t>Activos = Pasivos + Patrimonio. </a:t>
            </a:r>
          </a:p>
        </p:txBody>
      </p:sp>
      <p:sp>
        <p:nvSpPr>
          <p:cNvPr id="21" name="CuadroTexto 20">
            <a:extLst>
              <a:ext uri="{FF2B5EF4-FFF2-40B4-BE49-F238E27FC236}">
                <a16:creationId xmlns:a16="http://schemas.microsoft.com/office/drawing/2014/main" id="{AC824265-C11F-3A27-9DB7-A968DA2ED681}"/>
              </a:ext>
            </a:extLst>
          </p:cNvPr>
          <p:cNvSpPr txBox="1"/>
          <p:nvPr/>
        </p:nvSpPr>
        <p:spPr>
          <a:xfrm>
            <a:off x="1950702" y="4336571"/>
            <a:ext cx="8753362"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u="sng"/>
              <a:t>Los pasivos no corrientes</a:t>
            </a:r>
            <a:r>
              <a:rPr lang="es-CL" sz="1000"/>
              <a:t>: Son obligaciones a largo plazo, como arrendamientos, préstamos o bonos, que vencen en un plazo de más de un año.</a:t>
            </a:r>
          </a:p>
        </p:txBody>
      </p:sp>
      <p:sp>
        <p:nvSpPr>
          <p:cNvPr id="22" name="CuadroTexto 21">
            <a:extLst>
              <a:ext uri="{FF2B5EF4-FFF2-40B4-BE49-F238E27FC236}">
                <a16:creationId xmlns:a16="http://schemas.microsoft.com/office/drawing/2014/main" id="{34A20DF4-99C8-67BE-191F-E5CE1C465BC5}"/>
              </a:ext>
            </a:extLst>
          </p:cNvPr>
          <p:cNvSpPr txBox="1"/>
          <p:nvPr/>
        </p:nvSpPr>
        <p:spPr>
          <a:xfrm>
            <a:off x="1950702" y="3351364"/>
            <a:ext cx="8753362"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Los pasivos también pueden dividirse en dos categorías, (Corrientes y No Corrientes) según la rapidez con la que se pueden convertir en efectivo.</a:t>
            </a:r>
          </a:p>
        </p:txBody>
      </p:sp>
      <p:sp>
        <p:nvSpPr>
          <p:cNvPr id="12" name="CuadroTexto 11">
            <a:extLst>
              <a:ext uri="{FF2B5EF4-FFF2-40B4-BE49-F238E27FC236}">
                <a16:creationId xmlns:a16="http://schemas.microsoft.com/office/drawing/2014/main" id="{E711A96A-6872-29EC-1B8D-FEEF894C947C}"/>
              </a:ext>
            </a:extLst>
          </p:cNvPr>
          <p:cNvSpPr txBox="1"/>
          <p:nvPr/>
        </p:nvSpPr>
        <p:spPr>
          <a:xfrm>
            <a:off x="1950702" y="4986569"/>
            <a:ext cx="8753362"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Un ejemplo muy básico simple de cómo podrían entenderse los tipos de pasivos sería:</a:t>
            </a:r>
          </a:p>
        </p:txBody>
      </p:sp>
      <p:grpSp>
        <p:nvGrpSpPr>
          <p:cNvPr id="13" name="Grupo 12">
            <a:extLst>
              <a:ext uri="{FF2B5EF4-FFF2-40B4-BE49-F238E27FC236}">
                <a16:creationId xmlns:a16="http://schemas.microsoft.com/office/drawing/2014/main" id="{31495918-DD5D-EA17-3DA8-FEBAC5944560}"/>
              </a:ext>
            </a:extLst>
          </p:cNvPr>
          <p:cNvGrpSpPr/>
          <p:nvPr/>
        </p:nvGrpSpPr>
        <p:grpSpPr>
          <a:xfrm>
            <a:off x="3566755" y="5501402"/>
            <a:ext cx="3021008" cy="658679"/>
            <a:chOff x="3566755" y="5501402"/>
            <a:chExt cx="3021008" cy="658679"/>
          </a:xfrm>
        </p:grpSpPr>
        <p:sp>
          <p:nvSpPr>
            <p:cNvPr id="15" name="Rectángulo redondeado 14">
              <a:extLst>
                <a:ext uri="{FF2B5EF4-FFF2-40B4-BE49-F238E27FC236}">
                  <a16:creationId xmlns:a16="http://schemas.microsoft.com/office/drawing/2014/main" id="{9402ED84-575E-08B8-6C53-345F0F9EB819}"/>
                </a:ext>
              </a:extLst>
            </p:cNvPr>
            <p:cNvSpPr/>
            <p:nvPr/>
          </p:nvSpPr>
          <p:spPr>
            <a:xfrm>
              <a:off x="3566755" y="5817623"/>
              <a:ext cx="800514" cy="342458"/>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SALARIOS</a:t>
              </a:r>
            </a:p>
          </p:txBody>
        </p:sp>
        <p:sp>
          <p:nvSpPr>
            <p:cNvPr id="17" name="Rectángulo redondeado 16">
              <a:extLst>
                <a:ext uri="{FF2B5EF4-FFF2-40B4-BE49-F238E27FC236}">
                  <a16:creationId xmlns:a16="http://schemas.microsoft.com/office/drawing/2014/main" id="{5F26CFFC-6A15-224A-CBEC-0F61812C0121}"/>
                </a:ext>
              </a:extLst>
            </p:cNvPr>
            <p:cNvSpPr/>
            <p:nvPr/>
          </p:nvSpPr>
          <p:spPr>
            <a:xfrm>
              <a:off x="4677002" y="5817623"/>
              <a:ext cx="800514" cy="342458"/>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LINEAS DE CRÉDITO</a:t>
              </a:r>
            </a:p>
          </p:txBody>
        </p:sp>
        <p:sp>
          <p:nvSpPr>
            <p:cNvPr id="18" name="Rectángulo redondeado 17">
              <a:extLst>
                <a:ext uri="{FF2B5EF4-FFF2-40B4-BE49-F238E27FC236}">
                  <a16:creationId xmlns:a16="http://schemas.microsoft.com/office/drawing/2014/main" id="{AA8AC4EF-62E2-B511-2CBC-859A85D7D544}"/>
                </a:ext>
              </a:extLst>
            </p:cNvPr>
            <p:cNvSpPr/>
            <p:nvPr/>
          </p:nvSpPr>
          <p:spPr>
            <a:xfrm>
              <a:off x="5787249" y="5817623"/>
              <a:ext cx="800514" cy="342458"/>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CUENTAS POR PAGAR</a:t>
              </a:r>
            </a:p>
          </p:txBody>
        </p:sp>
        <p:sp>
          <p:nvSpPr>
            <p:cNvPr id="19" name="CuadroTexto 18">
              <a:extLst>
                <a:ext uri="{FF2B5EF4-FFF2-40B4-BE49-F238E27FC236}">
                  <a16:creationId xmlns:a16="http://schemas.microsoft.com/office/drawing/2014/main" id="{C36BA13E-1AAA-5488-AC45-5E50691A048A}"/>
                </a:ext>
              </a:extLst>
            </p:cNvPr>
            <p:cNvSpPr txBox="1"/>
            <p:nvPr/>
          </p:nvSpPr>
          <p:spPr>
            <a:xfrm>
              <a:off x="3566755" y="5501402"/>
              <a:ext cx="3021008"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000"/>
                <a:t>Pasivos Corrientes</a:t>
              </a:r>
            </a:p>
          </p:txBody>
        </p:sp>
      </p:grpSp>
      <p:grpSp>
        <p:nvGrpSpPr>
          <p:cNvPr id="23" name="Grupo 22">
            <a:extLst>
              <a:ext uri="{FF2B5EF4-FFF2-40B4-BE49-F238E27FC236}">
                <a16:creationId xmlns:a16="http://schemas.microsoft.com/office/drawing/2014/main" id="{E6E2C1D8-7F8F-B005-4843-5029A18FC8DC}"/>
              </a:ext>
            </a:extLst>
          </p:cNvPr>
          <p:cNvGrpSpPr/>
          <p:nvPr/>
        </p:nvGrpSpPr>
        <p:grpSpPr>
          <a:xfrm>
            <a:off x="7056374" y="5512268"/>
            <a:ext cx="1637172" cy="647813"/>
            <a:chOff x="7074446" y="5447738"/>
            <a:chExt cx="1637172" cy="647813"/>
          </a:xfrm>
        </p:grpSpPr>
        <p:sp>
          <p:nvSpPr>
            <p:cNvPr id="25" name="Rectángulo redondeado 24">
              <a:extLst>
                <a:ext uri="{FF2B5EF4-FFF2-40B4-BE49-F238E27FC236}">
                  <a16:creationId xmlns:a16="http://schemas.microsoft.com/office/drawing/2014/main" id="{ED089EF6-5CA1-E4D8-BD08-34B66BEFBDEC}"/>
                </a:ext>
              </a:extLst>
            </p:cNvPr>
            <p:cNvSpPr/>
            <p:nvPr/>
          </p:nvSpPr>
          <p:spPr>
            <a:xfrm>
              <a:off x="7083077" y="5753093"/>
              <a:ext cx="1619910" cy="342458"/>
            </a:xfrm>
            <a:prstGeom prst="roundRect">
              <a:avLst/>
            </a:prstGeom>
            <a:solidFill>
              <a:schemeClr val="bg1">
                <a:lumMod val="95000"/>
                <a:alpha val="75000"/>
              </a:schemeClr>
            </a:solidFill>
            <a:ln w="12700" cap="flat" cmpd="sng" algn="ctr">
              <a:noFill/>
              <a:prstDash val="solid"/>
              <a:miter lim="800000"/>
            </a:ln>
            <a:effectLst/>
          </p:spPr>
          <p:txBody>
            <a:bodyPr rtlCol="0" anchor="ctr"/>
            <a:lstStyle/>
            <a:p>
              <a:pPr algn="ctr"/>
              <a:r>
                <a:rPr lang="es-CL" sz="800" b="1" kern="0">
                  <a:solidFill>
                    <a:schemeClr val="tx2"/>
                  </a:solidFill>
                  <a:latin typeface="Calibri" panose="020F0502020204030204"/>
                </a:rPr>
                <a:t>PRÉSTAMOS A LARGO PLAZO</a:t>
              </a:r>
            </a:p>
          </p:txBody>
        </p:sp>
        <p:sp>
          <p:nvSpPr>
            <p:cNvPr id="29" name="CuadroTexto 28">
              <a:extLst>
                <a:ext uri="{FF2B5EF4-FFF2-40B4-BE49-F238E27FC236}">
                  <a16:creationId xmlns:a16="http://schemas.microsoft.com/office/drawing/2014/main" id="{D8C848F1-1F17-4EF0-C841-C231D868F217}"/>
                </a:ext>
              </a:extLst>
            </p:cNvPr>
            <p:cNvSpPr txBox="1"/>
            <p:nvPr/>
          </p:nvSpPr>
          <p:spPr>
            <a:xfrm>
              <a:off x="7074446" y="5447738"/>
              <a:ext cx="1637172"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000"/>
                <a:t>Pasivos No Corrientes</a:t>
              </a:r>
            </a:p>
          </p:txBody>
        </p:sp>
      </p:grpSp>
    </p:spTree>
    <p:extLst>
      <p:ext uri="{BB962C8B-B14F-4D97-AF65-F5344CB8AC3E}">
        <p14:creationId xmlns:p14="http://schemas.microsoft.com/office/powerpoint/2010/main" val="1679590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10" presetClass="entr" presetSubtype="0" fill="hold" grpId="1"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1"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1"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1000"/>
                                        <p:tgtEl>
                                          <p:spTgt spid="13"/>
                                        </p:tgtEl>
                                      </p:cBhvr>
                                    </p:animEffect>
                                  </p:childTnLst>
                                </p:cTn>
                              </p:par>
                              <p:par>
                                <p:cTn id="25" presetID="10"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000"/>
                                        <p:tgtEl>
                                          <p:spTgt spid="23"/>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grpId="0" nodeType="clickEffect">
                                  <p:stCondLst>
                                    <p:cond delay="0"/>
                                  </p:stCondLst>
                                  <p:childTnLst>
                                    <p:animEffect transition="out" filter="fade">
                                      <p:cBhvr>
                                        <p:cTn id="31" dur="500"/>
                                        <p:tgtEl>
                                          <p:spTgt spid="7"/>
                                        </p:tgtEl>
                                      </p:cBhvr>
                                    </p:animEffect>
                                    <p:set>
                                      <p:cBhvr>
                                        <p:cTn id="32" dur="1" fill="hold">
                                          <p:stCondLst>
                                            <p:cond delay="499"/>
                                          </p:stCondLst>
                                        </p:cTn>
                                        <p:tgtEl>
                                          <p:spTgt spid="7"/>
                                        </p:tgtEl>
                                        <p:attrNameLst>
                                          <p:attrName>style.visibility</p:attrName>
                                        </p:attrNameLst>
                                      </p:cBhvr>
                                      <p:to>
                                        <p:strVal val="hidden"/>
                                      </p:to>
                                    </p:set>
                                  </p:childTnLst>
                                </p:cTn>
                              </p:par>
                            </p:childTnLst>
                          </p:cTn>
                        </p:par>
                        <p:par>
                          <p:cTn id="33" fill="hold">
                            <p:stCondLst>
                              <p:cond delay="500"/>
                            </p:stCondLst>
                            <p:childTnLst>
                              <p:par>
                                <p:cTn id="34" presetID="10" presetClass="exit" presetSubtype="0" fill="hold" grpId="0" nodeType="afterEffect">
                                  <p:stCondLst>
                                    <p:cond delay="0"/>
                                  </p:stCondLst>
                                  <p:childTnLst>
                                    <p:animEffect transition="out" filter="fade">
                                      <p:cBhvr>
                                        <p:cTn id="35" dur="500"/>
                                        <p:tgtEl>
                                          <p:spTgt spid="21"/>
                                        </p:tgtEl>
                                      </p:cBhvr>
                                    </p:animEffect>
                                    <p:set>
                                      <p:cBhvr>
                                        <p:cTn id="36" dur="1" fill="hold">
                                          <p:stCondLst>
                                            <p:cond delay="499"/>
                                          </p:stCondLst>
                                        </p:cTn>
                                        <p:tgtEl>
                                          <p:spTgt spid="21"/>
                                        </p:tgtEl>
                                        <p:attrNameLst>
                                          <p:attrName>style.visibility</p:attrName>
                                        </p:attrNameLst>
                                      </p:cBhvr>
                                      <p:to>
                                        <p:strVal val="hidden"/>
                                      </p:to>
                                    </p:set>
                                  </p:childTnLst>
                                </p:cTn>
                              </p:par>
                            </p:childTnLst>
                          </p:cTn>
                        </p:par>
                        <p:par>
                          <p:cTn id="37" fill="hold">
                            <p:stCondLst>
                              <p:cond delay="1000"/>
                            </p:stCondLst>
                            <p:childTnLst>
                              <p:par>
                                <p:cTn id="38" presetID="10" presetClass="exit" presetSubtype="0" fill="hold" grpId="0" nodeType="afterEffect">
                                  <p:stCondLst>
                                    <p:cond delay="0"/>
                                  </p:stCondLst>
                                  <p:childTnLst>
                                    <p:animEffect transition="out" filter="fade">
                                      <p:cBhvr>
                                        <p:cTn id="39" dur="500"/>
                                        <p:tgtEl>
                                          <p:spTgt spid="22"/>
                                        </p:tgtEl>
                                      </p:cBhvr>
                                    </p:animEffect>
                                    <p:set>
                                      <p:cBhvr>
                                        <p:cTn id="40" dur="1" fill="hold">
                                          <p:stCondLst>
                                            <p:cond delay="499"/>
                                          </p:stCondLst>
                                        </p:cTn>
                                        <p:tgtEl>
                                          <p:spTgt spid="22"/>
                                        </p:tgtEl>
                                        <p:attrNameLst>
                                          <p:attrName>style.visibility</p:attrName>
                                        </p:attrNameLst>
                                      </p:cBhvr>
                                      <p:to>
                                        <p:strVal val="hidden"/>
                                      </p:to>
                                    </p:set>
                                  </p:childTnLst>
                                </p:cTn>
                              </p:par>
                            </p:childTnLst>
                          </p:cTn>
                        </p:par>
                        <p:par>
                          <p:cTn id="41" fill="hold">
                            <p:stCondLst>
                              <p:cond delay="1500"/>
                            </p:stCondLst>
                            <p:childTnLst>
                              <p:par>
                                <p:cTn id="42" presetID="10" presetClass="exit" presetSubtype="0" fill="hold" grpId="0" nodeType="afterEffect">
                                  <p:stCondLst>
                                    <p:cond delay="0"/>
                                  </p:stCondLst>
                                  <p:childTnLst>
                                    <p:animEffect transition="out" filter="fade">
                                      <p:cBhvr>
                                        <p:cTn id="43" dur="500"/>
                                        <p:tgtEl>
                                          <p:spTgt spid="12"/>
                                        </p:tgtEl>
                                      </p:cBhvr>
                                    </p:animEffect>
                                    <p:set>
                                      <p:cBhvr>
                                        <p:cTn id="44" dur="1" fill="hold">
                                          <p:stCondLst>
                                            <p:cond delay="499"/>
                                          </p:stCondLst>
                                        </p:cTn>
                                        <p:tgtEl>
                                          <p:spTgt spid="12"/>
                                        </p:tgtEl>
                                        <p:attrNameLst>
                                          <p:attrName>style.visibility</p:attrName>
                                        </p:attrNameLst>
                                      </p:cBhvr>
                                      <p:to>
                                        <p:strVal val="hidden"/>
                                      </p:to>
                                    </p:set>
                                  </p:childTnLst>
                                </p:cTn>
                              </p:par>
                            </p:childTnLst>
                          </p:cTn>
                        </p:par>
                        <p:par>
                          <p:cTn id="45" fill="hold">
                            <p:stCondLst>
                              <p:cond delay="2000"/>
                            </p:stCondLst>
                            <p:childTnLst>
                              <p:par>
                                <p:cTn id="46" presetID="10" presetClass="exit" presetSubtype="0" fill="hold" nodeType="afterEffect">
                                  <p:stCondLst>
                                    <p:cond delay="0"/>
                                  </p:stCondLst>
                                  <p:childTnLst>
                                    <p:animEffect transition="out" filter="fade">
                                      <p:cBhvr>
                                        <p:cTn id="47" dur="500"/>
                                        <p:tgtEl>
                                          <p:spTgt spid="13"/>
                                        </p:tgtEl>
                                      </p:cBhvr>
                                    </p:animEffect>
                                    <p:set>
                                      <p:cBhvr>
                                        <p:cTn id="48" dur="1" fill="hold">
                                          <p:stCondLst>
                                            <p:cond delay="499"/>
                                          </p:stCondLst>
                                        </p:cTn>
                                        <p:tgtEl>
                                          <p:spTgt spid="13"/>
                                        </p:tgtEl>
                                        <p:attrNameLst>
                                          <p:attrName>style.visibility</p:attrName>
                                        </p:attrNameLst>
                                      </p:cBhvr>
                                      <p:to>
                                        <p:strVal val="hidden"/>
                                      </p:to>
                                    </p:set>
                                  </p:childTnLst>
                                </p:cTn>
                              </p:par>
                            </p:childTnLst>
                          </p:cTn>
                        </p:par>
                        <p:par>
                          <p:cTn id="49" fill="hold">
                            <p:stCondLst>
                              <p:cond delay="2500"/>
                            </p:stCondLst>
                            <p:childTnLst>
                              <p:par>
                                <p:cTn id="50" presetID="10" presetClass="exit" presetSubtype="0" fill="hold" nodeType="afterEffect">
                                  <p:stCondLst>
                                    <p:cond delay="0"/>
                                  </p:stCondLst>
                                  <p:childTnLst>
                                    <p:animEffect transition="out" filter="fade">
                                      <p:cBhvr>
                                        <p:cTn id="51" dur="500"/>
                                        <p:tgtEl>
                                          <p:spTgt spid="23"/>
                                        </p:tgtEl>
                                      </p:cBhvr>
                                    </p:animEffect>
                                    <p:set>
                                      <p:cBhvr>
                                        <p:cTn id="52" dur="1" fill="hold">
                                          <p:stCondLst>
                                            <p:cond delay="4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21" grpId="0" animBg="1"/>
      <p:bldP spid="21" grpId="1" animBg="1"/>
      <p:bldP spid="22" grpId="0" animBg="1"/>
      <p:bldP spid="22" grpId="1" animBg="1"/>
      <p:bldP spid="12" grpId="0" animBg="1"/>
      <p:bldP spid="12" grpId="1"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24" name="Rectángulo redondeado 23">
            <a:extLst>
              <a:ext uri="{FF2B5EF4-FFF2-40B4-BE49-F238E27FC236}">
                <a16:creationId xmlns:a16="http://schemas.microsoft.com/office/drawing/2014/main" id="{D62D64DC-0754-5AEE-2265-F56793C9FCEA}"/>
              </a:ext>
            </a:extLst>
          </p:cNvPr>
          <p:cNvSpPr/>
          <p:nvPr/>
        </p:nvSpPr>
        <p:spPr>
          <a:xfrm>
            <a:off x="1945812" y="2728895"/>
            <a:ext cx="2520000" cy="552395"/>
          </a:xfrm>
          <a:prstGeom prst="roundRect">
            <a:avLst>
              <a:gd name="adj" fmla="val 7872"/>
            </a:avLst>
          </a:prstGeom>
          <a:solidFill>
            <a:srgbClr val="275EC3">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ACTIVOS</a:t>
            </a:r>
          </a:p>
        </p:txBody>
      </p:sp>
      <p:sp>
        <p:nvSpPr>
          <p:cNvPr id="2" name="Rectángulo redondeado 1">
            <a:extLst>
              <a:ext uri="{FF2B5EF4-FFF2-40B4-BE49-F238E27FC236}">
                <a16:creationId xmlns:a16="http://schemas.microsoft.com/office/drawing/2014/main" id="{1E2BF9A4-3922-4075-EFE2-4E3B388FA61F}"/>
              </a:ext>
            </a:extLst>
          </p:cNvPr>
          <p:cNvSpPr/>
          <p:nvPr/>
        </p:nvSpPr>
        <p:spPr>
          <a:xfrm>
            <a:off x="5064938" y="2725299"/>
            <a:ext cx="2520000" cy="555991"/>
          </a:xfrm>
          <a:prstGeom prst="roundRect">
            <a:avLst>
              <a:gd name="adj" fmla="val 7872"/>
            </a:avLst>
          </a:prstGeom>
          <a:solidFill>
            <a:srgbClr val="275EC3">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PASIVOS</a:t>
            </a:r>
          </a:p>
        </p:txBody>
      </p:sp>
      <p:sp>
        <p:nvSpPr>
          <p:cNvPr id="3" name="Rectángulo redondeado 2">
            <a:extLst>
              <a:ext uri="{FF2B5EF4-FFF2-40B4-BE49-F238E27FC236}">
                <a16:creationId xmlns:a16="http://schemas.microsoft.com/office/drawing/2014/main" id="{4932A4AE-6461-F55A-78FC-0281616F6482}"/>
              </a:ext>
            </a:extLst>
          </p:cNvPr>
          <p:cNvSpPr/>
          <p:nvPr/>
        </p:nvSpPr>
        <p:spPr>
          <a:xfrm>
            <a:off x="8184064" y="2725299"/>
            <a:ext cx="2520000" cy="555991"/>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PATRIMONIO</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75EC3"/>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75EC3"/>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BALANCE</a:t>
            </a:r>
          </a:p>
          <a:p>
            <a:pPr algn="ctr"/>
            <a:r>
              <a:rPr lang="es-CL" sz="1000" b="1" kern="0">
                <a:solidFill>
                  <a:srgbClr val="FFFFFF"/>
                </a:solidFill>
                <a:latin typeface="Calibri" panose="020F0502020204030204"/>
              </a:rPr>
              <a:t>GENERAL</a:t>
            </a:r>
          </a:p>
        </p:txBody>
      </p:sp>
      <p:sp>
        <p:nvSpPr>
          <p:cNvPr id="7" name="CuadroTexto 6">
            <a:extLst>
              <a:ext uri="{FF2B5EF4-FFF2-40B4-BE49-F238E27FC236}">
                <a16:creationId xmlns:a16="http://schemas.microsoft.com/office/drawing/2014/main" id="{02F5367F-D197-6F3A-8043-882AD9D561D6}"/>
              </a:ext>
            </a:extLst>
          </p:cNvPr>
          <p:cNvSpPr txBox="1"/>
          <p:nvPr/>
        </p:nvSpPr>
        <p:spPr>
          <a:xfrm>
            <a:off x="1952667" y="4019072"/>
            <a:ext cx="8753362"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En el balance general, el patrimonio puede clasificarse como capital social (el monto aportado por los accionistas mediante la compra de acciones) o ganancias retenidas (las ganancias que no se devuelven a los accionistas, sino que se conservan para reinvertirlas en el futuro). </a:t>
            </a:r>
          </a:p>
        </p:txBody>
      </p:sp>
      <p:sp>
        <p:nvSpPr>
          <p:cNvPr id="20" name="CuadroTexto 19">
            <a:extLst>
              <a:ext uri="{FF2B5EF4-FFF2-40B4-BE49-F238E27FC236}">
                <a16:creationId xmlns:a16="http://schemas.microsoft.com/office/drawing/2014/main" id="{21690AF7-D7F6-A9CE-40D0-AE567CF949D5}"/>
              </a:ext>
            </a:extLst>
          </p:cNvPr>
          <p:cNvSpPr txBox="1"/>
          <p:nvPr/>
        </p:nvSpPr>
        <p:spPr>
          <a:xfrm>
            <a:off x="1945815" y="2425972"/>
            <a:ext cx="8763137"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r>
              <a:rPr lang="es-CL" sz="1000"/>
              <a:t>Activos = Pasivos + Patrimonio. </a:t>
            </a:r>
          </a:p>
        </p:txBody>
      </p:sp>
      <p:sp>
        <p:nvSpPr>
          <p:cNvPr id="21" name="CuadroTexto 20">
            <a:extLst>
              <a:ext uri="{FF2B5EF4-FFF2-40B4-BE49-F238E27FC236}">
                <a16:creationId xmlns:a16="http://schemas.microsoft.com/office/drawing/2014/main" id="{AC824265-C11F-3A27-9DB7-A968DA2ED681}"/>
              </a:ext>
            </a:extLst>
          </p:cNvPr>
          <p:cNvSpPr txBox="1"/>
          <p:nvPr/>
        </p:nvSpPr>
        <p:spPr>
          <a:xfrm>
            <a:off x="1950702" y="4669071"/>
            <a:ext cx="8753362"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Si el patrimonio es negativo, la empresa puede tener que considerar la posibilidad de obtener financiamiento externo para cumplir con sus obligaciones.</a:t>
            </a:r>
          </a:p>
        </p:txBody>
      </p:sp>
      <p:sp>
        <p:nvSpPr>
          <p:cNvPr id="22" name="CuadroTexto 21">
            <a:extLst>
              <a:ext uri="{FF2B5EF4-FFF2-40B4-BE49-F238E27FC236}">
                <a16:creationId xmlns:a16="http://schemas.microsoft.com/office/drawing/2014/main" id="{34A20DF4-99C8-67BE-191F-E5CE1C465BC5}"/>
              </a:ext>
            </a:extLst>
          </p:cNvPr>
          <p:cNvSpPr txBox="1"/>
          <p:nvPr/>
        </p:nvSpPr>
        <p:spPr>
          <a:xfrm>
            <a:off x="1950702" y="3351363"/>
            <a:ext cx="8753362" cy="60355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patrimonio de los accionistas, o del propietario, es el valor de los activos del </a:t>
            </a:r>
            <a:r>
              <a:rPr lang="es-CL" sz="1000" err="1"/>
              <a:t>Retail</a:t>
            </a:r>
            <a:r>
              <a:rPr lang="es-CL" sz="1000"/>
              <a:t> después de pagar todos los pasivos. Esto se considera el patrimonio neto total de la empresa y representa el monto de valor que pertenece a los accionistas. </a:t>
            </a:r>
          </a:p>
        </p:txBody>
      </p:sp>
    </p:spTree>
    <p:extLst>
      <p:ext uri="{BB962C8B-B14F-4D97-AF65-F5344CB8AC3E}">
        <p14:creationId xmlns:p14="http://schemas.microsoft.com/office/powerpoint/2010/main" val="1400773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par>
                          <p:cTn id="8" fill="hold">
                            <p:stCondLst>
                              <p:cond delay="500"/>
                            </p:stCondLst>
                            <p:childTnLst>
                              <p:par>
                                <p:cTn id="9" presetID="10" presetClass="entr" presetSubtype="0" fill="hold" grpId="1"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grpId="1"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500"/>
                                        <p:tgtEl>
                                          <p:spTgt spid="7"/>
                                        </p:tgtEl>
                                      </p:cBhvr>
                                    </p:animEffect>
                                    <p:set>
                                      <p:cBhvr>
                                        <p:cTn id="20" dur="1" fill="hold">
                                          <p:stCondLst>
                                            <p:cond delay="499"/>
                                          </p:stCondLst>
                                        </p:cTn>
                                        <p:tgtEl>
                                          <p:spTgt spid="7"/>
                                        </p:tgtEl>
                                        <p:attrNameLst>
                                          <p:attrName>style.visibility</p:attrName>
                                        </p:attrNameLst>
                                      </p:cBhvr>
                                      <p:to>
                                        <p:strVal val="hidden"/>
                                      </p:to>
                                    </p:set>
                                  </p:childTnLst>
                                </p:cTn>
                              </p:par>
                            </p:childTnLst>
                          </p:cTn>
                        </p:par>
                        <p:par>
                          <p:cTn id="21" fill="hold">
                            <p:stCondLst>
                              <p:cond delay="500"/>
                            </p:stCondLst>
                            <p:childTnLst>
                              <p:par>
                                <p:cTn id="22" presetID="10" presetClass="exit" presetSubtype="0" fill="hold" grpId="0" nodeType="afterEffect">
                                  <p:stCondLst>
                                    <p:cond delay="0"/>
                                  </p:stCondLst>
                                  <p:childTnLst>
                                    <p:animEffect transition="out" filter="fade">
                                      <p:cBhvr>
                                        <p:cTn id="23" dur="500"/>
                                        <p:tgtEl>
                                          <p:spTgt spid="21"/>
                                        </p:tgtEl>
                                      </p:cBhvr>
                                    </p:animEffect>
                                    <p:set>
                                      <p:cBhvr>
                                        <p:cTn id="24" dur="1" fill="hold">
                                          <p:stCondLst>
                                            <p:cond delay="499"/>
                                          </p:stCondLst>
                                        </p:cTn>
                                        <p:tgtEl>
                                          <p:spTgt spid="21"/>
                                        </p:tgtEl>
                                        <p:attrNameLst>
                                          <p:attrName>style.visibility</p:attrName>
                                        </p:attrNameLst>
                                      </p:cBhvr>
                                      <p:to>
                                        <p:strVal val="hidden"/>
                                      </p:to>
                                    </p:set>
                                  </p:childTnLst>
                                </p:cTn>
                              </p:par>
                            </p:childTnLst>
                          </p:cTn>
                        </p:par>
                        <p:par>
                          <p:cTn id="25" fill="hold">
                            <p:stCondLst>
                              <p:cond delay="1000"/>
                            </p:stCondLst>
                            <p:childTnLst>
                              <p:par>
                                <p:cTn id="26" presetID="10" presetClass="exit" presetSubtype="0" fill="hold" grpId="0" nodeType="afterEffect">
                                  <p:stCondLst>
                                    <p:cond delay="0"/>
                                  </p:stCondLst>
                                  <p:childTnLst>
                                    <p:animEffect transition="out" filter="fade">
                                      <p:cBhvr>
                                        <p:cTn id="27" dur="500"/>
                                        <p:tgtEl>
                                          <p:spTgt spid="22"/>
                                        </p:tgtEl>
                                      </p:cBhvr>
                                    </p:animEffect>
                                    <p:set>
                                      <p:cBhvr>
                                        <p:cTn id="28"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21" grpId="0" animBg="1"/>
      <p:bldP spid="21" grpId="1" animBg="1"/>
      <p:bldP spid="22" grpId="0" animBg="1"/>
      <p:bldP spid="22" grpId="1"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Flujo de Caja representa el registro del efectivo y los equivalentes de efectivo entrantes y salientes de un </a:t>
            </a:r>
            <a:r>
              <a:rPr lang="es-CL" sz="1000" err="1"/>
              <a:t>Retail</a:t>
            </a:r>
            <a:r>
              <a:rPr lang="es-CL" sz="1000"/>
              <a:t> durante un período financiero determinado.</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FLUJO</a:t>
            </a:r>
          </a:p>
          <a:p>
            <a:pPr algn="ctr"/>
            <a:r>
              <a:rPr lang="es-CL" sz="1000" b="1" kern="0">
                <a:solidFill>
                  <a:srgbClr val="FFFFFF"/>
                </a:solidFill>
                <a:latin typeface="Calibri" panose="020F0502020204030204"/>
              </a:rPr>
              <a:t>DE CAJA</a:t>
            </a:r>
          </a:p>
        </p:txBody>
      </p:sp>
      <p:sp>
        <p:nvSpPr>
          <p:cNvPr id="7" name="CuadroTexto 6">
            <a:extLst>
              <a:ext uri="{FF2B5EF4-FFF2-40B4-BE49-F238E27FC236}">
                <a16:creationId xmlns:a16="http://schemas.microsoft.com/office/drawing/2014/main" id="{02F5367F-D197-6F3A-8043-882AD9D561D6}"/>
              </a:ext>
            </a:extLst>
          </p:cNvPr>
          <p:cNvSpPr txBox="1"/>
          <p:nvPr/>
        </p:nvSpPr>
        <p:spPr>
          <a:xfrm>
            <a:off x="1950704" y="4155882"/>
            <a:ext cx="8753362" cy="55599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seguimiento del flujo de efectivo también ayuda a los </a:t>
            </a:r>
            <a:r>
              <a:rPr lang="es-CL" sz="1000" err="1"/>
              <a:t>Retailers</a:t>
            </a:r>
            <a:r>
              <a:rPr lang="es-CL" sz="1000"/>
              <a:t> a estimar de manera eficaz cuánta liquidez se necesitará para hacer frente a una recesión o desaceleración.</a:t>
            </a:r>
          </a:p>
        </p:txBody>
      </p:sp>
      <p:sp>
        <p:nvSpPr>
          <p:cNvPr id="12" name="CuadroTexto 11">
            <a:extLst>
              <a:ext uri="{FF2B5EF4-FFF2-40B4-BE49-F238E27FC236}">
                <a16:creationId xmlns:a16="http://schemas.microsoft.com/office/drawing/2014/main" id="{59F6E44F-A50B-30A6-4811-34389A09C1DE}"/>
              </a:ext>
            </a:extLst>
          </p:cNvPr>
          <p:cNvSpPr txBox="1"/>
          <p:nvPr/>
        </p:nvSpPr>
        <p:spPr>
          <a:xfrm>
            <a:off x="1940929" y="2722389"/>
            <a:ext cx="8763137"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Este es un documento fundamental porque demuestra la capacidad de la empresa para pagar sus gastos, incluidos los salarios, los costos de producción, los pagos de préstamos y las facturas de los proveedores, y para invertir en el crecimiento.</a:t>
            </a:r>
          </a:p>
        </p:txBody>
      </p:sp>
      <p:sp>
        <p:nvSpPr>
          <p:cNvPr id="13" name="CuadroTexto 12">
            <a:extLst>
              <a:ext uri="{FF2B5EF4-FFF2-40B4-BE49-F238E27FC236}">
                <a16:creationId xmlns:a16="http://schemas.microsoft.com/office/drawing/2014/main" id="{FC18CD42-0051-8774-0581-CBF7FCF4CA1D}"/>
              </a:ext>
            </a:extLst>
          </p:cNvPr>
          <p:cNvSpPr txBox="1"/>
          <p:nvPr/>
        </p:nvSpPr>
        <p:spPr>
          <a:xfrm>
            <a:off x="1945814" y="3333597"/>
            <a:ext cx="8763137" cy="767068"/>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Los </a:t>
            </a:r>
            <a:r>
              <a:rPr lang="es-CL" sz="1000" err="1"/>
              <a:t>Retailers</a:t>
            </a:r>
            <a:r>
              <a:rPr lang="es-CL" sz="1000"/>
              <a:t> que venden a clientes a crédito deben tener en cuenta el retraso entre el momento en que se realiza una venta y el momento en que se obtienen los ingresos. Si no gestionan esta brecha y toman medidas para crear procesos eficientes de cuentas por cobrar, pueden retrasarse en el pago de sus facturas, incluso cuando aumentan las ventas.</a:t>
            </a:r>
          </a:p>
        </p:txBody>
      </p:sp>
      <p:sp>
        <p:nvSpPr>
          <p:cNvPr id="2" name="CuadroTexto 1">
            <a:extLst>
              <a:ext uri="{FF2B5EF4-FFF2-40B4-BE49-F238E27FC236}">
                <a16:creationId xmlns:a16="http://schemas.microsoft.com/office/drawing/2014/main" id="{89B365F0-35FB-31DB-A031-418F68B867C7}"/>
              </a:ext>
            </a:extLst>
          </p:cNvPr>
          <p:cNvSpPr txBox="1"/>
          <p:nvPr/>
        </p:nvSpPr>
        <p:spPr>
          <a:xfrm>
            <a:off x="1950704" y="4767090"/>
            <a:ext cx="8753362" cy="456712"/>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Revisemos con más detalle los tres componentes principales que explican el Flujo de Caja...</a:t>
            </a:r>
          </a:p>
        </p:txBody>
      </p:sp>
    </p:spTree>
    <p:extLst>
      <p:ext uri="{BB962C8B-B14F-4D97-AF65-F5344CB8AC3E}">
        <p14:creationId xmlns:p14="http://schemas.microsoft.com/office/powerpoint/2010/main" val="3224093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1000"/>
                                        <p:tgtEl>
                                          <p:spTgt spid="15"/>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1000"/>
                                        <p:tgtEl>
                                          <p:spTgt spid="12"/>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1000"/>
                                        <p:tgtEl>
                                          <p:spTgt spid="13"/>
                                        </p:tgtEl>
                                      </p:cBhvr>
                                    </p:animEffect>
                                  </p:childTnLst>
                                </p:cTn>
                              </p:par>
                            </p:childTnLst>
                          </p:cTn>
                        </p:par>
                        <p:par>
                          <p:cTn id="25" fill="hold">
                            <p:stCondLst>
                              <p:cond delay="3000"/>
                            </p:stCondLst>
                            <p:childTnLst>
                              <p:par>
                                <p:cTn id="26" presetID="10" presetClass="entr" presetSubtype="0" fill="hold" grpId="1"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1" nodeType="clickEffect">
                                  <p:stCondLst>
                                    <p:cond delay="0"/>
                                  </p:stCondLst>
                                  <p:childTnLst>
                                    <p:set>
                                      <p:cBhvr>
                                        <p:cTn id="32" dur="1" fill="hold">
                                          <p:stCondLst>
                                            <p:cond delay="0"/>
                                          </p:stCondLst>
                                        </p:cTn>
                                        <p:tgtEl>
                                          <p:spTgt spid="2"/>
                                        </p:tgtEl>
                                        <p:attrNameLst>
                                          <p:attrName>style.visibility</p:attrName>
                                        </p:attrNameLst>
                                      </p:cBhvr>
                                      <p:to>
                                        <p:strVal val="visible"/>
                                      </p:to>
                                    </p:set>
                                    <p:animEffect transition="in" filter="fade">
                                      <p:cBhvr>
                                        <p:cTn id="33" dur="500"/>
                                        <p:tgtEl>
                                          <p:spTgt spid="2"/>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xit" presetSubtype="0" fill="hold" grpId="1" nodeType="clickEffect">
                                  <p:stCondLst>
                                    <p:cond delay="0"/>
                                  </p:stCondLst>
                                  <p:childTnLst>
                                    <p:animEffect transition="out" filter="fade">
                                      <p:cBhvr>
                                        <p:cTn id="37" dur="500"/>
                                        <p:tgtEl>
                                          <p:spTgt spid="12"/>
                                        </p:tgtEl>
                                      </p:cBhvr>
                                    </p:animEffect>
                                    <p:set>
                                      <p:cBhvr>
                                        <p:cTn id="38" dur="1" fill="hold">
                                          <p:stCondLst>
                                            <p:cond delay="499"/>
                                          </p:stCondLst>
                                        </p:cTn>
                                        <p:tgtEl>
                                          <p:spTgt spid="12"/>
                                        </p:tgtEl>
                                        <p:attrNameLst>
                                          <p:attrName>style.visibility</p:attrName>
                                        </p:attrNameLst>
                                      </p:cBhvr>
                                      <p:to>
                                        <p:strVal val="hidden"/>
                                      </p:to>
                                    </p:set>
                                  </p:childTnLst>
                                </p:cTn>
                              </p:par>
                            </p:childTnLst>
                          </p:cTn>
                        </p:par>
                        <p:par>
                          <p:cTn id="39" fill="hold">
                            <p:stCondLst>
                              <p:cond delay="500"/>
                            </p:stCondLst>
                            <p:childTnLst>
                              <p:par>
                                <p:cTn id="40" presetID="10" presetClass="exit" presetSubtype="0" fill="hold" grpId="1" nodeType="afterEffect">
                                  <p:stCondLst>
                                    <p:cond delay="0"/>
                                  </p:stCondLst>
                                  <p:childTnLst>
                                    <p:animEffect transition="out" filter="fade">
                                      <p:cBhvr>
                                        <p:cTn id="41" dur="500"/>
                                        <p:tgtEl>
                                          <p:spTgt spid="13"/>
                                        </p:tgtEl>
                                      </p:cBhvr>
                                    </p:animEffect>
                                    <p:set>
                                      <p:cBhvr>
                                        <p:cTn id="42" dur="1" fill="hold">
                                          <p:stCondLst>
                                            <p:cond delay="499"/>
                                          </p:stCondLst>
                                        </p:cTn>
                                        <p:tgtEl>
                                          <p:spTgt spid="13"/>
                                        </p:tgtEl>
                                        <p:attrNameLst>
                                          <p:attrName>style.visibility</p:attrName>
                                        </p:attrNameLst>
                                      </p:cBhvr>
                                      <p:to>
                                        <p:strVal val="hidden"/>
                                      </p:to>
                                    </p:set>
                                  </p:childTnLst>
                                </p:cTn>
                              </p:par>
                            </p:childTnLst>
                          </p:cTn>
                        </p:par>
                        <p:par>
                          <p:cTn id="43" fill="hold">
                            <p:stCondLst>
                              <p:cond delay="1000"/>
                            </p:stCondLst>
                            <p:childTnLst>
                              <p:par>
                                <p:cTn id="44" presetID="10" presetClass="exit" presetSubtype="0" fill="hold" grpId="0" nodeType="afterEffect">
                                  <p:stCondLst>
                                    <p:cond delay="0"/>
                                  </p:stCondLst>
                                  <p:childTnLst>
                                    <p:animEffect transition="out" filter="fade">
                                      <p:cBhvr>
                                        <p:cTn id="45" dur="500"/>
                                        <p:tgtEl>
                                          <p:spTgt spid="7"/>
                                        </p:tgtEl>
                                      </p:cBhvr>
                                    </p:animEffect>
                                    <p:set>
                                      <p:cBhvr>
                                        <p:cTn id="46" dur="1" fill="hold">
                                          <p:stCondLst>
                                            <p:cond delay="499"/>
                                          </p:stCondLst>
                                        </p:cTn>
                                        <p:tgtEl>
                                          <p:spTgt spid="7"/>
                                        </p:tgtEl>
                                        <p:attrNameLst>
                                          <p:attrName>style.visibility</p:attrName>
                                        </p:attrNameLst>
                                      </p:cBhvr>
                                      <p:to>
                                        <p:strVal val="hidden"/>
                                      </p:to>
                                    </p:set>
                                  </p:childTnLst>
                                </p:cTn>
                              </p:par>
                            </p:childTnLst>
                          </p:cTn>
                        </p:par>
                        <p:par>
                          <p:cTn id="47" fill="hold">
                            <p:stCondLst>
                              <p:cond delay="1500"/>
                            </p:stCondLst>
                            <p:childTnLst>
                              <p:par>
                                <p:cTn id="48" presetID="10" presetClass="exit" presetSubtype="0" fill="hold" grpId="0" nodeType="afterEffect">
                                  <p:stCondLst>
                                    <p:cond delay="0"/>
                                  </p:stCondLst>
                                  <p:childTnLst>
                                    <p:animEffect transition="out" filter="fade">
                                      <p:cBhvr>
                                        <p:cTn id="49" dur="500"/>
                                        <p:tgtEl>
                                          <p:spTgt spid="2"/>
                                        </p:tgtEl>
                                      </p:cBhvr>
                                    </p:animEffect>
                                    <p:set>
                                      <p:cBhvr>
                                        <p:cTn id="50"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6" grpId="0" animBg="1"/>
      <p:bldP spid="14" grpId="0" animBg="1"/>
      <p:bldP spid="7" grpId="0" animBg="1"/>
      <p:bldP spid="7" grpId="1" animBg="1"/>
      <p:bldP spid="12" grpId="0" animBg="1"/>
      <p:bldP spid="12" grpId="1" animBg="1"/>
      <p:bldP spid="13" grpId="0" animBg="1"/>
      <p:bldP spid="13" grpId="1" animBg="1"/>
      <p:bldP spid="2" grpId="0" animBg="1"/>
      <p:bldP spid="2" grpId="1"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Flujo de Caja consta de tres componentes principales:</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FLUJO</a:t>
            </a:r>
          </a:p>
          <a:p>
            <a:pPr algn="ctr"/>
            <a:r>
              <a:rPr lang="es-CL" sz="1000" b="1" kern="0">
                <a:solidFill>
                  <a:srgbClr val="FFFFFF"/>
                </a:solidFill>
                <a:latin typeface="Calibri" panose="020F0502020204030204"/>
              </a:rPr>
              <a:t>DE CAJA</a:t>
            </a:r>
          </a:p>
        </p:txBody>
      </p:sp>
      <p:sp>
        <p:nvSpPr>
          <p:cNvPr id="3" name="Rectángulo redondeado 2">
            <a:extLst>
              <a:ext uri="{FF2B5EF4-FFF2-40B4-BE49-F238E27FC236}">
                <a16:creationId xmlns:a16="http://schemas.microsoft.com/office/drawing/2014/main" id="{1D0F4088-3C8D-D7B1-1365-B38F44F2F593}"/>
              </a:ext>
            </a:extLst>
          </p:cNvPr>
          <p:cNvSpPr/>
          <p:nvPr/>
        </p:nvSpPr>
        <p:spPr>
          <a:xfrm>
            <a:off x="1945812" y="2728895"/>
            <a:ext cx="2520000" cy="552395"/>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ACTIVIDADES OPERATIVAS</a:t>
            </a:r>
          </a:p>
        </p:txBody>
      </p:sp>
      <p:sp>
        <p:nvSpPr>
          <p:cNvPr id="4" name="Rectángulo redondeado 3">
            <a:extLst>
              <a:ext uri="{FF2B5EF4-FFF2-40B4-BE49-F238E27FC236}">
                <a16:creationId xmlns:a16="http://schemas.microsoft.com/office/drawing/2014/main" id="{9023ED51-299F-9B56-BAAF-232378E7FAF3}"/>
              </a:ext>
            </a:extLst>
          </p:cNvPr>
          <p:cNvSpPr/>
          <p:nvPr/>
        </p:nvSpPr>
        <p:spPr>
          <a:xfrm>
            <a:off x="5064938" y="2725299"/>
            <a:ext cx="2520000" cy="555991"/>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INVERSIONES</a:t>
            </a:r>
          </a:p>
        </p:txBody>
      </p:sp>
      <p:sp>
        <p:nvSpPr>
          <p:cNvPr id="5" name="Rectángulo redondeado 4">
            <a:extLst>
              <a:ext uri="{FF2B5EF4-FFF2-40B4-BE49-F238E27FC236}">
                <a16:creationId xmlns:a16="http://schemas.microsoft.com/office/drawing/2014/main" id="{EB821736-F41D-5B17-4329-CC3936703141}"/>
              </a:ext>
            </a:extLst>
          </p:cNvPr>
          <p:cNvSpPr/>
          <p:nvPr/>
        </p:nvSpPr>
        <p:spPr>
          <a:xfrm>
            <a:off x="8184064" y="2725299"/>
            <a:ext cx="2520000" cy="555991"/>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FINANCIAMIENTO</a:t>
            </a:r>
          </a:p>
        </p:txBody>
      </p:sp>
    </p:spTree>
    <p:extLst>
      <p:ext uri="{BB962C8B-B14F-4D97-AF65-F5344CB8AC3E}">
        <p14:creationId xmlns:p14="http://schemas.microsoft.com/office/powerpoint/2010/main" val="575938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1000"/>
                                        <p:tgtEl>
                                          <p:spTgt spid="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3" grpId="0" animBg="1"/>
      <p:bldP spid="4" grpId="0" animBg="1"/>
      <p:bldP spid="5"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Flujo de Caja consta de tres componentes principales:</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FLUJO</a:t>
            </a:r>
          </a:p>
          <a:p>
            <a:pPr algn="ctr"/>
            <a:r>
              <a:rPr lang="es-CL" sz="1000" b="1" kern="0">
                <a:solidFill>
                  <a:srgbClr val="FFFFFF"/>
                </a:solidFill>
                <a:latin typeface="Calibri" panose="020F0502020204030204"/>
              </a:rPr>
              <a:t>DE CAJA</a:t>
            </a:r>
          </a:p>
        </p:txBody>
      </p:sp>
      <p:sp>
        <p:nvSpPr>
          <p:cNvPr id="3" name="Rectángulo redondeado 2">
            <a:extLst>
              <a:ext uri="{FF2B5EF4-FFF2-40B4-BE49-F238E27FC236}">
                <a16:creationId xmlns:a16="http://schemas.microsoft.com/office/drawing/2014/main" id="{1D0F4088-3C8D-D7B1-1365-B38F44F2F593}"/>
              </a:ext>
            </a:extLst>
          </p:cNvPr>
          <p:cNvSpPr/>
          <p:nvPr/>
        </p:nvSpPr>
        <p:spPr>
          <a:xfrm>
            <a:off x="1945812" y="2728895"/>
            <a:ext cx="2520000" cy="552395"/>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ACTIVIDADES OPERATIVAS</a:t>
            </a:r>
          </a:p>
        </p:txBody>
      </p:sp>
      <p:sp>
        <p:nvSpPr>
          <p:cNvPr id="4" name="Rectángulo redondeado 3">
            <a:extLst>
              <a:ext uri="{FF2B5EF4-FFF2-40B4-BE49-F238E27FC236}">
                <a16:creationId xmlns:a16="http://schemas.microsoft.com/office/drawing/2014/main" id="{9023ED51-299F-9B56-BAAF-232378E7FAF3}"/>
              </a:ext>
            </a:extLst>
          </p:cNvPr>
          <p:cNvSpPr/>
          <p:nvPr/>
        </p:nvSpPr>
        <p:spPr>
          <a:xfrm>
            <a:off x="5064938" y="2725299"/>
            <a:ext cx="2520000" cy="555991"/>
          </a:xfrm>
          <a:prstGeom prst="roundRect">
            <a:avLst>
              <a:gd name="adj" fmla="val 7872"/>
            </a:avLst>
          </a:prstGeom>
          <a:solidFill>
            <a:srgbClr val="214990">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INVERSIONES</a:t>
            </a:r>
          </a:p>
        </p:txBody>
      </p:sp>
      <p:sp>
        <p:nvSpPr>
          <p:cNvPr id="5" name="Rectángulo redondeado 4">
            <a:extLst>
              <a:ext uri="{FF2B5EF4-FFF2-40B4-BE49-F238E27FC236}">
                <a16:creationId xmlns:a16="http://schemas.microsoft.com/office/drawing/2014/main" id="{EB821736-F41D-5B17-4329-CC3936703141}"/>
              </a:ext>
            </a:extLst>
          </p:cNvPr>
          <p:cNvSpPr/>
          <p:nvPr/>
        </p:nvSpPr>
        <p:spPr>
          <a:xfrm>
            <a:off x="8184064" y="2725299"/>
            <a:ext cx="2520000" cy="555991"/>
          </a:xfrm>
          <a:prstGeom prst="roundRect">
            <a:avLst>
              <a:gd name="adj" fmla="val 7872"/>
            </a:avLst>
          </a:prstGeom>
          <a:solidFill>
            <a:srgbClr val="214990">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FINANCIAMIENTO</a:t>
            </a:r>
          </a:p>
        </p:txBody>
      </p:sp>
      <p:sp>
        <p:nvSpPr>
          <p:cNvPr id="17" name="CuadroTexto 16">
            <a:extLst>
              <a:ext uri="{FF2B5EF4-FFF2-40B4-BE49-F238E27FC236}">
                <a16:creationId xmlns:a16="http://schemas.microsoft.com/office/drawing/2014/main" id="{41AB226E-7E78-2D47-3F9E-758B7842EFFD}"/>
              </a:ext>
            </a:extLst>
          </p:cNvPr>
          <p:cNvSpPr txBox="1"/>
          <p:nvPr/>
        </p:nvSpPr>
        <p:spPr>
          <a:xfrm>
            <a:off x="1952667" y="3790179"/>
            <a:ext cx="8753362" cy="39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Incluyen entradas de efectivo, provenientes de las ventas de productos realizadas en efectivo y a crédito, e intereses recibidos sobre activos, así como salidas de efectivo, como las destinadas a la obtención de productos, el pago de salarios y otros gastos diarios. </a:t>
            </a:r>
          </a:p>
        </p:txBody>
      </p:sp>
      <p:sp>
        <p:nvSpPr>
          <p:cNvPr id="18" name="CuadroTexto 17">
            <a:extLst>
              <a:ext uri="{FF2B5EF4-FFF2-40B4-BE49-F238E27FC236}">
                <a16:creationId xmlns:a16="http://schemas.microsoft.com/office/drawing/2014/main" id="{D5483D55-34B4-CE04-379D-0959DDD6E951}"/>
              </a:ext>
            </a:extLst>
          </p:cNvPr>
          <p:cNvSpPr txBox="1"/>
          <p:nvPr/>
        </p:nvSpPr>
        <p:spPr>
          <a:xfrm>
            <a:off x="1950702" y="4228995"/>
            <a:ext cx="8753362" cy="39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Las actividades operativas pueden ser factores de efectivo directos (como el gasto de inventario y los ajustes a las ventas y gastos de las cuentas por cobrar y por pagar) o indirectos, como la depreciación de activos.</a:t>
            </a:r>
          </a:p>
        </p:txBody>
      </p:sp>
      <p:sp>
        <p:nvSpPr>
          <p:cNvPr id="19" name="CuadroTexto 18">
            <a:extLst>
              <a:ext uri="{FF2B5EF4-FFF2-40B4-BE49-F238E27FC236}">
                <a16:creationId xmlns:a16="http://schemas.microsoft.com/office/drawing/2014/main" id="{26965D7D-6F28-0BF1-D090-CE000CFB8D32}"/>
              </a:ext>
            </a:extLst>
          </p:cNvPr>
          <p:cNvSpPr txBox="1"/>
          <p:nvPr/>
        </p:nvSpPr>
        <p:spPr>
          <a:xfrm>
            <a:off x="1950702" y="3351363"/>
            <a:ext cx="8753362" cy="396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Las actividades operativas cubren los intercambios de efectivo de los activos y pasivos corrientes relacionados con las operaciones comerciales principales del </a:t>
            </a:r>
            <a:r>
              <a:rPr lang="es-CL" sz="1000" err="1"/>
              <a:t>Retail</a:t>
            </a:r>
            <a:r>
              <a:rPr lang="es-CL" sz="1000"/>
              <a:t>. </a:t>
            </a:r>
          </a:p>
        </p:txBody>
      </p:sp>
      <p:sp>
        <p:nvSpPr>
          <p:cNvPr id="2" name="CuadroTexto 1">
            <a:extLst>
              <a:ext uri="{FF2B5EF4-FFF2-40B4-BE49-F238E27FC236}">
                <a16:creationId xmlns:a16="http://schemas.microsoft.com/office/drawing/2014/main" id="{5B9B5E81-CE2D-004E-B1C2-1A0CDC6F5F02}"/>
              </a:ext>
            </a:extLst>
          </p:cNvPr>
          <p:cNvSpPr txBox="1"/>
          <p:nvPr/>
        </p:nvSpPr>
        <p:spPr>
          <a:xfrm>
            <a:off x="1945812" y="4667811"/>
            <a:ext cx="8753362"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Si bien es posible esperar un flujo de efectivo operativo negativo ocasional durante períodos de grandes gastos o expansión de inventario/negocio, un flujo de efectivo negativo continuo puede indicar que los procesos comerciales principales de un </a:t>
            </a:r>
            <a:r>
              <a:rPr lang="es-CL" sz="1000" err="1"/>
              <a:t>Retail</a:t>
            </a:r>
            <a:r>
              <a:rPr lang="es-CL" sz="1000"/>
              <a:t> son ineficientes y deben revisarse si se desea que el negocio siga siendo solvente.</a:t>
            </a:r>
          </a:p>
        </p:txBody>
      </p:sp>
    </p:spTree>
    <p:extLst>
      <p:ext uri="{BB962C8B-B14F-4D97-AF65-F5344CB8AC3E}">
        <p14:creationId xmlns:p14="http://schemas.microsoft.com/office/powerpoint/2010/main" val="3986960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1"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grpId="1"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grpId="1"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0" nodeType="clickEffect">
                                  <p:stCondLst>
                                    <p:cond delay="0"/>
                                  </p:stCondLst>
                                  <p:childTnLst>
                                    <p:animEffect transition="out" filter="fade">
                                      <p:cBhvr>
                                        <p:cTn id="23" dur="500"/>
                                        <p:tgtEl>
                                          <p:spTgt spid="17"/>
                                        </p:tgtEl>
                                      </p:cBhvr>
                                    </p:animEffect>
                                    <p:set>
                                      <p:cBhvr>
                                        <p:cTn id="24" dur="1" fill="hold">
                                          <p:stCondLst>
                                            <p:cond delay="499"/>
                                          </p:stCondLst>
                                        </p:cTn>
                                        <p:tgtEl>
                                          <p:spTgt spid="17"/>
                                        </p:tgtEl>
                                        <p:attrNameLst>
                                          <p:attrName>style.visibility</p:attrName>
                                        </p:attrNameLst>
                                      </p:cBhvr>
                                      <p:to>
                                        <p:strVal val="hidden"/>
                                      </p:to>
                                    </p:set>
                                  </p:childTnLst>
                                </p:cTn>
                              </p:par>
                            </p:childTnLst>
                          </p:cTn>
                        </p:par>
                        <p:par>
                          <p:cTn id="25" fill="hold">
                            <p:stCondLst>
                              <p:cond delay="500"/>
                            </p:stCondLst>
                            <p:childTnLst>
                              <p:par>
                                <p:cTn id="26" presetID="10" presetClass="exit" presetSubtype="0" fill="hold" grpId="0" nodeType="afterEffect">
                                  <p:stCondLst>
                                    <p:cond delay="0"/>
                                  </p:stCondLst>
                                  <p:childTnLst>
                                    <p:animEffect transition="out" filter="fade">
                                      <p:cBhvr>
                                        <p:cTn id="27" dur="500"/>
                                        <p:tgtEl>
                                          <p:spTgt spid="18"/>
                                        </p:tgtEl>
                                      </p:cBhvr>
                                    </p:animEffect>
                                    <p:set>
                                      <p:cBhvr>
                                        <p:cTn id="28" dur="1" fill="hold">
                                          <p:stCondLst>
                                            <p:cond delay="499"/>
                                          </p:stCondLst>
                                        </p:cTn>
                                        <p:tgtEl>
                                          <p:spTgt spid="18"/>
                                        </p:tgtEl>
                                        <p:attrNameLst>
                                          <p:attrName>style.visibility</p:attrName>
                                        </p:attrNameLst>
                                      </p:cBhvr>
                                      <p:to>
                                        <p:strVal val="hidden"/>
                                      </p:to>
                                    </p:set>
                                  </p:childTnLst>
                                </p:cTn>
                              </p:par>
                            </p:childTnLst>
                          </p:cTn>
                        </p:par>
                        <p:par>
                          <p:cTn id="29" fill="hold">
                            <p:stCondLst>
                              <p:cond delay="1000"/>
                            </p:stCondLst>
                            <p:childTnLst>
                              <p:par>
                                <p:cTn id="30" presetID="10" presetClass="exit" presetSubtype="0" fill="hold" grpId="0" nodeType="afterEffect">
                                  <p:stCondLst>
                                    <p:cond delay="0"/>
                                  </p:stCondLst>
                                  <p:childTnLst>
                                    <p:animEffect transition="out" filter="fade">
                                      <p:cBhvr>
                                        <p:cTn id="31" dur="500"/>
                                        <p:tgtEl>
                                          <p:spTgt spid="19"/>
                                        </p:tgtEl>
                                      </p:cBhvr>
                                    </p:animEffect>
                                    <p:set>
                                      <p:cBhvr>
                                        <p:cTn id="32" dur="1" fill="hold">
                                          <p:stCondLst>
                                            <p:cond delay="499"/>
                                          </p:stCondLst>
                                        </p:cTn>
                                        <p:tgtEl>
                                          <p:spTgt spid="19"/>
                                        </p:tgtEl>
                                        <p:attrNameLst>
                                          <p:attrName>style.visibility</p:attrName>
                                        </p:attrNameLst>
                                      </p:cBhvr>
                                      <p:to>
                                        <p:strVal val="hidden"/>
                                      </p:to>
                                    </p:set>
                                  </p:childTnLst>
                                </p:cTn>
                              </p:par>
                            </p:childTnLst>
                          </p:cTn>
                        </p:par>
                        <p:par>
                          <p:cTn id="33" fill="hold">
                            <p:stCondLst>
                              <p:cond delay="1500"/>
                            </p:stCondLst>
                            <p:childTnLst>
                              <p:par>
                                <p:cTn id="34" presetID="10" presetClass="exit" presetSubtype="0" fill="hold" grpId="0" nodeType="afterEffect">
                                  <p:stCondLst>
                                    <p:cond delay="0"/>
                                  </p:stCondLst>
                                  <p:childTnLst>
                                    <p:animEffect transition="out" filter="fade">
                                      <p:cBhvr>
                                        <p:cTn id="35" dur="500"/>
                                        <p:tgtEl>
                                          <p:spTgt spid="2"/>
                                        </p:tgtEl>
                                      </p:cBhvr>
                                    </p:animEffect>
                                    <p:set>
                                      <p:cBhvr>
                                        <p:cTn id="36"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19" grpId="0" animBg="1"/>
      <p:bldP spid="19" grpId="1" animBg="1"/>
      <p:bldP spid="2" grpId="0" animBg="1"/>
      <p:bldP spid="2" grpId="1"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Flujo de Caja consta de tres componentes principales:</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FLUJO</a:t>
            </a:r>
          </a:p>
          <a:p>
            <a:pPr algn="ctr"/>
            <a:r>
              <a:rPr lang="es-CL" sz="1000" b="1" kern="0">
                <a:solidFill>
                  <a:srgbClr val="FFFFFF"/>
                </a:solidFill>
                <a:latin typeface="Calibri" panose="020F0502020204030204"/>
              </a:rPr>
              <a:t>DE CAJA</a:t>
            </a:r>
          </a:p>
        </p:txBody>
      </p:sp>
      <p:sp>
        <p:nvSpPr>
          <p:cNvPr id="3" name="Rectángulo redondeado 2">
            <a:extLst>
              <a:ext uri="{FF2B5EF4-FFF2-40B4-BE49-F238E27FC236}">
                <a16:creationId xmlns:a16="http://schemas.microsoft.com/office/drawing/2014/main" id="{1D0F4088-3C8D-D7B1-1365-B38F44F2F593}"/>
              </a:ext>
            </a:extLst>
          </p:cNvPr>
          <p:cNvSpPr/>
          <p:nvPr/>
        </p:nvSpPr>
        <p:spPr>
          <a:xfrm>
            <a:off x="1945812" y="2728895"/>
            <a:ext cx="2520000" cy="552395"/>
          </a:xfrm>
          <a:prstGeom prst="roundRect">
            <a:avLst>
              <a:gd name="adj" fmla="val 7872"/>
            </a:avLst>
          </a:prstGeom>
          <a:solidFill>
            <a:srgbClr val="214990">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ACTIVIDADES OPERATIVAS</a:t>
            </a:r>
          </a:p>
        </p:txBody>
      </p:sp>
      <p:sp>
        <p:nvSpPr>
          <p:cNvPr id="4" name="Rectángulo redondeado 3">
            <a:extLst>
              <a:ext uri="{FF2B5EF4-FFF2-40B4-BE49-F238E27FC236}">
                <a16:creationId xmlns:a16="http://schemas.microsoft.com/office/drawing/2014/main" id="{9023ED51-299F-9B56-BAAF-232378E7FAF3}"/>
              </a:ext>
            </a:extLst>
          </p:cNvPr>
          <p:cNvSpPr/>
          <p:nvPr/>
        </p:nvSpPr>
        <p:spPr>
          <a:xfrm>
            <a:off x="5064938" y="2725299"/>
            <a:ext cx="2520000" cy="555991"/>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INVERSIONES</a:t>
            </a:r>
          </a:p>
        </p:txBody>
      </p:sp>
      <p:sp>
        <p:nvSpPr>
          <p:cNvPr id="5" name="Rectángulo redondeado 4">
            <a:extLst>
              <a:ext uri="{FF2B5EF4-FFF2-40B4-BE49-F238E27FC236}">
                <a16:creationId xmlns:a16="http://schemas.microsoft.com/office/drawing/2014/main" id="{EB821736-F41D-5B17-4329-CC3936703141}"/>
              </a:ext>
            </a:extLst>
          </p:cNvPr>
          <p:cNvSpPr/>
          <p:nvPr/>
        </p:nvSpPr>
        <p:spPr>
          <a:xfrm>
            <a:off x="8184064" y="2725299"/>
            <a:ext cx="2520000" cy="555991"/>
          </a:xfrm>
          <a:prstGeom prst="roundRect">
            <a:avLst>
              <a:gd name="adj" fmla="val 7872"/>
            </a:avLst>
          </a:prstGeom>
          <a:solidFill>
            <a:srgbClr val="214990">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FINANCIAMIENTO</a:t>
            </a:r>
          </a:p>
        </p:txBody>
      </p:sp>
      <p:sp>
        <p:nvSpPr>
          <p:cNvPr id="17" name="CuadroTexto 16">
            <a:extLst>
              <a:ext uri="{FF2B5EF4-FFF2-40B4-BE49-F238E27FC236}">
                <a16:creationId xmlns:a16="http://schemas.microsoft.com/office/drawing/2014/main" id="{41AB226E-7E78-2D47-3F9E-758B7842EFFD}"/>
              </a:ext>
            </a:extLst>
          </p:cNvPr>
          <p:cNvSpPr txBox="1"/>
          <p:nvPr/>
        </p:nvSpPr>
        <p:spPr>
          <a:xfrm>
            <a:off x="1952667" y="4019072"/>
            <a:ext cx="8753362"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flujo de efectivo negativo de las actividades de inversión no es necesariamente un inconveniente, ya que puede indicar que un </a:t>
            </a:r>
            <a:r>
              <a:rPr lang="es-CL" sz="1000" err="1"/>
              <a:t>Retail</a:t>
            </a:r>
            <a:r>
              <a:rPr lang="es-CL" sz="1000"/>
              <a:t> está expandiendo sus activos e invirtiendo en el futuro.</a:t>
            </a:r>
          </a:p>
        </p:txBody>
      </p:sp>
      <p:sp>
        <p:nvSpPr>
          <p:cNvPr id="18" name="CuadroTexto 17">
            <a:extLst>
              <a:ext uri="{FF2B5EF4-FFF2-40B4-BE49-F238E27FC236}">
                <a16:creationId xmlns:a16="http://schemas.microsoft.com/office/drawing/2014/main" id="{D5483D55-34B4-CE04-379D-0959DDD6E951}"/>
              </a:ext>
            </a:extLst>
          </p:cNvPr>
          <p:cNvSpPr txBox="1"/>
          <p:nvPr/>
        </p:nvSpPr>
        <p:spPr>
          <a:xfrm>
            <a:off x="1950702" y="4669071"/>
            <a:ext cx="8753362" cy="555991"/>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Por otro lado, también puede indicar una sobre-extensión, si las inversiones están por encima de lo que es sostenible a partir de las operaciones y la financiación.</a:t>
            </a:r>
          </a:p>
        </p:txBody>
      </p:sp>
      <p:sp>
        <p:nvSpPr>
          <p:cNvPr id="19" name="CuadroTexto 18">
            <a:extLst>
              <a:ext uri="{FF2B5EF4-FFF2-40B4-BE49-F238E27FC236}">
                <a16:creationId xmlns:a16="http://schemas.microsoft.com/office/drawing/2014/main" id="{26965D7D-6F28-0BF1-D090-CE000CFB8D32}"/>
              </a:ext>
            </a:extLst>
          </p:cNvPr>
          <p:cNvSpPr txBox="1"/>
          <p:nvPr/>
        </p:nvSpPr>
        <p:spPr>
          <a:xfrm>
            <a:off x="1950702" y="3351363"/>
            <a:ext cx="8753362" cy="603553"/>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Las actividades de inversión incluyen todos los gastos entrantes y salientes de las inversiones, incluidas la compra y venta de equipos, los intereses generados por los préstamos otorgados por el </a:t>
            </a:r>
            <a:r>
              <a:rPr lang="es-CL" sz="1000" err="1"/>
              <a:t>Retail</a:t>
            </a:r>
            <a:r>
              <a:rPr lang="es-CL" sz="1000"/>
              <a:t> y los pagos de fusiones y adquisiciones, cualquiera de los cuales podría tener un impacto considerable en el flujo de efectivo para ese período financiero.</a:t>
            </a:r>
          </a:p>
        </p:txBody>
      </p:sp>
    </p:spTree>
    <p:extLst>
      <p:ext uri="{BB962C8B-B14F-4D97-AF65-F5344CB8AC3E}">
        <p14:creationId xmlns:p14="http://schemas.microsoft.com/office/powerpoint/2010/main" val="1156018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1"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grpId="1"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0" nodeType="clickEffect">
                                  <p:stCondLst>
                                    <p:cond delay="0"/>
                                  </p:stCondLst>
                                  <p:childTnLst>
                                    <p:animEffect transition="out" filter="fade">
                                      <p:cBhvr>
                                        <p:cTn id="19" dur="500"/>
                                        <p:tgtEl>
                                          <p:spTgt spid="17"/>
                                        </p:tgtEl>
                                      </p:cBhvr>
                                    </p:animEffect>
                                    <p:set>
                                      <p:cBhvr>
                                        <p:cTn id="20" dur="1" fill="hold">
                                          <p:stCondLst>
                                            <p:cond delay="499"/>
                                          </p:stCondLst>
                                        </p:cTn>
                                        <p:tgtEl>
                                          <p:spTgt spid="17"/>
                                        </p:tgtEl>
                                        <p:attrNameLst>
                                          <p:attrName>style.visibility</p:attrName>
                                        </p:attrNameLst>
                                      </p:cBhvr>
                                      <p:to>
                                        <p:strVal val="hidden"/>
                                      </p:to>
                                    </p:set>
                                  </p:childTnLst>
                                </p:cTn>
                              </p:par>
                            </p:childTnLst>
                          </p:cTn>
                        </p:par>
                        <p:par>
                          <p:cTn id="21" fill="hold">
                            <p:stCondLst>
                              <p:cond delay="500"/>
                            </p:stCondLst>
                            <p:childTnLst>
                              <p:par>
                                <p:cTn id="22" presetID="10" presetClass="exit" presetSubtype="0" fill="hold" grpId="0" nodeType="afterEffect">
                                  <p:stCondLst>
                                    <p:cond delay="0"/>
                                  </p:stCondLst>
                                  <p:childTnLst>
                                    <p:animEffect transition="out" filter="fade">
                                      <p:cBhvr>
                                        <p:cTn id="23" dur="500"/>
                                        <p:tgtEl>
                                          <p:spTgt spid="18"/>
                                        </p:tgtEl>
                                      </p:cBhvr>
                                    </p:animEffect>
                                    <p:set>
                                      <p:cBhvr>
                                        <p:cTn id="24" dur="1" fill="hold">
                                          <p:stCondLst>
                                            <p:cond delay="499"/>
                                          </p:stCondLst>
                                        </p:cTn>
                                        <p:tgtEl>
                                          <p:spTgt spid="18"/>
                                        </p:tgtEl>
                                        <p:attrNameLst>
                                          <p:attrName>style.visibility</p:attrName>
                                        </p:attrNameLst>
                                      </p:cBhvr>
                                      <p:to>
                                        <p:strVal val="hidden"/>
                                      </p:to>
                                    </p:set>
                                  </p:childTnLst>
                                </p:cTn>
                              </p:par>
                            </p:childTnLst>
                          </p:cTn>
                        </p:par>
                        <p:par>
                          <p:cTn id="25" fill="hold">
                            <p:stCondLst>
                              <p:cond delay="1000"/>
                            </p:stCondLst>
                            <p:childTnLst>
                              <p:par>
                                <p:cTn id="26" presetID="10" presetClass="exit" presetSubtype="0" fill="hold" grpId="0" nodeType="afterEffect">
                                  <p:stCondLst>
                                    <p:cond delay="0"/>
                                  </p:stCondLst>
                                  <p:childTnLst>
                                    <p:animEffect transition="out" filter="fade">
                                      <p:cBhvr>
                                        <p:cTn id="27" dur="500"/>
                                        <p:tgtEl>
                                          <p:spTgt spid="19"/>
                                        </p:tgtEl>
                                      </p:cBhvr>
                                    </p:animEffect>
                                    <p:set>
                                      <p:cBhvr>
                                        <p:cTn id="28"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19" grpId="0" animBg="1"/>
      <p:bldP spid="19" grpId="1"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12" name="Rectángulo redondeado 15411">
            <a:extLst>
              <a:ext uri="{FF2B5EF4-FFF2-40B4-BE49-F238E27FC236}">
                <a16:creationId xmlns:a16="http://schemas.microsoft.com/office/drawing/2014/main" id="{3DA4EB1F-C172-9658-9148-C93E1E1BEC5D}"/>
              </a:ext>
            </a:extLst>
          </p:cNvPr>
          <p:cNvSpPr/>
          <p:nvPr/>
        </p:nvSpPr>
        <p:spPr>
          <a:xfrm>
            <a:off x="1106409" y="1483818"/>
            <a:ext cx="1238855" cy="1588566"/>
          </a:xfrm>
          <a:prstGeom prst="roundRect">
            <a:avLst>
              <a:gd name="adj" fmla="val 9220"/>
            </a:avLst>
          </a:prstGeom>
          <a:noFill/>
          <a:ln w="6350">
            <a:solidFill>
              <a:schemeClr val="bg1">
                <a:lumMod val="8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s-CL"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err="1"/>
              <a:t>Retail</a:t>
            </a:r>
            <a:r>
              <a:rPr lang="es-CL"/>
              <a:t> </a:t>
            </a:r>
            <a:r>
              <a:rPr lang="es-CL" err="1"/>
              <a:t>Process</a:t>
            </a:r>
            <a:endParaRPr lang="es-CL"/>
          </a:p>
        </p:txBody>
      </p:sp>
      <p:sp>
        <p:nvSpPr>
          <p:cNvPr id="33" name="Rectángulo redondeado 32">
            <a:extLst>
              <a:ext uri="{FF2B5EF4-FFF2-40B4-BE49-F238E27FC236}">
                <a16:creationId xmlns:a16="http://schemas.microsoft.com/office/drawing/2014/main" id="{8A714668-6E32-1C40-6ADD-61FBBE963E53}"/>
              </a:ext>
            </a:extLst>
          </p:cNvPr>
          <p:cNvSpPr/>
          <p:nvPr/>
        </p:nvSpPr>
        <p:spPr>
          <a:xfrm>
            <a:off x="1177196" y="1363506"/>
            <a:ext cx="1097280" cy="239873"/>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prstClr val="white"/>
                </a:solidFill>
                <a:effectLst/>
                <a:uLnTx/>
                <a:uFillTx/>
                <a:latin typeface="Calibri" panose="020F0502020204030204"/>
                <a:ea typeface="+mn-ea"/>
                <a:cs typeface="+mn-cs"/>
              </a:rPr>
              <a:t>PLANNING</a:t>
            </a:r>
          </a:p>
        </p:txBody>
      </p:sp>
      <p:sp>
        <p:nvSpPr>
          <p:cNvPr id="17577" name="Rectángulo redondeado 17576">
            <a:extLst>
              <a:ext uri="{FF2B5EF4-FFF2-40B4-BE49-F238E27FC236}">
                <a16:creationId xmlns:a16="http://schemas.microsoft.com/office/drawing/2014/main" id="{F39D622F-5092-D4CB-FE6A-649BE0631353}"/>
              </a:ext>
            </a:extLst>
          </p:cNvPr>
          <p:cNvSpPr/>
          <p:nvPr/>
        </p:nvSpPr>
        <p:spPr>
          <a:xfrm>
            <a:off x="7456323" y="430746"/>
            <a:ext cx="1881352" cy="183630"/>
          </a:xfrm>
          <a:prstGeom prst="roundRect">
            <a:avLst/>
          </a:prstGeom>
          <a:solidFill>
            <a:srgbClr val="E25D6B"/>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1000" b="1" kern="0">
                <a:solidFill>
                  <a:prstClr val="white"/>
                </a:solidFill>
                <a:latin typeface="Calibri" panose="020F0502020204030204"/>
              </a:rPr>
              <a:t>STORES &amp; </a:t>
            </a: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MERCHANDISE</a:t>
            </a:r>
          </a:p>
        </p:txBody>
      </p:sp>
      <p:sp>
        <p:nvSpPr>
          <p:cNvPr id="17578" name="Rectángulo redondeado 17577">
            <a:extLst>
              <a:ext uri="{FF2B5EF4-FFF2-40B4-BE49-F238E27FC236}">
                <a16:creationId xmlns:a16="http://schemas.microsoft.com/office/drawing/2014/main" id="{C876C050-78B8-C190-F2BC-675AAD03DBBA}"/>
              </a:ext>
            </a:extLst>
          </p:cNvPr>
          <p:cNvSpPr/>
          <p:nvPr/>
        </p:nvSpPr>
        <p:spPr>
          <a:xfrm>
            <a:off x="7456323" y="637513"/>
            <a:ext cx="1881352" cy="183630"/>
          </a:xfrm>
          <a:prstGeom prst="roundRect">
            <a:avLst/>
          </a:prstGeom>
          <a:solidFill>
            <a:srgbClr val="5E6B78"/>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DIGITAL COMMERCE</a:t>
            </a:r>
          </a:p>
        </p:txBody>
      </p:sp>
      <p:sp>
        <p:nvSpPr>
          <p:cNvPr id="17579" name="Rectángulo redondeado 17578">
            <a:extLst>
              <a:ext uri="{FF2B5EF4-FFF2-40B4-BE49-F238E27FC236}">
                <a16:creationId xmlns:a16="http://schemas.microsoft.com/office/drawing/2014/main" id="{33283C1C-2061-9FEF-1C4F-353FFFA843DD}"/>
              </a:ext>
            </a:extLst>
          </p:cNvPr>
          <p:cNvSpPr/>
          <p:nvPr/>
        </p:nvSpPr>
        <p:spPr>
          <a:xfrm>
            <a:off x="9402973" y="430867"/>
            <a:ext cx="1881352" cy="183630"/>
          </a:xfrm>
          <a:prstGeom prst="roundRect">
            <a:avLst/>
          </a:prstGeom>
          <a:solidFill>
            <a:srgbClr val="73CA69"/>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SUPPLY CHAIN</a:t>
            </a:r>
          </a:p>
        </p:txBody>
      </p:sp>
      <p:sp>
        <p:nvSpPr>
          <p:cNvPr id="17580" name="Rectángulo redondeado 17579">
            <a:extLst>
              <a:ext uri="{FF2B5EF4-FFF2-40B4-BE49-F238E27FC236}">
                <a16:creationId xmlns:a16="http://schemas.microsoft.com/office/drawing/2014/main" id="{1431766D-2A5A-8485-A16A-1F819FD3F3AD}"/>
              </a:ext>
            </a:extLst>
          </p:cNvPr>
          <p:cNvSpPr/>
          <p:nvPr/>
        </p:nvSpPr>
        <p:spPr>
          <a:xfrm>
            <a:off x="9402973" y="646771"/>
            <a:ext cx="1881352" cy="183630"/>
          </a:xfrm>
          <a:prstGeom prst="roundRect">
            <a:avLst/>
          </a:prstGeom>
          <a:solidFill>
            <a:schemeClr val="accent6">
              <a:lumMod val="60000"/>
              <a:lumOff val="4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prstClr val="white"/>
                </a:solidFill>
                <a:effectLst/>
                <a:uLnTx/>
                <a:uFillTx/>
                <a:latin typeface="Calibri" panose="020F0502020204030204"/>
                <a:ea typeface="+mn-ea"/>
                <a:cs typeface="+mn-cs"/>
              </a:rPr>
              <a:t>FINANCE RELATED</a:t>
            </a:r>
          </a:p>
        </p:txBody>
      </p:sp>
      <p:sp>
        <p:nvSpPr>
          <p:cNvPr id="17587" name="Rectángulo redondeado 17586">
            <a:extLst>
              <a:ext uri="{FF2B5EF4-FFF2-40B4-BE49-F238E27FC236}">
                <a16:creationId xmlns:a16="http://schemas.microsoft.com/office/drawing/2014/main" id="{0ED3A72D-78CB-AE3B-803C-D8A740804972}"/>
              </a:ext>
            </a:extLst>
          </p:cNvPr>
          <p:cNvSpPr/>
          <p:nvPr/>
        </p:nvSpPr>
        <p:spPr>
          <a:xfrm>
            <a:off x="185438" y="1783415"/>
            <a:ext cx="753203" cy="136680"/>
          </a:xfrm>
          <a:prstGeom prst="roundRect">
            <a:avLst/>
          </a:prstGeom>
          <a:noFill/>
          <a:ln w="12700" cap="flat" cmpd="sng" algn="ctr">
            <a:solidFill>
              <a:schemeClr val="tx1"/>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900" b="1" i="0" u="none" strike="noStrike" kern="0" cap="none" spc="0" normalizeH="0" baseline="0" noProof="0">
                <a:ln>
                  <a:noFill/>
                </a:ln>
                <a:solidFill>
                  <a:srgbClr val="000000"/>
                </a:solidFill>
                <a:effectLst/>
                <a:uLnTx/>
                <a:uFillTx/>
                <a:latin typeface="Calibri" panose="020F0502020204030204"/>
                <a:ea typeface="+mn-ea"/>
                <a:cs typeface="+mn-cs"/>
              </a:rPr>
              <a:t>RETAIL</a:t>
            </a:r>
          </a:p>
        </p:txBody>
      </p:sp>
      <p:pic>
        <p:nvPicPr>
          <p:cNvPr id="4" name="Imagen 3">
            <a:extLst>
              <a:ext uri="{FF2B5EF4-FFF2-40B4-BE49-F238E27FC236}">
                <a16:creationId xmlns:a16="http://schemas.microsoft.com/office/drawing/2014/main" id="{A60F16FF-8829-04C7-8935-8535CB700707}"/>
              </a:ext>
            </a:extLst>
          </p:cNvPr>
          <p:cNvPicPr>
            <a:picLocks noChangeAspect="1"/>
          </p:cNvPicPr>
          <p:nvPr/>
        </p:nvPicPr>
        <p:blipFill>
          <a:blip r:embed="rId3"/>
          <a:stretch>
            <a:fillRect/>
          </a:stretch>
        </p:blipFill>
        <p:spPr>
          <a:xfrm>
            <a:off x="297471" y="1941907"/>
            <a:ext cx="531161" cy="531161"/>
          </a:xfrm>
          <a:prstGeom prst="rect">
            <a:avLst/>
          </a:prstGeom>
        </p:spPr>
      </p:pic>
      <p:sp>
        <p:nvSpPr>
          <p:cNvPr id="5" name="CuadroTexto 4">
            <a:extLst>
              <a:ext uri="{FF2B5EF4-FFF2-40B4-BE49-F238E27FC236}">
                <a16:creationId xmlns:a16="http://schemas.microsoft.com/office/drawing/2014/main" id="{4A8602CF-76B2-C6B3-4DB6-3798EEC78D45}"/>
              </a:ext>
            </a:extLst>
          </p:cNvPr>
          <p:cNvSpPr txBox="1"/>
          <p:nvPr/>
        </p:nvSpPr>
        <p:spPr>
          <a:xfrm>
            <a:off x="185438" y="1504209"/>
            <a:ext cx="4687460" cy="34986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 continuación recorreremos con un poco más de detalle el circuito completo de la cadena de valor del </a:t>
            </a:r>
            <a:r>
              <a:rPr lang="es-CL" sz="1000" err="1"/>
              <a:t>Retail</a:t>
            </a:r>
            <a:r>
              <a:rPr lang="es-CL" sz="1000"/>
              <a:t>. </a:t>
            </a:r>
          </a:p>
        </p:txBody>
      </p:sp>
      <p:sp>
        <p:nvSpPr>
          <p:cNvPr id="7" name="CuadroTexto 6">
            <a:extLst>
              <a:ext uri="{FF2B5EF4-FFF2-40B4-BE49-F238E27FC236}">
                <a16:creationId xmlns:a16="http://schemas.microsoft.com/office/drawing/2014/main" id="{97A9E44F-5E55-C955-757D-1AFF364F8FD5}"/>
              </a:ext>
            </a:extLst>
          </p:cNvPr>
          <p:cNvSpPr txBox="1"/>
          <p:nvPr/>
        </p:nvSpPr>
        <p:spPr>
          <a:xfrm>
            <a:off x="185438" y="1915654"/>
            <a:ext cx="4687460" cy="574325"/>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importante que revisaremos una serie de pasos que se ejecutan por áreas independientes de forma constante por lo cual no necesariamente ocurren en orden secuencial, sino más bien como procesos individuales que se articulan entre ellos.</a:t>
            </a:r>
          </a:p>
        </p:txBody>
      </p:sp>
      <p:sp>
        <p:nvSpPr>
          <p:cNvPr id="8" name="CuadroTexto 7">
            <a:extLst>
              <a:ext uri="{FF2B5EF4-FFF2-40B4-BE49-F238E27FC236}">
                <a16:creationId xmlns:a16="http://schemas.microsoft.com/office/drawing/2014/main" id="{9504A9AE-2BF4-1805-EE16-E155A471CA1B}"/>
              </a:ext>
            </a:extLst>
          </p:cNvPr>
          <p:cNvSpPr txBox="1"/>
          <p:nvPr/>
        </p:nvSpPr>
        <p:spPr>
          <a:xfrm>
            <a:off x="185438" y="2551565"/>
            <a:ext cx="4687460" cy="191636"/>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u="sng"/>
              <a:t>Para fines instructivos se mostrarán de forma secuencial…</a:t>
            </a:r>
          </a:p>
        </p:txBody>
      </p:sp>
      <p:sp>
        <p:nvSpPr>
          <p:cNvPr id="9" name="CuadroTexto 8">
            <a:extLst>
              <a:ext uri="{FF2B5EF4-FFF2-40B4-BE49-F238E27FC236}">
                <a16:creationId xmlns:a16="http://schemas.microsoft.com/office/drawing/2014/main" id="{3C0D8FA2-99F2-6A18-7627-90AAE03555BC}"/>
              </a:ext>
            </a:extLst>
          </p:cNvPr>
          <p:cNvSpPr txBox="1"/>
          <p:nvPr/>
        </p:nvSpPr>
        <p:spPr>
          <a:xfrm>
            <a:off x="2696936" y="1363506"/>
            <a:ext cx="4687460" cy="909136"/>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Al inicio de la cadena de valor tenemos a las áreas de planificación, las cuales en base a diversos parámetros de industria, tendencias y preferencias (locales y globales), realidad de mercado, etc. Establecen la oferta de productos y servicios que se ofrecerá a los clientes para obtener los metas financieras esperadas.</a:t>
            </a:r>
          </a:p>
        </p:txBody>
      </p:sp>
      <p:sp>
        <p:nvSpPr>
          <p:cNvPr id="10" name="CuadroTexto 9">
            <a:extLst>
              <a:ext uri="{FF2B5EF4-FFF2-40B4-BE49-F238E27FC236}">
                <a16:creationId xmlns:a16="http://schemas.microsoft.com/office/drawing/2014/main" id="{5CC69065-8D45-899D-DBAF-00027022D867}"/>
              </a:ext>
            </a:extLst>
          </p:cNvPr>
          <p:cNvSpPr txBox="1"/>
          <p:nvPr/>
        </p:nvSpPr>
        <p:spPr>
          <a:xfrm>
            <a:off x="2696936" y="2348103"/>
            <a:ext cx="4687460" cy="395098"/>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planificación puede resumirse en 4 grandes subetapas que se listarán a continuación…</a:t>
            </a:r>
          </a:p>
        </p:txBody>
      </p:sp>
    </p:spTree>
    <p:extLst>
      <p:ext uri="{BB962C8B-B14F-4D97-AF65-F5344CB8AC3E}">
        <p14:creationId xmlns:p14="http://schemas.microsoft.com/office/powerpoint/2010/main" val="1921980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10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grpId="1" nodeType="click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par>
                                <p:cTn id="21" presetID="10" presetClass="exit" presetSubtype="0" fill="hold" grpId="1" nodeType="withEffect">
                                  <p:stCondLst>
                                    <p:cond delay="0"/>
                                  </p:stCondLst>
                                  <p:childTnLst>
                                    <p:animEffect transition="out" filter="fade">
                                      <p:cBhvr>
                                        <p:cTn id="22" dur="500"/>
                                        <p:tgtEl>
                                          <p:spTgt spid="7"/>
                                        </p:tgtEl>
                                      </p:cBhvr>
                                    </p:animEffect>
                                    <p:set>
                                      <p:cBhvr>
                                        <p:cTn id="23" dur="1" fill="hold">
                                          <p:stCondLst>
                                            <p:cond delay="499"/>
                                          </p:stCondLst>
                                        </p:cTn>
                                        <p:tgtEl>
                                          <p:spTgt spid="7"/>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8"/>
                                        </p:tgtEl>
                                      </p:cBhvr>
                                    </p:animEffect>
                                    <p:set>
                                      <p:cBhvr>
                                        <p:cTn id="26" dur="1" fill="hold">
                                          <p:stCondLst>
                                            <p:cond delay="499"/>
                                          </p:stCondLst>
                                        </p:cTn>
                                        <p:tgtEl>
                                          <p:spTgt spid="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7587"/>
                                        </p:tgtEl>
                                        <p:attrNameLst>
                                          <p:attrName>style.visibility</p:attrName>
                                        </p:attrNameLst>
                                      </p:cBhvr>
                                      <p:to>
                                        <p:strVal val="visible"/>
                                      </p:to>
                                    </p:set>
                                    <p:animEffect transition="in" filter="fade">
                                      <p:cBhvr>
                                        <p:cTn id="31" dur="500"/>
                                        <p:tgtEl>
                                          <p:spTgt spid="17587"/>
                                        </p:tgtEl>
                                      </p:cBhvr>
                                    </p:animEffect>
                                  </p:childTnLst>
                                </p:cTn>
                              </p:par>
                              <p:par>
                                <p:cTn id="32" presetID="10" presetClass="entr" presetSubtype="0" fill="hold" nodeType="with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fade">
                                      <p:cBhvr>
                                        <p:cTn id="34" dur="500"/>
                                        <p:tgtEl>
                                          <p:spTgt spid="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fade">
                                      <p:cBhvr>
                                        <p:cTn id="40" dur="500"/>
                                        <p:tgtEl>
                                          <p:spTgt spid="9"/>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fade">
                                      <p:cBhvr>
                                        <p:cTn id="45" dur="500"/>
                                        <p:tgtEl>
                                          <p:spTgt spid="1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5412"/>
                                        </p:tgtEl>
                                        <p:attrNameLst>
                                          <p:attrName>style.visibility</p:attrName>
                                        </p:attrNameLst>
                                      </p:cBhvr>
                                      <p:to>
                                        <p:strVal val="visible"/>
                                      </p:to>
                                    </p:set>
                                    <p:animEffect transition="in" filter="fade">
                                      <p:cBhvr>
                                        <p:cTn id="48" dur="500"/>
                                        <p:tgtEl>
                                          <p:spTgt spid="15412"/>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xit" presetSubtype="0" fill="hold" grpId="1" nodeType="clickEffect">
                                  <p:stCondLst>
                                    <p:cond delay="0"/>
                                  </p:stCondLst>
                                  <p:childTnLst>
                                    <p:animEffect transition="out" filter="fade">
                                      <p:cBhvr>
                                        <p:cTn id="52" dur="500"/>
                                        <p:tgtEl>
                                          <p:spTgt spid="9"/>
                                        </p:tgtEl>
                                      </p:cBhvr>
                                    </p:animEffect>
                                    <p:set>
                                      <p:cBhvr>
                                        <p:cTn id="53" dur="1" fill="hold">
                                          <p:stCondLst>
                                            <p:cond delay="499"/>
                                          </p:stCondLst>
                                        </p:cTn>
                                        <p:tgtEl>
                                          <p:spTgt spid="9"/>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10"/>
                                        </p:tgtEl>
                                      </p:cBhvr>
                                    </p:animEffect>
                                    <p:set>
                                      <p:cBhvr>
                                        <p:cTn id="56"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12" grpId="0" animBg="1"/>
      <p:bldP spid="33" grpId="0" animBg="1"/>
      <p:bldP spid="17587" grpId="0" animBg="1"/>
      <p:bldP spid="5" grpId="0" animBg="1"/>
      <p:bldP spid="5" grpId="1" animBg="1"/>
      <p:bldP spid="7" grpId="0" animBg="1"/>
      <p:bldP spid="7" grpId="1" animBg="1"/>
      <p:bldP spid="8" grpId="0" animBg="1"/>
      <p:bldP spid="8" grpId="1" animBg="1"/>
      <p:bldP spid="9" grpId="0" animBg="1"/>
      <p:bldP spid="9" grpId="1" animBg="1"/>
      <p:bldP spid="10" grpId="0" animBg="1"/>
      <p:bldP spid="10" grpId="1"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Business </a:t>
            </a:r>
            <a:r>
              <a:rPr lang="es-CL" b="1" err="1"/>
              <a:t>Overview</a:t>
            </a:r>
            <a:endParaRPr lang="es-CL"/>
          </a:p>
        </p:txBody>
      </p:sp>
      <p:sp>
        <p:nvSpPr>
          <p:cNvPr id="15" name="CuadroTexto 14">
            <a:extLst>
              <a:ext uri="{FF2B5EF4-FFF2-40B4-BE49-F238E27FC236}">
                <a16:creationId xmlns:a16="http://schemas.microsoft.com/office/drawing/2014/main" id="{E5DF01DF-8640-C856-3FDE-8C396E32A2F4}"/>
              </a:ext>
            </a:extLst>
          </p:cNvPr>
          <p:cNvSpPr txBox="1"/>
          <p:nvPr/>
        </p:nvSpPr>
        <p:spPr>
          <a:xfrm>
            <a:off x="1945815" y="2425972"/>
            <a:ext cx="8763137" cy="2412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El Flujo de Caja consta de tres componentes principales:</a:t>
            </a:r>
          </a:p>
        </p:txBody>
      </p:sp>
      <p:sp>
        <p:nvSpPr>
          <p:cNvPr id="6" name="Rectángulo redondeado 5">
            <a:extLst>
              <a:ext uri="{FF2B5EF4-FFF2-40B4-BE49-F238E27FC236}">
                <a16:creationId xmlns:a16="http://schemas.microsoft.com/office/drawing/2014/main" id="{B6DAB520-37B6-85D3-BEB0-C06016DFE8CE}"/>
              </a:ext>
            </a:extLst>
          </p:cNvPr>
          <p:cNvSpPr/>
          <p:nvPr/>
        </p:nvSpPr>
        <p:spPr>
          <a:xfrm>
            <a:off x="1483047" y="1998472"/>
            <a:ext cx="9225903" cy="326162"/>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endParaRPr lang="es-CL" sz="1000" b="1" kern="0">
              <a:solidFill>
                <a:srgbClr val="FFFFFF"/>
              </a:solidFill>
              <a:latin typeface="Calibri" panose="020F0502020204030204"/>
            </a:endParaRPr>
          </a:p>
        </p:txBody>
      </p:sp>
      <p:sp>
        <p:nvSpPr>
          <p:cNvPr id="8" name="CuadroTexto 7">
            <a:extLst>
              <a:ext uri="{FF2B5EF4-FFF2-40B4-BE49-F238E27FC236}">
                <a16:creationId xmlns:a16="http://schemas.microsoft.com/office/drawing/2014/main" id="{2810C884-0442-A3A6-8F72-46A4C613421A}"/>
              </a:ext>
            </a:extLst>
          </p:cNvPr>
          <p:cNvSpPr txBox="1"/>
          <p:nvPr/>
        </p:nvSpPr>
        <p:spPr>
          <a:xfrm>
            <a:off x="439667" y="1634198"/>
            <a:ext cx="3361411"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r"/>
            <a:r>
              <a:rPr lang="es-CL" sz="1000"/>
              <a:t>Los tres estados financieros básicos del </a:t>
            </a:r>
            <a:r>
              <a:rPr lang="es-CL" sz="1000" err="1"/>
              <a:t>Retail</a:t>
            </a:r>
            <a:r>
              <a:rPr lang="es-CL" sz="1000"/>
              <a:t> son:</a:t>
            </a:r>
          </a:p>
        </p:txBody>
      </p:sp>
      <p:sp>
        <p:nvSpPr>
          <p:cNvPr id="9" name="Rectángulo redondeado 8">
            <a:extLst>
              <a:ext uri="{FF2B5EF4-FFF2-40B4-BE49-F238E27FC236}">
                <a16:creationId xmlns:a16="http://schemas.microsoft.com/office/drawing/2014/main" id="{DEDAFC05-098B-CEC5-3BA1-396ACF100D60}"/>
              </a:ext>
            </a:extLst>
          </p:cNvPr>
          <p:cNvSpPr/>
          <p:nvPr/>
        </p:nvSpPr>
        <p:spPr>
          <a:xfrm>
            <a:off x="3979702" y="1634197"/>
            <a:ext cx="2124000" cy="241200"/>
          </a:xfrm>
          <a:prstGeom prst="roundRect">
            <a:avLst>
              <a:gd name="adj" fmla="val 6757"/>
            </a:avLst>
          </a:prstGeom>
          <a:solidFill>
            <a:schemeClr val="accent6">
              <a:lumMod val="60000"/>
              <a:lumOff val="40000"/>
              <a:alpha val="5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ESTADO RESULTADO</a:t>
            </a:r>
          </a:p>
        </p:txBody>
      </p:sp>
      <p:sp>
        <p:nvSpPr>
          <p:cNvPr id="10" name="Rectángulo redondeado 9">
            <a:extLst>
              <a:ext uri="{FF2B5EF4-FFF2-40B4-BE49-F238E27FC236}">
                <a16:creationId xmlns:a16="http://schemas.microsoft.com/office/drawing/2014/main" id="{37631F06-3BCC-C335-F33B-3801E9F3501B}"/>
              </a:ext>
            </a:extLst>
          </p:cNvPr>
          <p:cNvSpPr/>
          <p:nvPr/>
        </p:nvSpPr>
        <p:spPr>
          <a:xfrm>
            <a:off x="6282326" y="1634197"/>
            <a:ext cx="2124000" cy="241200"/>
          </a:xfrm>
          <a:prstGeom prst="roundRect">
            <a:avLst>
              <a:gd name="adj" fmla="val 6757"/>
            </a:avLst>
          </a:prstGeom>
          <a:solidFill>
            <a:srgbClr val="275EC3">
              <a:alpha val="50000"/>
            </a:srgb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alpha val="50000"/>
                  </a:srgbClr>
                </a:solidFill>
                <a:effectLst/>
                <a:uLnTx/>
                <a:uFillTx/>
                <a:latin typeface="Calibri" panose="020F0502020204030204"/>
                <a:ea typeface="+mn-ea"/>
                <a:cs typeface="+mn-cs"/>
              </a:rPr>
              <a:t>BALANCE GENERAL</a:t>
            </a:r>
          </a:p>
        </p:txBody>
      </p:sp>
      <p:sp>
        <p:nvSpPr>
          <p:cNvPr id="11" name="Rectángulo redondeado 10">
            <a:extLst>
              <a:ext uri="{FF2B5EF4-FFF2-40B4-BE49-F238E27FC236}">
                <a16:creationId xmlns:a16="http://schemas.microsoft.com/office/drawing/2014/main" id="{7EB20BD7-669F-1EF0-54A1-3F1A96417805}"/>
              </a:ext>
            </a:extLst>
          </p:cNvPr>
          <p:cNvSpPr/>
          <p:nvPr/>
        </p:nvSpPr>
        <p:spPr>
          <a:xfrm>
            <a:off x="8584950" y="1634197"/>
            <a:ext cx="2124000" cy="241200"/>
          </a:xfrm>
          <a:prstGeom prst="roundRect">
            <a:avLst>
              <a:gd name="adj" fmla="val 6757"/>
            </a:avLst>
          </a:prstGeom>
          <a:solidFill>
            <a:srgbClr val="21499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00" b="1" i="0" u="none" strike="noStrike" kern="0" cap="none" spc="0" normalizeH="0" baseline="0" noProof="0">
                <a:ln>
                  <a:noFill/>
                </a:ln>
                <a:solidFill>
                  <a:srgbClr val="FFFFFF"/>
                </a:solidFill>
                <a:effectLst/>
                <a:uLnTx/>
                <a:uFillTx/>
                <a:latin typeface="Calibri" panose="020F0502020204030204"/>
                <a:ea typeface="+mn-ea"/>
                <a:cs typeface="+mn-cs"/>
              </a:rPr>
              <a:t>FLUJO DE CAJA</a:t>
            </a:r>
          </a:p>
        </p:txBody>
      </p:sp>
      <p:sp>
        <p:nvSpPr>
          <p:cNvPr id="14" name="Rectángulo redondeado 13">
            <a:extLst>
              <a:ext uri="{FF2B5EF4-FFF2-40B4-BE49-F238E27FC236}">
                <a16:creationId xmlns:a16="http://schemas.microsoft.com/office/drawing/2014/main" id="{9BFC34DC-9FBA-8230-990D-6434673B7469}"/>
              </a:ext>
            </a:extLst>
          </p:cNvPr>
          <p:cNvSpPr/>
          <p:nvPr/>
        </p:nvSpPr>
        <p:spPr>
          <a:xfrm>
            <a:off x="439667" y="1998471"/>
            <a:ext cx="1340365" cy="3225331"/>
          </a:xfrm>
          <a:prstGeom prst="roundRect">
            <a:avLst>
              <a:gd name="adj" fmla="val 6757"/>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FLUJO</a:t>
            </a:r>
          </a:p>
          <a:p>
            <a:pPr algn="ctr"/>
            <a:r>
              <a:rPr lang="es-CL" sz="1000" b="1" kern="0">
                <a:solidFill>
                  <a:srgbClr val="FFFFFF"/>
                </a:solidFill>
                <a:latin typeface="Calibri" panose="020F0502020204030204"/>
              </a:rPr>
              <a:t>DE CAJA</a:t>
            </a:r>
          </a:p>
        </p:txBody>
      </p:sp>
      <p:sp>
        <p:nvSpPr>
          <p:cNvPr id="3" name="Rectángulo redondeado 2">
            <a:extLst>
              <a:ext uri="{FF2B5EF4-FFF2-40B4-BE49-F238E27FC236}">
                <a16:creationId xmlns:a16="http://schemas.microsoft.com/office/drawing/2014/main" id="{1D0F4088-3C8D-D7B1-1365-B38F44F2F593}"/>
              </a:ext>
            </a:extLst>
          </p:cNvPr>
          <p:cNvSpPr/>
          <p:nvPr/>
        </p:nvSpPr>
        <p:spPr>
          <a:xfrm>
            <a:off x="1945812" y="2728895"/>
            <a:ext cx="2520000" cy="552395"/>
          </a:xfrm>
          <a:prstGeom prst="roundRect">
            <a:avLst>
              <a:gd name="adj" fmla="val 7872"/>
            </a:avLst>
          </a:prstGeom>
          <a:solidFill>
            <a:srgbClr val="214990">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ACTIVIDADES OPERATIVAS</a:t>
            </a:r>
          </a:p>
        </p:txBody>
      </p:sp>
      <p:sp>
        <p:nvSpPr>
          <p:cNvPr id="4" name="Rectángulo redondeado 3">
            <a:extLst>
              <a:ext uri="{FF2B5EF4-FFF2-40B4-BE49-F238E27FC236}">
                <a16:creationId xmlns:a16="http://schemas.microsoft.com/office/drawing/2014/main" id="{9023ED51-299F-9B56-BAAF-232378E7FAF3}"/>
              </a:ext>
            </a:extLst>
          </p:cNvPr>
          <p:cNvSpPr/>
          <p:nvPr/>
        </p:nvSpPr>
        <p:spPr>
          <a:xfrm>
            <a:off x="5064938" y="2725299"/>
            <a:ext cx="2520000" cy="555991"/>
          </a:xfrm>
          <a:prstGeom prst="roundRect">
            <a:avLst>
              <a:gd name="adj" fmla="val 7872"/>
            </a:avLst>
          </a:prstGeom>
          <a:solidFill>
            <a:srgbClr val="214990">
              <a:alpha val="50000"/>
            </a:srgbClr>
          </a:solidFill>
          <a:ln w="12700" cap="flat" cmpd="sng" algn="ctr">
            <a:noFill/>
            <a:prstDash val="solid"/>
            <a:miter lim="800000"/>
          </a:ln>
          <a:effectLst/>
        </p:spPr>
        <p:txBody>
          <a:bodyPr rtlCol="0" anchor="ctr"/>
          <a:lstStyle/>
          <a:p>
            <a:pPr algn="ctr"/>
            <a:r>
              <a:rPr lang="es-CL" sz="1000" b="1" kern="0">
                <a:solidFill>
                  <a:srgbClr val="FFFFFF">
                    <a:alpha val="50000"/>
                  </a:srgbClr>
                </a:solidFill>
                <a:latin typeface="Calibri" panose="020F0502020204030204"/>
              </a:rPr>
              <a:t>INVERSIONES</a:t>
            </a:r>
          </a:p>
        </p:txBody>
      </p:sp>
      <p:sp>
        <p:nvSpPr>
          <p:cNvPr id="5" name="Rectángulo redondeado 4">
            <a:extLst>
              <a:ext uri="{FF2B5EF4-FFF2-40B4-BE49-F238E27FC236}">
                <a16:creationId xmlns:a16="http://schemas.microsoft.com/office/drawing/2014/main" id="{EB821736-F41D-5B17-4329-CC3936703141}"/>
              </a:ext>
            </a:extLst>
          </p:cNvPr>
          <p:cNvSpPr/>
          <p:nvPr/>
        </p:nvSpPr>
        <p:spPr>
          <a:xfrm>
            <a:off x="8184064" y="2725299"/>
            <a:ext cx="2520000" cy="555991"/>
          </a:xfrm>
          <a:prstGeom prst="roundRect">
            <a:avLst>
              <a:gd name="adj" fmla="val 7872"/>
            </a:avLst>
          </a:prstGeom>
          <a:solidFill>
            <a:srgbClr val="214990"/>
          </a:solidFill>
          <a:ln w="12700" cap="flat" cmpd="sng" algn="ctr">
            <a:noFill/>
            <a:prstDash val="solid"/>
            <a:miter lim="800000"/>
          </a:ln>
          <a:effectLst/>
        </p:spPr>
        <p:txBody>
          <a:bodyPr rtlCol="0" anchor="ctr"/>
          <a:lstStyle/>
          <a:p>
            <a:pPr algn="ctr"/>
            <a:r>
              <a:rPr lang="es-CL" sz="1000" b="1" kern="0">
                <a:solidFill>
                  <a:srgbClr val="FFFFFF"/>
                </a:solidFill>
                <a:latin typeface="Calibri" panose="020F0502020204030204"/>
              </a:rPr>
              <a:t>FINANCIAMIENTO</a:t>
            </a:r>
          </a:p>
        </p:txBody>
      </p:sp>
      <p:sp>
        <p:nvSpPr>
          <p:cNvPr id="17" name="CuadroTexto 16">
            <a:extLst>
              <a:ext uri="{FF2B5EF4-FFF2-40B4-BE49-F238E27FC236}">
                <a16:creationId xmlns:a16="http://schemas.microsoft.com/office/drawing/2014/main" id="{41AB226E-7E78-2D47-3F9E-758B7842EFFD}"/>
              </a:ext>
            </a:extLst>
          </p:cNvPr>
          <p:cNvSpPr txBox="1"/>
          <p:nvPr/>
        </p:nvSpPr>
        <p:spPr>
          <a:xfrm>
            <a:off x="1952667" y="3915509"/>
            <a:ext cx="8753362" cy="540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Por ejemplo, un </a:t>
            </a:r>
            <a:r>
              <a:rPr lang="es-CL" sz="1000" err="1"/>
              <a:t>Retail</a:t>
            </a:r>
            <a:r>
              <a:rPr lang="es-CL" sz="1000"/>
              <a:t> puede tener un flujo de efectivo alto y positivo de las actividades de financiación, lo que indica una expansión de los activos y una inversión externa saludable en la empresa. Sin embargo, también podría significar una dependencia excesiva de la deuda para financiar el negocio, en lugar de hacerlo a través de operaciones y ventas exitosas.</a:t>
            </a:r>
          </a:p>
        </p:txBody>
      </p:sp>
      <p:sp>
        <p:nvSpPr>
          <p:cNvPr id="18" name="CuadroTexto 17">
            <a:extLst>
              <a:ext uri="{FF2B5EF4-FFF2-40B4-BE49-F238E27FC236}">
                <a16:creationId xmlns:a16="http://schemas.microsoft.com/office/drawing/2014/main" id="{D5483D55-34B4-CE04-379D-0959DDD6E951}"/>
              </a:ext>
            </a:extLst>
          </p:cNvPr>
          <p:cNvSpPr txBox="1"/>
          <p:nvPr/>
        </p:nvSpPr>
        <p:spPr>
          <a:xfrm>
            <a:off x="1950702" y="4479655"/>
            <a:ext cx="8753362" cy="360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Por otro lado, un flujo de caja financiero negativo no es necesariamente una mala noticia si significa que el </a:t>
            </a:r>
            <a:r>
              <a:rPr lang="es-CL" sz="1000" err="1"/>
              <a:t>Retail</a:t>
            </a:r>
            <a:r>
              <a:rPr lang="es-CL" sz="1000"/>
              <a:t> está pagando deuda a largo plazo, lo que puede aumentar su liquidez y fortalecer su futuro, incluso si presiona el flujo de caja ahora.</a:t>
            </a:r>
          </a:p>
        </p:txBody>
      </p:sp>
      <p:sp>
        <p:nvSpPr>
          <p:cNvPr id="19" name="CuadroTexto 18">
            <a:extLst>
              <a:ext uri="{FF2B5EF4-FFF2-40B4-BE49-F238E27FC236}">
                <a16:creationId xmlns:a16="http://schemas.microsoft.com/office/drawing/2014/main" id="{26965D7D-6F28-0BF1-D090-CE000CFB8D32}"/>
              </a:ext>
            </a:extLst>
          </p:cNvPr>
          <p:cNvSpPr txBox="1"/>
          <p:nvPr/>
        </p:nvSpPr>
        <p:spPr>
          <a:xfrm>
            <a:off x="1950702" y="3351363"/>
            <a:ext cx="8753362" cy="540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La sección de actividades de financiación del estado de flujo de efectivo muestra el efectivo que entra y sale de los propietarios, acreedores y prestamistas en forma de préstamos, líneas de crédito, pagos de dividendos, bonos emitidos y recompras de acciones, por nombrar algunas fuentes. Esta sección del estado de flujo de efectivo a menudo necesita contexto adicional antes de poder hablar de la solidez de una empresa.</a:t>
            </a:r>
          </a:p>
        </p:txBody>
      </p:sp>
      <p:sp>
        <p:nvSpPr>
          <p:cNvPr id="2" name="CuadroTexto 1">
            <a:extLst>
              <a:ext uri="{FF2B5EF4-FFF2-40B4-BE49-F238E27FC236}">
                <a16:creationId xmlns:a16="http://schemas.microsoft.com/office/drawing/2014/main" id="{C8DCDFF2-5870-A818-39B5-9319C9C01DBE}"/>
              </a:ext>
            </a:extLst>
          </p:cNvPr>
          <p:cNvSpPr txBox="1"/>
          <p:nvPr/>
        </p:nvSpPr>
        <p:spPr>
          <a:xfrm>
            <a:off x="1945812" y="4863802"/>
            <a:ext cx="8753362" cy="360000"/>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just"/>
            <a:r>
              <a:rPr lang="es-CL" sz="1000"/>
              <a:t>Es importante ver el estado de flujo de caja en el contexto de la salud y el desempeño financiero general del </a:t>
            </a:r>
            <a:r>
              <a:rPr lang="es-CL" sz="1000" err="1"/>
              <a:t>Retail</a:t>
            </a:r>
            <a:r>
              <a:rPr lang="es-CL" sz="1000"/>
              <a:t> para comprender cuándo y dónde se está utilizando el efectivo de manera efectiva y dónde el flujo de caja es insuficiente.</a:t>
            </a:r>
          </a:p>
        </p:txBody>
      </p:sp>
    </p:spTree>
    <p:extLst>
      <p:ext uri="{BB962C8B-B14F-4D97-AF65-F5344CB8AC3E}">
        <p14:creationId xmlns:p14="http://schemas.microsoft.com/office/powerpoint/2010/main" val="598460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0" presetClass="entr" presetSubtype="0" fill="hold" grpId="1"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fade">
                                      <p:cBhvr>
                                        <p:cTn id="11" dur="500"/>
                                        <p:tgtEl>
                                          <p:spTgt spid="17"/>
                                        </p:tgtEl>
                                      </p:cBhvr>
                                    </p:animEffect>
                                  </p:childTnLst>
                                </p:cTn>
                              </p:par>
                            </p:childTnLst>
                          </p:cTn>
                        </p:par>
                        <p:par>
                          <p:cTn id="12" fill="hold">
                            <p:stCondLst>
                              <p:cond delay="1000"/>
                            </p:stCondLst>
                            <p:childTnLst>
                              <p:par>
                                <p:cTn id="13" presetID="10" presetClass="entr" presetSubtype="0" fill="hold" grpId="1" nodeType="after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childTnLst>
                          </p:cTn>
                        </p:par>
                        <p:par>
                          <p:cTn id="16" fill="hold">
                            <p:stCondLst>
                              <p:cond delay="1500"/>
                            </p:stCondLst>
                            <p:childTnLst>
                              <p:par>
                                <p:cTn id="17" presetID="10" presetClass="entr" presetSubtype="0" fill="hold" grpId="1" nodeType="after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500"/>
                                        <p:tgtEl>
                                          <p:spTgt spid="2"/>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0" nodeType="clickEffect">
                                  <p:stCondLst>
                                    <p:cond delay="0"/>
                                  </p:stCondLst>
                                  <p:childTnLst>
                                    <p:animEffect transition="out" filter="fade">
                                      <p:cBhvr>
                                        <p:cTn id="23" dur="500"/>
                                        <p:tgtEl>
                                          <p:spTgt spid="17"/>
                                        </p:tgtEl>
                                      </p:cBhvr>
                                    </p:animEffect>
                                    <p:set>
                                      <p:cBhvr>
                                        <p:cTn id="24" dur="1" fill="hold">
                                          <p:stCondLst>
                                            <p:cond delay="499"/>
                                          </p:stCondLst>
                                        </p:cTn>
                                        <p:tgtEl>
                                          <p:spTgt spid="17"/>
                                        </p:tgtEl>
                                        <p:attrNameLst>
                                          <p:attrName>style.visibility</p:attrName>
                                        </p:attrNameLst>
                                      </p:cBhvr>
                                      <p:to>
                                        <p:strVal val="hidden"/>
                                      </p:to>
                                    </p:set>
                                  </p:childTnLst>
                                </p:cTn>
                              </p:par>
                            </p:childTnLst>
                          </p:cTn>
                        </p:par>
                        <p:par>
                          <p:cTn id="25" fill="hold">
                            <p:stCondLst>
                              <p:cond delay="500"/>
                            </p:stCondLst>
                            <p:childTnLst>
                              <p:par>
                                <p:cTn id="26" presetID="10" presetClass="exit" presetSubtype="0" fill="hold" grpId="0" nodeType="afterEffect">
                                  <p:stCondLst>
                                    <p:cond delay="0"/>
                                  </p:stCondLst>
                                  <p:childTnLst>
                                    <p:animEffect transition="out" filter="fade">
                                      <p:cBhvr>
                                        <p:cTn id="27" dur="500"/>
                                        <p:tgtEl>
                                          <p:spTgt spid="18"/>
                                        </p:tgtEl>
                                      </p:cBhvr>
                                    </p:animEffect>
                                    <p:set>
                                      <p:cBhvr>
                                        <p:cTn id="28" dur="1" fill="hold">
                                          <p:stCondLst>
                                            <p:cond delay="499"/>
                                          </p:stCondLst>
                                        </p:cTn>
                                        <p:tgtEl>
                                          <p:spTgt spid="18"/>
                                        </p:tgtEl>
                                        <p:attrNameLst>
                                          <p:attrName>style.visibility</p:attrName>
                                        </p:attrNameLst>
                                      </p:cBhvr>
                                      <p:to>
                                        <p:strVal val="hidden"/>
                                      </p:to>
                                    </p:set>
                                  </p:childTnLst>
                                </p:cTn>
                              </p:par>
                            </p:childTnLst>
                          </p:cTn>
                        </p:par>
                        <p:par>
                          <p:cTn id="29" fill="hold">
                            <p:stCondLst>
                              <p:cond delay="1000"/>
                            </p:stCondLst>
                            <p:childTnLst>
                              <p:par>
                                <p:cTn id="30" presetID="10" presetClass="exit" presetSubtype="0" fill="hold" grpId="0" nodeType="afterEffect">
                                  <p:stCondLst>
                                    <p:cond delay="0"/>
                                  </p:stCondLst>
                                  <p:childTnLst>
                                    <p:animEffect transition="out" filter="fade">
                                      <p:cBhvr>
                                        <p:cTn id="31" dur="500"/>
                                        <p:tgtEl>
                                          <p:spTgt spid="19"/>
                                        </p:tgtEl>
                                      </p:cBhvr>
                                    </p:animEffect>
                                    <p:set>
                                      <p:cBhvr>
                                        <p:cTn id="32" dur="1" fill="hold">
                                          <p:stCondLst>
                                            <p:cond delay="499"/>
                                          </p:stCondLst>
                                        </p:cTn>
                                        <p:tgtEl>
                                          <p:spTgt spid="19"/>
                                        </p:tgtEl>
                                        <p:attrNameLst>
                                          <p:attrName>style.visibility</p:attrName>
                                        </p:attrNameLst>
                                      </p:cBhvr>
                                      <p:to>
                                        <p:strVal val="hidden"/>
                                      </p:to>
                                    </p:set>
                                  </p:childTnLst>
                                </p:cTn>
                              </p:par>
                            </p:childTnLst>
                          </p:cTn>
                        </p:par>
                        <p:par>
                          <p:cTn id="33" fill="hold">
                            <p:stCondLst>
                              <p:cond delay="1500"/>
                            </p:stCondLst>
                            <p:childTnLst>
                              <p:par>
                                <p:cTn id="34" presetID="10" presetClass="exit" presetSubtype="0" fill="hold" grpId="0" nodeType="afterEffect">
                                  <p:stCondLst>
                                    <p:cond delay="0"/>
                                  </p:stCondLst>
                                  <p:childTnLst>
                                    <p:animEffect transition="out" filter="fade">
                                      <p:cBhvr>
                                        <p:cTn id="35" dur="500"/>
                                        <p:tgtEl>
                                          <p:spTgt spid="2"/>
                                        </p:tgtEl>
                                      </p:cBhvr>
                                    </p:animEffect>
                                    <p:set>
                                      <p:cBhvr>
                                        <p:cTn id="36"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8" grpId="0" animBg="1"/>
      <p:bldP spid="18" grpId="1" animBg="1"/>
      <p:bldP spid="19" grpId="0" animBg="1"/>
      <p:bldP spid="19" grpId="1" animBg="1"/>
      <p:bldP spid="2" grpId="0" animBg="1"/>
      <p:bldP spid="2" grpId="1"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a:t>
            </a:r>
            <a:r>
              <a:rPr lang="es-CL" b="1" err="1"/>
              <a:t>Ecosystem</a:t>
            </a:r>
            <a:r>
              <a:rPr lang="es-CL" b="1"/>
              <a:t> / Business </a:t>
            </a:r>
            <a:r>
              <a:rPr lang="es-CL" b="1" err="1"/>
              <a:t>Overview</a:t>
            </a:r>
            <a:endParaRPr lang="es-CL"/>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71538" y="1991808"/>
            <a:ext cx="12049297" cy="196960"/>
          </a:xfrm>
          <a:prstGeom prst="roundRect">
            <a:avLst/>
          </a:prstGeom>
          <a:solidFill>
            <a:srgbClr val="406AB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FINANCIAL PROCESSES</a:t>
            </a:r>
          </a:p>
        </p:txBody>
      </p:sp>
      <p:sp>
        <p:nvSpPr>
          <p:cNvPr id="9" name="CuadroTexto 8">
            <a:extLst>
              <a:ext uri="{FF2B5EF4-FFF2-40B4-BE49-F238E27FC236}">
                <a16:creationId xmlns:a16="http://schemas.microsoft.com/office/drawing/2014/main" id="{EAEFF91F-E7FA-D412-9EE9-757AF9EC26D6}"/>
              </a:ext>
            </a:extLst>
          </p:cNvPr>
          <p:cNvSpPr txBox="1"/>
          <p:nvPr/>
        </p:nvSpPr>
        <p:spPr>
          <a:xfrm>
            <a:off x="439666" y="1634198"/>
            <a:ext cx="3816000"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l"/>
            <a:r>
              <a:rPr lang="es-CL" sz="1000"/>
              <a:t>El ecosistema de Finanzas se compone de las siguientes soluciones:</a:t>
            </a:r>
          </a:p>
        </p:txBody>
      </p:sp>
      <p:grpSp>
        <p:nvGrpSpPr>
          <p:cNvPr id="576" name="Grupo 575">
            <a:extLst>
              <a:ext uri="{FF2B5EF4-FFF2-40B4-BE49-F238E27FC236}">
                <a16:creationId xmlns:a16="http://schemas.microsoft.com/office/drawing/2014/main" id="{7B766684-62DA-4E9D-4128-990EB1EC545C}"/>
              </a:ext>
            </a:extLst>
          </p:cNvPr>
          <p:cNvGrpSpPr/>
          <p:nvPr/>
        </p:nvGrpSpPr>
        <p:grpSpPr>
          <a:xfrm>
            <a:off x="71538" y="2234943"/>
            <a:ext cx="3285508" cy="1769339"/>
            <a:chOff x="71538" y="2234943"/>
            <a:chExt cx="3285508" cy="1769339"/>
          </a:xfrm>
        </p:grpSpPr>
        <p:sp>
          <p:nvSpPr>
            <p:cNvPr id="2" name="Rectángulo 1">
              <a:extLst>
                <a:ext uri="{FF2B5EF4-FFF2-40B4-BE49-F238E27FC236}">
                  <a16:creationId xmlns:a16="http://schemas.microsoft.com/office/drawing/2014/main" id="{0D3B0A6A-3DA2-2C18-CE74-F6F412AC6A5B}"/>
                </a:ext>
              </a:extLst>
            </p:cNvPr>
            <p:cNvSpPr/>
            <p:nvPr/>
          </p:nvSpPr>
          <p:spPr>
            <a:xfrm>
              <a:off x="72692" y="2234943"/>
              <a:ext cx="3284353" cy="324000"/>
            </a:xfrm>
            <a:prstGeom prst="rect">
              <a:avLst/>
            </a:prstGeom>
            <a:solidFill>
              <a:srgbClr val="4085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PROCURE TO PAY</a:t>
              </a:r>
            </a:p>
          </p:txBody>
        </p:sp>
        <p:sp>
          <p:nvSpPr>
            <p:cNvPr id="34" name="Rectángulo 33">
              <a:extLst>
                <a:ext uri="{FF2B5EF4-FFF2-40B4-BE49-F238E27FC236}">
                  <a16:creationId xmlns:a16="http://schemas.microsoft.com/office/drawing/2014/main" id="{F046EAA7-6A3F-06AE-8A2A-F86EB9F969EE}"/>
                </a:ext>
              </a:extLst>
            </p:cNvPr>
            <p:cNvSpPr/>
            <p:nvPr/>
          </p:nvSpPr>
          <p:spPr>
            <a:xfrm>
              <a:off x="71538" y="2662836"/>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PROCUREMENT</a:t>
              </a:r>
            </a:p>
          </p:txBody>
        </p:sp>
        <p:sp>
          <p:nvSpPr>
            <p:cNvPr id="35" name="Rectángulo 34">
              <a:extLst>
                <a:ext uri="{FF2B5EF4-FFF2-40B4-BE49-F238E27FC236}">
                  <a16:creationId xmlns:a16="http://schemas.microsoft.com/office/drawing/2014/main" id="{66B0EFA5-FB38-9135-DB6C-60785FBADACA}"/>
                </a:ext>
              </a:extLst>
            </p:cNvPr>
            <p:cNvSpPr/>
            <p:nvPr/>
          </p:nvSpPr>
          <p:spPr>
            <a:xfrm>
              <a:off x="902707" y="2662836"/>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ACCOUNT PAYABLES</a:t>
              </a:r>
            </a:p>
          </p:txBody>
        </p:sp>
        <p:sp>
          <p:nvSpPr>
            <p:cNvPr id="384" name="Rectángulo 383">
              <a:extLst>
                <a:ext uri="{FF2B5EF4-FFF2-40B4-BE49-F238E27FC236}">
                  <a16:creationId xmlns:a16="http://schemas.microsoft.com/office/drawing/2014/main" id="{2E775242-3B3D-D779-78FA-F05583295765}"/>
                </a:ext>
              </a:extLst>
            </p:cNvPr>
            <p:cNvSpPr/>
            <p:nvPr/>
          </p:nvSpPr>
          <p:spPr>
            <a:xfrm>
              <a:off x="2565046" y="2662836"/>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CONTRACT MGMT</a:t>
              </a:r>
            </a:p>
          </p:txBody>
        </p:sp>
        <p:sp>
          <p:nvSpPr>
            <p:cNvPr id="385" name="Rectángulo 384">
              <a:extLst>
                <a:ext uri="{FF2B5EF4-FFF2-40B4-BE49-F238E27FC236}">
                  <a16:creationId xmlns:a16="http://schemas.microsoft.com/office/drawing/2014/main" id="{1A430549-0EE9-56D1-F483-5BF282EEBE4D}"/>
                </a:ext>
              </a:extLst>
            </p:cNvPr>
            <p:cNvSpPr/>
            <p:nvPr/>
          </p:nvSpPr>
          <p:spPr>
            <a:xfrm>
              <a:off x="1733876" y="2662836"/>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SUPPLIER MANAGEMENT</a:t>
              </a:r>
            </a:p>
          </p:txBody>
        </p:sp>
        <p:sp>
          <p:nvSpPr>
            <p:cNvPr id="31" name="Rectángulo 30">
              <a:extLst>
                <a:ext uri="{FF2B5EF4-FFF2-40B4-BE49-F238E27FC236}">
                  <a16:creationId xmlns:a16="http://schemas.microsoft.com/office/drawing/2014/main" id="{FC07E5DD-9A0D-9F63-D354-57C9DF2880AA}"/>
                </a:ext>
              </a:extLst>
            </p:cNvPr>
            <p:cNvSpPr/>
            <p:nvPr/>
          </p:nvSpPr>
          <p:spPr>
            <a:xfrm>
              <a:off x="71538" y="3057367"/>
              <a:ext cx="792000" cy="287369"/>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MM</a:t>
              </a:r>
            </a:p>
          </p:txBody>
        </p:sp>
        <p:sp>
          <p:nvSpPr>
            <p:cNvPr id="32" name="Rectángulo 31">
              <a:extLst>
                <a:ext uri="{FF2B5EF4-FFF2-40B4-BE49-F238E27FC236}">
                  <a16:creationId xmlns:a16="http://schemas.microsoft.com/office/drawing/2014/main" id="{28621988-A9EF-DADB-FB44-A65AAAE3B9B9}"/>
                </a:ext>
              </a:extLst>
            </p:cNvPr>
            <p:cNvSpPr/>
            <p:nvPr/>
          </p:nvSpPr>
          <p:spPr>
            <a:xfrm>
              <a:off x="902707" y="3056737"/>
              <a:ext cx="792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FI-AP</a:t>
              </a:r>
            </a:p>
          </p:txBody>
        </p:sp>
        <p:sp>
          <p:nvSpPr>
            <p:cNvPr id="33" name="Rectángulo 32">
              <a:extLst>
                <a:ext uri="{FF2B5EF4-FFF2-40B4-BE49-F238E27FC236}">
                  <a16:creationId xmlns:a16="http://schemas.microsoft.com/office/drawing/2014/main" id="{0882F62C-330D-83E6-F887-01FCA269540E}"/>
                </a:ext>
              </a:extLst>
            </p:cNvPr>
            <p:cNvSpPr/>
            <p:nvPr/>
          </p:nvSpPr>
          <p:spPr>
            <a:xfrm>
              <a:off x="902707" y="3386509"/>
              <a:ext cx="792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B2B FINANCIERO</a:t>
              </a:r>
            </a:p>
          </p:txBody>
        </p:sp>
        <p:sp>
          <p:nvSpPr>
            <p:cNvPr id="36" name="Rectángulo 35">
              <a:extLst>
                <a:ext uri="{FF2B5EF4-FFF2-40B4-BE49-F238E27FC236}">
                  <a16:creationId xmlns:a16="http://schemas.microsoft.com/office/drawing/2014/main" id="{C30C8EC8-3D67-1687-A5EC-BDFF0A9C7FB3}"/>
                </a:ext>
              </a:extLst>
            </p:cNvPr>
            <p:cNvSpPr/>
            <p:nvPr/>
          </p:nvSpPr>
          <p:spPr>
            <a:xfrm>
              <a:off x="902707" y="3716282"/>
              <a:ext cx="792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BILLER FAL TRADING</a:t>
              </a:r>
            </a:p>
          </p:txBody>
        </p:sp>
        <p:sp>
          <p:nvSpPr>
            <p:cNvPr id="49" name="Rectángulo 48">
              <a:extLst>
                <a:ext uri="{FF2B5EF4-FFF2-40B4-BE49-F238E27FC236}">
                  <a16:creationId xmlns:a16="http://schemas.microsoft.com/office/drawing/2014/main" id="{DE5CD77B-F5D8-8A98-1F07-43F3BC98C0C7}"/>
                </a:ext>
              </a:extLst>
            </p:cNvPr>
            <p:cNvSpPr/>
            <p:nvPr/>
          </p:nvSpPr>
          <p:spPr>
            <a:xfrm>
              <a:off x="1733876" y="3055104"/>
              <a:ext cx="792000" cy="287369"/>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VALID. CORP </a:t>
              </a: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PROVEEDORES</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50" name="Rectángulo 49">
              <a:extLst>
                <a:ext uri="{FF2B5EF4-FFF2-40B4-BE49-F238E27FC236}">
                  <a16:creationId xmlns:a16="http://schemas.microsoft.com/office/drawing/2014/main" id="{EC14D140-1C5D-10AC-9CDE-590F9EE33250}"/>
                </a:ext>
              </a:extLst>
            </p:cNvPr>
            <p:cNvSpPr/>
            <p:nvPr/>
          </p:nvSpPr>
          <p:spPr>
            <a:xfrm>
              <a:off x="2565045" y="3054474"/>
              <a:ext cx="792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S2C</a:t>
              </a:r>
            </a:p>
          </p:txBody>
        </p:sp>
      </p:grpSp>
      <p:grpSp>
        <p:nvGrpSpPr>
          <p:cNvPr id="577" name="Grupo 576">
            <a:extLst>
              <a:ext uri="{FF2B5EF4-FFF2-40B4-BE49-F238E27FC236}">
                <a16:creationId xmlns:a16="http://schemas.microsoft.com/office/drawing/2014/main" id="{07830351-4873-BD4C-9691-7C64CBDB3FEA}"/>
              </a:ext>
            </a:extLst>
          </p:cNvPr>
          <p:cNvGrpSpPr/>
          <p:nvPr/>
        </p:nvGrpSpPr>
        <p:grpSpPr>
          <a:xfrm>
            <a:off x="3427543" y="2229681"/>
            <a:ext cx="2969539" cy="2185052"/>
            <a:chOff x="3427543" y="2229681"/>
            <a:chExt cx="2969539" cy="2185052"/>
          </a:xfrm>
        </p:grpSpPr>
        <p:sp>
          <p:nvSpPr>
            <p:cNvPr id="3" name="Rectángulo 2">
              <a:extLst>
                <a:ext uri="{FF2B5EF4-FFF2-40B4-BE49-F238E27FC236}">
                  <a16:creationId xmlns:a16="http://schemas.microsoft.com/office/drawing/2014/main" id="{D29312D8-7764-0DF0-FA10-66EE9D346308}"/>
                </a:ext>
              </a:extLst>
            </p:cNvPr>
            <p:cNvSpPr/>
            <p:nvPr/>
          </p:nvSpPr>
          <p:spPr>
            <a:xfrm>
              <a:off x="3432949" y="2229681"/>
              <a:ext cx="2964133" cy="324000"/>
            </a:xfrm>
            <a:prstGeom prst="rect">
              <a:avLst/>
            </a:prstGeom>
            <a:solidFill>
              <a:schemeClr val="accent6">
                <a:lumMod val="60000"/>
                <a:lumOff val="40000"/>
              </a:schemeClr>
            </a:solidFill>
            <a:ln w="12700" cap="flat" cmpd="sng" algn="ctr">
              <a:noFill/>
              <a:prstDash val="solid"/>
              <a:miter lim="800000"/>
            </a:ln>
            <a:effectLst/>
          </p:spPr>
          <p:txBody>
            <a:bodyPr rtlCol="0" anchor="ctr"/>
            <a:lstStyle/>
            <a:p>
              <a:pPr algn="ctr"/>
              <a:r>
                <a:rPr lang="es-CL" sz="1200" b="1" kern="0">
                  <a:solidFill>
                    <a:prstClr val="white"/>
                  </a:solidFill>
                  <a:latin typeface="Calibri" panose="020F0502020204030204"/>
                </a:rPr>
                <a:t>RECORD TO REPORT</a:t>
              </a:r>
            </a:p>
          </p:txBody>
        </p:sp>
        <p:sp>
          <p:nvSpPr>
            <p:cNvPr id="12" name="Rectángulo 11">
              <a:extLst>
                <a:ext uri="{FF2B5EF4-FFF2-40B4-BE49-F238E27FC236}">
                  <a16:creationId xmlns:a16="http://schemas.microsoft.com/office/drawing/2014/main" id="{D08DEB9D-2F31-5FF3-36AE-C72593F6442E}"/>
                </a:ext>
              </a:extLst>
            </p:cNvPr>
            <p:cNvSpPr/>
            <p:nvPr/>
          </p:nvSpPr>
          <p:spPr>
            <a:xfrm>
              <a:off x="4175587" y="2670509"/>
              <a:ext cx="720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ACCOUNTING</a:t>
              </a:r>
            </a:p>
          </p:txBody>
        </p:sp>
        <p:sp>
          <p:nvSpPr>
            <p:cNvPr id="13" name="Rectángulo 12">
              <a:extLst>
                <a:ext uri="{FF2B5EF4-FFF2-40B4-BE49-F238E27FC236}">
                  <a16:creationId xmlns:a16="http://schemas.microsoft.com/office/drawing/2014/main" id="{76367C2D-4B47-3A73-1EE2-1F48FF9919B7}"/>
                </a:ext>
              </a:extLst>
            </p:cNvPr>
            <p:cNvSpPr/>
            <p:nvPr/>
          </p:nvSpPr>
          <p:spPr>
            <a:xfrm>
              <a:off x="4923631" y="2670509"/>
              <a:ext cx="720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algn="ctr">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TAX MGMT</a:t>
              </a:r>
            </a:p>
          </p:txBody>
        </p:sp>
        <p:sp>
          <p:nvSpPr>
            <p:cNvPr id="14" name="Rectángulo 13">
              <a:extLst>
                <a:ext uri="{FF2B5EF4-FFF2-40B4-BE49-F238E27FC236}">
                  <a16:creationId xmlns:a16="http://schemas.microsoft.com/office/drawing/2014/main" id="{010C9C34-2864-02C3-13F3-F9A13344938F}"/>
                </a:ext>
              </a:extLst>
            </p:cNvPr>
            <p:cNvSpPr/>
            <p:nvPr/>
          </p:nvSpPr>
          <p:spPr>
            <a:xfrm>
              <a:off x="3427543" y="2670509"/>
              <a:ext cx="720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FIXED ASSETS</a:t>
              </a:r>
            </a:p>
          </p:txBody>
        </p:sp>
        <p:sp>
          <p:nvSpPr>
            <p:cNvPr id="15" name="Rectángulo 14">
              <a:extLst>
                <a:ext uri="{FF2B5EF4-FFF2-40B4-BE49-F238E27FC236}">
                  <a16:creationId xmlns:a16="http://schemas.microsoft.com/office/drawing/2014/main" id="{936587C3-DF78-8471-4E5A-0E6F2EBE2FF1}"/>
                </a:ext>
              </a:extLst>
            </p:cNvPr>
            <p:cNvSpPr/>
            <p:nvPr/>
          </p:nvSpPr>
          <p:spPr>
            <a:xfrm>
              <a:off x="5671675" y="2670509"/>
              <a:ext cx="720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FINANCIAL REPORTING</a:t>
              </a:r>
            </a:p>
          </p:txBody>
        </p:sp>
        <p:sp>
          <p:nvSpPr>
            <p:cNvPr id="467" name="Rectángulo 466">
              <a:extLst>
                <a:ext uri="{FF2B5EF4-FFF2-40B4-BE49-F238E27FC236}">
                  <a16:creationId xmlns:a16="http://schemas.microsoft.com/office/drawing/2014/main" id="{B70292AB-B8F6-8A22-F615-427B3AEB15CE}"/>
                </a:ext>
              </a:extLst>
            </p:cNvPr>
            <p:cNvSpPr/>
            <p:nvPr/>
          </p:nvSpPr>
          <p:spPr>
            <a:xfrm>
              <a:off x="4175587" y="3061100"/>
              <a:ext cx="2216088" cy="287369"/>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FI-GL</a:t>
              </a:r>
            </a:p>
          </p:txBody>
        </p:sp>
        <p:sp>
          <p:nvSpPr>
            <p:cNvPr id="472" name="Rectángulo 471">
              <a:extLst>
                <a:ext uri="{FF2B5EF4-FFF2-40B4-BE49-F238E27FC236}">
                  <a16:creationId xmlns:a16="http://schemas.microsoft.com/office/drawing/2014/main" id="{5E1DCB91-BA1B-C6E6-2509-D8DEAB661E51}"/>
                </a:ext>
              </a:extLst>
            </p:cNvPr>
            <p:cNvSpPr/>
            <p:nvPr/>
          </p:nvSpPr>
          <p:spPr>
            <a:xfrm>
              <a:off x="4923631" y="3394477"/>
              <a:ext cx="720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SOVOS</a:t>
              </a:r>
            </a:p>
          </p:txBody>
        </p:sp>
        <p:sp>
          <p:nvSpPr>
            <p:cNvPr id="473" name="Rectángulo 472">
              <a:extLst>
                <a:ext uri="{FF2B5EF4-FFF2-40B4-BE49-F238E27FC236}">
                  <a16:creationId xmlns:a16="http://schemas.microsoft.com/office/drawing/2014/main" id="{16FC7554-02AB-0364-B38A-CBAFC71CCADE}"/>
                </a:ext>
              </a:extLst>
            </p:cNvPr>
            <p:cNvSpPr/>
            <p:nvPr/>
          </p:nvSpPr>
          <p:spPr>
            <a:xfrm>
              <a:off x="5671675" y="3392844"/>
              <a:ext cx="720000" cy="287369"/>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BPC</a:t>
              </a:r>
            </a:p>
          </p:txBody>
        </p:sp>
        <p:sp>
          <p:nvSpPr>
            <p:cNvPr id="474" name="Rectángulo 473">
              <a:extLst>
                <a:ext uri="{FF2B5EF4-FFF2-40B4-BE49-F238E27FC236}">
                  <a16:creationId xmlns:a16="http://schemas.microsoft.com/office/drawing/2014/main" id="{A2A3FE7E-191D-BE95-936A-2B877A544657}"/>
                </a:ext>
              </a:extLst>
            </p:cNvPr>
            <p:cNvSpPr/>
            <p:nvPr/>
          </p:nvSpPr>
          <p:spPr>
            <a:xfrm>
              <a:off x="3427543" y="3392214"/>
              <a:ext cx="1468044"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algn="ctr">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FI-AA</a:t>
              </a:r>
            </a:p>
          </p:txBody>
        </p:sp>
        <p:sp>
          <p:nvSpPr>
            <p:cNvPr id="475" name="Rectángulo 474">
              <a:extLst>
                <a:ext uri="{FF2B5EF4-FFF2-40B4-BE49-F238E27FC236}">
                  <a16:creationId xmlns:a16="http://schemas.microsoft.com/office/drawing/2014/main" id="{A4A7CF55-EEF9-ACD8-7066-9B5CFAE7D110}"/>
                </a:ext>
              </a:extLst>
            </p:cNvPr>
            <p:cNvSpPr/>
            <p:nvPr/>
          </p:nvSpPr>
          <p:spPr>
            <a:xfrm>
              <a:off x="3427543" y="3061100"/>
              <a:ext cx="720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PROVISIONS</a:t>
              </a:r>
            </a:p>
          </p:txBody>
        </p:sp>
        <p:sp>
          <p:nvSpPr>
            <p:cNvPr id="476" name="Rectángulo 475">
              <a:extLst>
                <a:ext uri="{FF2B5EF4-FFF2-40B4-BE49-F238E27FC236}">
                  <a16:creationId xmlns:a16="http://schemas.microsoft.com/office/drawing/2014/main" id="{79BEDCCF-B780-EA9B-290B-C14F7A7EF1E7}"/>
                </a:ext>
              </a:extLst>
            </p:cNvPr>
            <p:cNvSpPr/>
            <p:nvPr/>
          </p:nvSpPr>
          <p:spPr>
            <a:xfrm>
              <a:off x="5671675" y="3718966"/>
              <a:ext cx="720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SISINF</a:t>
              </a:r>
            </a:p>
          </p:txBody>
        </p:sp>
        <p:sp>
          <p:nvSpPr>
            <p:cNvPr id="477" name="Rectángulo 476">
              <a:extLst>
                <a:ext uri="{FF2B5EF4-FFF2-40B4-BE49-F238E27FC236}">
                  <a16:creationId xmlns:a16="http://schemas.microsoft.com/office/drawing/2014/main" id="{2FFADA3F-5761-DC6C-F256-2EA905DD8694}"/>
                </a:ext>
              </a:extLst>
            </p:cNvPr>
            <p:cNvSpPr/>
            <p:nvPr/>
          </p:nvSpPr>
          <p:spPr>
            <a:xfrm>
              <a:off x="5671675" y="3903473"/>
              <a:ext cx="720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XBRL</a:t>
              </a:r>
            </a:p>
          </p:txBody>
        </p:sp>
        <p:sp>
          <p:nvSpPr>
            <p:cNvPr id="478" name="Rectángulo 477">
              <a:extLst>
                <a:ext uri="{FF2B5EF4-FFF2-40B4-BE49-F238E27FC236}">
                  <a16:creationId xmlns:a16="http://schemas.microsoft.com/office/drawing/2014/main" id="{12457DEE-F1D4-8ADF-6EE3-F71C3DCA585F}"/>
                </a:ext>
              </a:extLst>
            </p:cNvPr>
            <p:cNvSpPr/>
            <p:nvPr/>
          </p:nvSpPr>
          <p:spPr>
            <a:xfrm>
              <a:off x="5671675" y="4086226"/>
              <a:ext cx="720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INF SVS</a:t>
              </a:r>
            </a:p>
          </p:txBody>
        </p:sp>
        <p:sp>
          <p:nvSpPr>
            <p:cNvPr id="486" name="Rectángulo 485">
              <a:extLst>
                <a:ext uri="{FF2B5EF4-FFF2-40B4-BE49-F238E27FC236}">
                  <a16:creationId xmlns:a16="http://schemas.microsoft.com/office/drawing/2014/main" id="{34AF742F-1533-143C-B577-EFE92CDF8A25}"/>
                </a:ext>
              </a:extLst>
            </p:cNvPr>
            <p:cNvSpPr/>
            <p:nvPr/>
          </p:nvSpPr>
          <p:spPr>
            <a:xfrm>
              <a:off x="5671675" y="4270733"/>
              <a:ext cx="720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LIBE</a:t>
              </a:r>
            </a:p>
          </p:txBody>
        </p:sp>
      </p:grpSp>
      <p:grpSp>
        <p:nvGrpSpPr>
          <p:cNvPr id="580" name="Grupo 579">
            <a:extLst>
              <a:ext uri="{FF2B5EF4-FFF2-40B4-BE49-F238E27FC236}">
                <a16:creationId xmlns:a16="http://schemas.microsoft.com/office/drawing/2014/main" id="{8CF2B18F-669B-F19E-F83B-E27047976497}"/>
              </a:ext>
            </a:extLst>
          </p:cNvPr>
          <p:cNvGrpSpPr/>
          <p:nvPr/>
        </p:nvGrpSpPr>
        <p:grpSpPr>
          <a:xfrm>
            <a:off x="6460700" y="2234943"/>
            <a:ext cx="2114800" cy="2214815"/>
            <a:chOff x="6460700" y="2234943"/>
            <a:chExt cx="2114800" cy="2214815"/>
          </a:xfrm>
        </p:grpSpPr>
        <p:sp>
          <p:nvSpPr>
            <p:cNvPr id="4" name="Rectángulo 3">
              <a:extLst>
                <a:ext uri="{FF2B5EF4-FFF2-40B4-BE49-F238E27FC236}">
                  <a16:creationId xmlns:a16="http://schemas.microsoft.com/office/drawing/2014/main" id="{444C8ED9-0B54-F0FB-92F2-3CFE565CBF56}"/>
                </a:ext>
              </a:extLst>
            </p:cNvPr>
            <p:cNvSpPr/>
            <p:nvPr/>
          </p:nvSpPr>
          <p:spPr>
            <a:xfrm>
              <a:off x="6460700" y="2234943"/>
              <a:ext cx="2114800" cy="324000"/>
            </a:xfrm>
            <a:prstGeom prst="rect">
              <a:avLst/>
            </a:prstGeom>
            <a:solidFill>
              <a:srgbClr val="4085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ORDER TO CASH</a:t>
              </a:r>
            </a:p>
          </p:txBody>
        </p:sp>
        <p:sp>
          <p:nvSpPr>
            <p:cNvPr id="17" name="Rectángulo 16">
              <a:extLst>
                <a:ext uri="{FF2B5EF4-FFF2-40B4-BE49-F238E27FC236}">
                  <a16:creationId xmlns:a16="http://schemas.microsoft.com/office/drawing/2014/main" id="{B6B27474-7727-0946-D895-CE146046FF73}"/>
                </a:ext>
              </a:extLst>
            </p:cNvPr>
            <p:cNvSpPr/>
            <p:nvPr/>
          </p:nvSpPr>
          <p:spPr>
            <a:xfrm>
              <a:off x="6466665" y="2665138"/>
              <a:ext cx="684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ACCOUNT RECEIVABLES</a:t>
              </a:r>
            </a:p>
          </p:txBody>
        </p:sp>
        <p:sp>
          <p:nvSpPr>
            <p:cNvPr id="18" name="Rectángulo 17">
              <a:extLst>
                <a:ext uri="{FF2B5EF4-FFF2-40B4-BE49-F238E27FC236}">
                  <a16:creationId xmlns:a16="http://schemas.microsoft.com/office/drawing/2014/main" id="{B0000114-3773-2A9A-9218-D98EF0EF4F8E}"/>
                </a:ext>
              </a:extLst>
            </p:cNvPr>
            <p:cNvSpPr/>
            <p:nvPr/>
          </p:nvSpPr>
          <p:spPr>
            <a:xfrm>
              <a:off x="7179083" y="2665138"/>
              <a:ext cx="684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700" b="1" kern="0">
                  <a:solidFill>
                    <a:srgbClr val="FFFFFF"/>
                  </a:solidFill>
                  <a:latin typeface="Calibri" panose="020F0502020204030204"/>
                </a:rPr>
                <a:t>SALES SETTLEMENT</a:t>
              </a:r>
              <a:endParaRPr kumimoji="0" lang="es-CL" sz="7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9" name="Rectángulo 18">
              <a:extLst>
                <a:ext uri="{FF2B5EF4-FFF2-40B4-BE49-F238E27FC236}">
                  <a16:creationId xmlns:a16="http://schemas.microsoft.com/office/drawing/2014/main" id="{C7F340D6-53C0-7CE1-3453-5C07DD328A4B}"/>
                </a:ext>
              </a:extLst>
            </p:cNvPr>
            <p:cNvSpPr/>
            <p:nvPr/>
          </p:nvSpPr>
          <p:spPr>
            <a:xfrm>
              <a:off x="7891499" y="2665138"/>
              <a:ext cx="684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CREDITS</a:t>
              </a:r>
            </a:p>
          </p:txBody>
        </p:sp>
        <p:sp>
          <p:nvSpPr>
            <p:cNvPr id="527" name="Rectángulo 526">
              <a:extLst>
                <a:ext uri="{FF2B5EF4-FFF2-40B4-BE49-F238E27FC236}">
                  <a16:creationId xmlns:a16="http://schemas.microsoft.com/office/drawing/2014/main" id="{A96441B2-7C86-8C41-C33C-5553E9F80BCB}"/>
                </a:ext>
              </a:extLst>
            </p:cNvPr>
            <p:cNvSpPr/>
            <p:nvPr/>
          </p:nvSpPr>
          <p:spPr>
            <a:xfrm>
              <a:off x="6477390" y="3060469"/>
              <a:ext cx="673275"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FI-AR</a:t>
              </a:r>
            </a:p>
          </p:txBody>
        </p:sp>
        <p:sp>
          <p:nvSpPr>
            <p:cNvPr id="528" name="Rectángulo 527">
              <a:extLst>
                <a:ext uri="{FF2B5EF4-FFF2-40B4-BE49-F238E27FC236}">
                  <a16:creationId xmlns:a16="http://schemas.microsoft.com/office/drawing/2014/main" id="{B8ED929E-4373-9527-7AE4-45FA7AD0D49D}"/>
                </a:ext>
              </a:extLst>
            </p:cNvPr>
            <p:cNvSpPr/>
            <p:nvPr/>
          </p:nvSpPr>
          <p:spPr>
            <a:xfrm>
              <a:off x="7179083" y="3060992"/>
              <a:ext cx="684000" cy="287369"/>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SD</a:t>
              </a:r>
            </a:p>
          </p:txBody>
        </p:sp>
        <p:sp>
          <p:nvSpPr>
            <p:cNvPr id="529" name="Rectángulo 528">
              <a:extLst>
                <a:ext uri="{FF2B5EF4-FFF2-40B4-BE49-F238E27FC236}">
                  <a16:creationId xmlns:a16="http://schemas.microsoft.com/office/drawing/2014/main" id="{08CF9DB8-B824-0155-9AD7-082461BFEC67}"/>
                </a:ext>
              </a:extLst>
            </p:cNvPr>
            <p:cNvSpPr/>
            <p:nvPr/>
          </p:nvSpPr>
          <p:spPr>
            <a:xfrm>
              <a:off x="7891499" y="3059560"/>
              <a:ext cx="684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C&amp;D</a:t>
              </a:r>
            </a:p>
          </p:txBody>
        </p:sp>
        <p:sp>
          <p:nvSpPr>
            <p:cNvPr id="530" name="Rectángulo 529">
              <a:extLst>
                <a:ext uri="{FF2B5EF4-FFF2-40B4-BE49-F238E27FC236}">
                  <a16:creationId xmlns:a16="http://schemas.microsoft.com/office/drawing/2014/main" id="{E8468331-1049-7373-F614-CB5C25FB81CE}"/>
                </a:ext>
              </a:extLst>
            </p:cNvPr>
            <p:cNvSpPr/>
            <p:nvPr/>
          </p:nvSpPr>
          <p:spPr>
            <a:xfrm>
              <a:off x="7171499" y="3392214"/>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SCC</a:t>
              </a:r>
            </a:p>
          </p:txBody>
        </p:sp>
        <p:sp>
          <p:nvSpPr>
            <p:cNvPr id="531" name="Rectángulo 530">
              <a:extLst>
                <a:ext uri="{FF2B5EF4-FFF2-40B4-BE49-F238E27FC236}">
                  <a16:creationId xmlns:a16="http://schemas.microsoft.com/office/drawing/2014/main" id="{F9EB69C6-8EAB-26FF-B4C6-963100A3695E}"/>
                </a:ext>
              </a:extLst>
            </p:cNvPr>
            <p:cNvSpPr/>
            <p:nvPr/>
          </p:nvSpPr>
          <p:spPr>
            <a:xfrm>
              <a:off x="7171499" y="3576721"/>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CMP</a:t>
              </a:r>
            </a:p>
          </p:txBody>
        </p:sp>
        <p:sp>
          <p:nvSpPr>
            <p:cNvPr id="532" name="Rectángulo 531">
              <a:extLst>
                <a:ext uri="{FF2B5EF4-FFF2-40B4-BE49-F238E27FC236}">
                  <a16:creationId xmlns:a16="http://schemas.microsoft.com/office/drawing/2014/main" id="{B244C640-BC4E-8294-B168-4F2C65F2E040}"/>
                </a:ext>
              </a:extLst>
            </p:cNvPr>
            <p:cNvSpPr/>
            <p:nvPr/>
          </p:nvSpPr>
          <p:spPr>
            <a:xfrm>
              <a:off x="7171499" y="3759474"/>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LV</a:t>
              </a:r>
            </a:p>
          </p:txBody>
        </p:sp>
        <p:sp>
          <p:nvSpPr>
            <p:cNvPr id="533" name="Rectángulo 532">
              <a:extLst>
                <a:ext uri="{FF2B5EF4-FFF2-40B4-BE49-F238E27FC236}">
                  <a16:creationId xmlns:a16="http://schemas.microsoft.com/office/drawing/2014/main" id="{D5723C91-8D52-FC71-15F7-7F9E76DCD47D}"/>
                </a:ext>
              </a:extLst>
            </p:cNvPr>
            <p:cNvSpPr/>
            <p:nvPr/>
          </p:nvSpPr>
          <p:spPr>
            <a:xfrm>
              <a:off x="7171499" y="3943981"/>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F8</a:t>
              </a:r>
            </a:p>
          </p:txBody>
        </p:sp>
        <p:sp>
          <p:nvSpPr>
            <p:cNvPr id="534" name="Rectángulo 533">
              <a:extLst>
                <a:ext uri="{FF2B5EF4-FFF2-40B4-BE49-F238E27FC236}">
                  <a16:creationId xmlns:a16="http://schemas.microsoft.com/office/drawing/2014/main" id="{CF4D01CB-127E-C2B7-C3D4-34608FFD4CD1}"/>
                </a:ext>
              </a:extLst>
            </p:cNvPr>
            <p:cNvSpPr/>
            <p:nvPr/>
          </p:nvSpPr>
          <p:spPr>
            <a:xfrm>
              <a:off x="7886489" y="3394922"/>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VVEE</a:t>
              </a:r>
            </a:p>
          </p:txBody>
        </p:sp>
        <p:sp>
          <p:nvSpPr>
            <p:cNvPr id="535" name="Rectángulo 534">
              <a:extLst>
                <a:ext uri="{FF2B5EF4-FFF2-40B4-BE49-F238E27FC236}">
                  <a16:creationId xmlns:a16="http://schemas.microsoft.com/office/drawing/2014/main" id="{80733222-7A79-9C2C-A301-80A24DD7EAE4}"/>
                </a:ext>
              </a:extLst>
            </p:cNvPr>
            <p:cNvSpPr/>
            <p:nvPr/>
          </p:nvSpPr>
          <p:spPr>
            <a:xfrm>
              <a:off x="7886489" y="3579429"/>
              <a:ext cx="684000" cy="324044"/>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OF LINEA CRÉDITO</a:t>
              </a:r>
            </a:p>
          </p:txBody>
        </p:sp>
        <p:sp>
          <p:nvSpPr>
            <p:cNvPr id="536" name="Rectángulo 535">
              <a:extLst>
                <a:ext uri="{FF2B5EF4-FFF2-40B4-BE49-F238E27FC236}">
                  <a16:creationId xmlns:a16="http://schemas.microsoft.com/office/drawing/2014/main" id="{2D9762CA-77F1-6CBD-4E63-15D676F6F49E}"/>
                </a:ext>
              </a:extLst>
            </p:cNvPr>
            <p:cNvSpPr/>
            <p:nvPr/>
          </p:nvSpPr>
          <p:spPr>
            <a:xfrm>
              <a:off x="7179083" y="4121251"/>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TES</a:t>
              </a:r>
            </a:p>
          </p:txBody>
        </p:sp>
        <p:sp>
          <p:nvSpPr>
            <p:cNvPr id="537" name="Rectángulo 536">
              <a:extLst>
                <a:ext uri="{FF2B5EF4-FFF2-40B4-BE49-F238E27FC236}">
                  <a16:creationId xmlns:a16="http://schemas.microsoft.com/office/drawing/2014/main" id="{E7737CC9-ED26-BA18-5054-F2AD018865FD}"/>
                </a:ext>
              </a:extLst>
            </p:cNvPr>
            <p:cNvSpPr/>
            <p:nvPr/>
          </p:nvSpPr>
          <p:spPr>
            <a:xfrm>
              <a:off x="7179083" y="4305758"/>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CCO</a:t>
              </a:r>
            </a:p>
          </p:txBody>
        </p:sp>
      </p:grpSp>
      <p:grpSp>
        <p:nvGrpSpPr>
          <p:cNvPr id="578" name="Grupo 577">
            <a:extLst>
              <a:ext uri="{FF2B5EF4-FFF2-40B4-BE49-F238E27FC236}">
                <a16:creationId xmlns:a16="http://schemas.microsoft.com/office/drawing/2014/main" id="{35E4A488-63F2-C68D-0BAE-A339DC788A26}"/>
              </a:ext>
            </a:extLst>
          </p:cNvPr>
          <p:cNvGrpSpPr/>
          <p:nvPr/>
        </p:nvGrpSpPr>
        <p:grpSpPr>
          <a:xfrm>
            <a:off x="8644859" y="2229681"/>
            <a:ext cx="1794186" cy="1452796"/>
            <a:chOff x="8644859" y="2229681"/>
            <a:chExt cx="1794186" cy="1452796"/>
          </a:xfrm>
        </p:grpSpPr>
        <p:sp>
          <p:nvSpPr>
            <p:cNvPr id="20" name="Rectángulo 19">
              <a:extLst>
                <a:ext uri="{FF2B5EF4-FFF2-40B4-BE49-F238E27FC236}">
                  <a16:creationId xmlns:a16="http://schemas.microsoft.com/office/drawing/2014/main" id="{365BE9E0-D5B3-B4CB-70C6-0DAC4693B9A3}"/>
                </a:ext>
              </a:extLst>
            </p:cNvPr>
            <p:cNvSpPr/>
            <p:nvPr/>
          </p:nvSpPr>
          <p:spPr>
            <a:xfrm>
              <a:off x="8645998" y="2229681"/>
              <a:ext cx="1793047" cy="324000"/>
            </a:xfrm>
            <a:prstGeom prst="rect">
              <a:avLst/>
            </a:prstGeom>
            <a:solidFill>
              <a:srgbClr val="4085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TREASURY</a:t>
              </a:r>
            </a:p>
          </p:txBody>
        </p:sp>
        <p:sp>
          <p:nvSpPr>
            <p:cNvPr id="21" name="Rectángulo 20">
              <a:extLst>
                <a:ext uri="{FF2B5EF4-FFF2-40B4-BE49-F238E27FC236}">
                  <a16:creationId xmlns:a16="http://schemas.microsoft.com/office/drawing/2014/main" id="{A01D8206-8403-9B41-E8FC-B1B48379339B}"/>
                </a:ext>
              </a:extLst>
            </p:cNvPr>
            <p:cNvSpPr/>
            <p:nvPr/>
          </p:nvSpPr>
          <p:spPr>
            <a:xfrm>
              <a:off x="8651964" y="2659876"/>
              <a:ext cx="576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TREASURY</a:t>
              </a:r>
            </a:p>
          </p:txBody>
        </p:sp>
        <p:sp>
          <p:nvSpPr>
            <p:cNvPr id="22" name="Rectángulo 21">
              <a:extLst>
                <a:ext uri="{FF2B5EF4-FFF2-40B4-BE49-F238E27FC236}">
                  <a16:creationId xmlns:a16="http://schemas.microsoft.com/office/drawing/2014/main" id="{879F86A9-BB10-62BB-9320-1610C68B5848}"/>
                </a:ext>
              </a:extLst>
            </p:cNvPr>
            <p:cNvSpPr/>
            <p:nvPr/>
          </p:nvSpPr>
          <p:spPr>
            <a:xfrm>
              <a:off x="9257505" y="2659876"/>
              <a:ext cx="576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700" b="1" kern="0">
                  <a:solidFill>
                    <a:srgbClr val="FFFFFF"/>
                  </a:solidFill>
                  <a:latin typeface="Calibri" panose="020F0502020204030204"/>
                </a:rPr>
                <a:t>BANKING</a:t>
              </a:r>
              <a:endParaRPr kumimoji="0" lang="es-CL" sz="7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3" name="Rectángulo 22">
              <a:extLst>
                <a:ext uri="{FF2B5EF4-FFF2-40B4-BE49-F238E27FC236}">
                  <a16:creationId xmlns:a16="http://schemas.microsoft.com/office/drawing/2014/main" id="{9E37679D-5DFE-520C-D68A-4318D4A09C93}"/>
                </a:ext>
              </a:extLst>
            </p:cNvPr>
            <p:cNvSpPr/>
            <p:nvPr/>
          </p:nvSpPr>
          <p:spPr>
            <a:xfrm>
              <a:off x="9863045" y="2659876"/>
              <a:ext cx="576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MONEY DESK</a:t>
              </a:r>
            </a:p>
          </p:txBody>
        </p:sp>
        <p:sp>
          <p:nvSpPr>
            <p:cNvPr id="548" name="Rectángulo 547">
              <a:extLst>
                <a:ext uri="{FF2B5EF4-FFF2-40B4-BE49-F238E27FC236}">
                  <a16:creationId xmlns:a16="http://schemas.microsoft.com/office/drawing/2014/main" id="{C5D87D33-62CC-29B0-6851-9C4EC40B2620}"/>
                </a:ext>
              </a:extLst>
            </p:cNvPr>
            <p:cNvSpPr/>
            <p:nvPr/>
          </p:nvSpPr>
          <p:spPr>
            <a:xfrm>
              <a:off x="8651964" y="3061100"/>
              <a:ext cx="576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TR</a:t>
              </a:r>
            </a:p>
          </p:txBody>
        </p:sp>
        <p:sp>
          <p:nvSpPr>
            <p:cNvPr id="549" name="Rectángulo 548">
              <a:extLst>
                <a:ext uri="{FF2B5EF4-FFF2-40B4-BE49-F238E27FC236}">
                  <a16:creationId xmlns:a16="http://schemas.microsoft.com/office/drawing/2014/main" id="{3402C69C-8A5F-F677-1FC5-49C465F9190A}"/>
                </a:ext>
              </a:extLst>
            </p:cNvPr>
            <p:cNvSpPr/>
            <p:nvPr/>
          </p:nvSpPr>
          <p:spPr>
            <a:xfrm>
              <a:off x="9257505" y="3061731"/>
              <a:ext cx="576000" cy="287369"/>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TRM</a:t>
              </a:r>
            </a:p>
          </p:txBody>
        </p:sp>
        <p:sp>
          <p:nvSpPr>
            <p:cNvPr id="550" name="Rectángulo 549">
              <a:extLst>
                <a:ext uri="{FF2B5EF4-FFF2-40B4-BE49-F238E27FC236}">
                  <a16:creationId xmlns:a16="http://schemas.microsoft.com/office/drawing/2014/main" id="{46712448-B73B-7B21-B78A-7A6DA39060A8}"/>
                </a:ext>
              </a:extLst>
            </p:cNvPr>
            <p:cNvSpPr/>
            <p:nvPr/>
          </p:nvSpPr>
          <p:spPr>
            <a:xfrm>
              <a:off x="9863045" y="3060992"/>
              <a:ext cx="576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IHC</a:t>
              </a:r>
            </a:p>
          </p:txBody>
        </p:sp>
        <p:sp>
          <p:nvSpPr>
            <p:cNvPr id="551" name="Rectángulo 550">
              <a:extLst>
                <a:ext uri="{FF2B5EF4-FFF2-40B4-BE49-F238E27FC236}">
                  <a16:creationId xmlns:a16="http://schemas.microsoft.com/office/drawing/2014/main" id="{B31C6035-577E-07E6-1852-4E9C1DC04DC6}"/>
                </a:ext>
              </a:extLst>
            </p:cNvPr>
            <p:cNvSpPr/>
            <p:nvPr/>
          </p:nvSpPr>
          <p:spPr>
            <a:xfrm>
              <a:off x="8644859" y="3394477"/>
              <a:ext cx="576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TREASURY</a:t>
              </a:r>
            </a:p>
          </p:txBody>
        </p:sp>
      </p:grpSp>
      <p:grpSp>
        <p:nvGrpSpPr>
          <p:cNvPr id="579" name="Grupo 578">
            <a:extLst>
              <a:ext uri="{FF2B5EF4-FFF2-40B4-BE49-F238E27FC236}">
                <a16:creationId xmlns:a16="http://schemas.microsoft.com/office/drawing/2014/main" id="{DAA34227-07C7-6D2B-977F-E68FBA466720}"/>
              </a:ext>
            </a:extLst>
          </p:cNvPr>
          <p:cNvGrpSpPr/>
          <p:nvPr/>
        </p:nvGrpSpPr>
        <p:grpSpPr>
          <a:xfrm>
            <a:off x="10508404" y="2229681"/>
            <a:ext cx="1612432" cy="1779547"/>
            <a:chOff x="10508404" y="2229681"/>
            <a:chExt cx="1612432" cy="1779547"/>
          </a:xfrm>
        </p:grpSpPr>
        <p:sp>
          <p:nvSpPr>
            <p:cNvPr id="7" name="Rectángulo 6">
              <a:extLst>
                <a:ext uri="{FF2B5EF4-FFF2-40B4-BE49-F238E27FC236}">
                  <a16:creationId xmlns:a16="http://schemas.microsoft.com/office/drawing/2014/main" id="{5A5241ED-7AA0-31A4-26A8-8B2A607F7967}"/>
                </a:ext>
              </a:extLst>
            </p:cNvPr>
            <p:cNvSpPr/>
            <p:nvPr/>
          </p:nvSpPr>
          <p:spPr>
            <a:xfrm>
              <a:off x="10509543" y="2229681"/>
              <a:ext cx="1611293" cy="324000"/>
            </a:xfrm>
            <a:prstGeom prst="rect">
              <a:avLst/>
            </a:prstGeom>
            <a:solidFill>
              <a:srgbClr val="4085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srgbClr val="FFFFFF"/>
                  </a:solidFill>
                  <a:effectLst/>
                  <a:uLnTx/>
                  <a:uFillTx/>
                  <a:latin typeface="Calibri" panose="020F0502020204030204"/>
                  <a:ea typeface="+mn-ea"/>
                  <a:cs typeface="+mn-cs"/>
                </a:rPr>
                <a:t>MANAGEMENT CONTROL</a:t>
              </a:r>
            </a:p>
          </p:txBody>
        </p:sp>
        <p:sp>
          <p:nvSpPr>
            <p:cNvPr id="26" name="Rectángulo 25">
              <a:extLst>
                <a:ext uri="{FF2B5EF4-FFF2-40B4-BE49-F238E27FC236}">
                  <a16:creationId xmlns:a16="http://schemas.microsoft.com/office/drawing/2014/main" id="{43F744DE-03A7-F7A2-ED8A-CAD67A9B92EC}"/>
                </a:ext>
              </a:extLst>
            </p:cNvPr>
            <p:cNvSpPr/>
            <p:nvPr/>
          </p:nvSpPr>
          <p:spPr>
            <a:xfrm>
              <a:off x="10509543" y="2661145"/>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CONTROL &amp; BUDGET MGMT</a:t>
              </a:r>
            </a:p>
          </p:txBody>
        </p:sp>
        <p:sp>
          <p:nvSpPr>
            <p:cNvPr id="27" name="Rectángulo 26">
              <a:extLst>
                <a:ext uri="{FF2B5EF4-FFF2-40B4-BE49-F238E27FC236}">
                  <a16:creationId xmlns:a16="http://schemas.microsoft.com/office/drawing/2014/main" id="{D8516057-E35C-5C6B-A4A8-F205D0256DF6}"/>
                </a:ext>
              </a:extLst>
            </p:cNvPr>
            <p:cNvSpPr/>
            <p:nvPr/>
          </p:nvSpPr>
          <p:spPr>
            <a:xfrm>
              <a:off x="11328836" y="2661145"/>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700" b="1" kern="0">
                  <a:solidFill>
                    <a:srgbClr val="FFFFFF"/>
                  </a:solidFill>
                  <a:latin typeface="Calibri" panose="020F0502020204030204"/>
                </a:rPr>
                <a:t>ANALYTICS</a:t>
              </a:r>
              <a:endParaRPr kumimoji="0" lang="es-CL" sz="7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57" name="Rectángulo 556">
              <a:extLst>
                <a:ext uri="{FF2B5EF4-FFF2-40B4-BE49-F238E27FC236}">
                  <a16:creationId xmlns:a16="http://schemas.microsoft.com/office/drawing/2014/main" id="{79BBFB01-2DD8-FD25-7D44-3D74E3F32F25}"/>
                </a:ext>
              </a:extLst>
            </p:cNvPr>
            <p:cNvSpPr/>
            <p:nvPr/>
          </p:nvSpPr>
          <p:spPr>
            <a:xfrm>
              <a:off x="10515509" y="3060992"/>
              <a:ext cx="773783"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PS</a:t>
              </a:r>
            </a:p>
          </p:txBody>
        </p:sp>
        <p:sp>
          <p:nvSpPr>
            <p:cNvPr id="558" name="Rectángulo 557">
              <a:extLst>
                <a:ext uri="{FF2B5EF4-FFF2-40B4-BE49-F238E27FC236}">
                  <a16:creationId xmlns:a16="http://schemas.microsoft.com/office/drawing/2014/main" id="{C606FF34-7BBA-2F96-549A-64248A9FD698}"/>
                </a:ext>
              </a:extLst>
            </p:cNvPr>
            <p:cNvSpPr/>
            <p:nvPr/>
          </p:nvSpPr>
          <p:spPr>
            <a:xfrm>
              <a:off x="10508404" y="3394369"/>
              <a:ext cx="773783"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HYPERION</a:t>
              </a:r>
            </a:p>
          </p:txBody>
        </p:sp>
        <p:sp>
          <p:nvSpPr>
            <p:cNvPr id="560" name="Rectángulo 559">
              <a:extLst>
                <a:ext uri="{FF2B5EF4-FFF2-40B4-BE49-F238E27FC236}">
                  <a16:creationId xmlns:a16="http://schemas.microsoft.com/office/drawing/2014/main" id="{7AE3A501-443C-569E-C21D-51A09DC4893D}"/>
                </a:ext>
              </a:extLst>
            </p:cNvPr>
            <p:cNvSpPr/>
            <p:nvPr/>
          </p:nvSpPr>
          <p:spPr>
            <a:xfrm>
              <a:off x="11328835" y="3054474"/>
              <a:ext cx="773783"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CO</a:t>
              </a:r>
            </a:p>
          </p:txBody>
        </p:sp>
        <p:sp>
          <p:nvSpPr>
            <p:cNvPr id="561" name="Rectángulo 560">
              <a:extLst>
                <a:ext uri="{FF2B5EF4-FFF2-40B4-BE49-F238E27FC236}">
                  <a16:creationId xmlns:a16="http://schemas.microsoft.com/office/drawing/2014/main" id="{B66A4898-3C8F-9A82-A3A6-041FD32852B6}"/>
                </a:ext>
              </a:extLst>
            </p:cNvPr>
            <p:cNvSpPr/>
            <p:nvPr/>
          </p:nvSpPr>
          <p:spPr>
            <a:xfrm>
              <a:off x="11321730" y="3387851"/>
              <a:ext cx="773783"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SAP SIGNAVIO</a:t>
              </a:r>
            </a:p>
          </p:txBody>
        </p:sp>
        <p:sp>
          <p:nvSpPr>
            <p:cNvPr id="562" name="Rectángulo 561">
              <a:extLst>
                <a:ext uri="{FF2B5EF4-FFF2-40B4-BE49-F238E27FC236}">
                  <a16:creationId xmlns:a16="http://schemas.microsoft.com/office/drawing/2014/main" id="{9AAC84B6-3223-ADAD-63BB-6D677374433D}"/>
                </a:ext>
              </a:extLst>
            </p:cNvPr>
            <p:cNvSpPr/>
            <p:nvPr/>
          </p:nvSpPr>
          <p:spPr>
            <a:xfrm>
              <a:off x="11321730" y="3721228"/>
              <a:ext cx="773783"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FINANCE DATALAKE</a:t>
              </a:r>
            </a:p>
          </p:txBody>
        </p:sp>
      </p:grpSp>
      <p:sp>
        <p:nvSpPr>
          <p:cNvPr id="563" name="Rectángulo redondeado 562">
            <a:extLst>
              <a:ext uri="{FF2B5EF4-FFF2-40B4-BE49-F238E27FC236}">
                <a16:creationId xmlns:a16="http://schemas.microsoft.com/office/drawing/2014/main" id="{5C8F11EA-B5A6-810D-E7E4-DB6DB51A7071}"/>
              </a:ext>
            </a:extLst>
          </p:cNvPr>
          <p:cNvSpPr/>
          <p:nvPr/>
        </p:nvSpPr>
        <p:spPr>
          <a:xfrm>
            <a:off x="603631" y="4570753"/>
            <a:ext cx="4320000" cy="196960"/>
          </a:xfrm>
          <a:prstGeom prst="roundRect">
            <a:avLst/>
          </a:prstGeom>
          <a:solidFill>
            <a:srgbClr val="406AB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GOVERNANCE, RISK &amp; COMPLIANCE</a:t>
            </a:r>
          </a:p>
        </p:txBody>
      </p:sp>
      <p:sp>
        <p:nvSpPr>
          <p:cNvPr id="573" name="Rectángulo redondeado 572">
            <a:extLst>
              <a:ext uri="{FF2B5EF4-FFF2-40B4-BE49-F238E27FC236}">
                <a16:creationId xmlns:a16="http://schemas.microsoft.com/office/drawing/2014/main" id="{6488DBEA-5317-5BE8-4226-BC9DE6A6B40F}"/>
              </a:ext>
            </a:extLst>
          </p:cNvPr>
          <p:cNvSpPr/>
          <p:nvPr/>
        </p:nvSpPr>
        <p:spPr>
          <a:xfrm>
            <a:off x="6671530" y="5036599"/>
            <a:ext cx="4320000" cy="196960"/>
          </a:xfrm>
          <a:prstGeom prst="roundRect">
            <a:avLst/>
          </a:prstGeom>
          <a:solidFill>
            <a:srgbClr val="406AB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INTELLIGENT PROCESSES</a:t>
            </a:r>
          </a:p>
        </p:txBody>
      </p:sp>
      <p:grpSp>
        <p:nvGrpSpPr>
          <p:cNvPr id="583" name="Grupo 582">
            <a:extLst>
              <a:ext uri="{FF2B5EF4-FFF2-40B4-BE49-F238E27FC236}">
                <a16:creationId xmlns:a16="http://schemas.microsoft.com/office/drawing/2014/main" id="{8062B0FE-5DD7-ADF6-3D3C-0F8EA0845E5E}"/>
              </a:ext>
            </a:extLst>
          </p:cNvPr>
          <p:cNvGrpSpPr/>
          <p:nvPr/>
        </p:nvGrpSpPr>
        <p:grpSpPr>
          <a:xfrm>
            <a:off x="6671530" y="5296348"/>
            <a:ext cx="4320000" cy="622917"/>
            <a:chOff x="6671530" y="5296348"/>
            <a:chExt cx="4320000" cy="622917"/>
          </a:xfrm>
        </p:grpSpPr>
        <p:sp>
          <p:nvSpPr>
            <p:cNvPr id="574" name="Rectángulo 573">
              <a:extLst>
                <a:ext uri="{FF2B5EF4-FFF2-40B4-BE49-F238E27FC236}">
                  <a16:creationId xmlns:a16="http://schemas.microsoft.com/office/drawing/2014/main" id="{C8BA3F51-65B6-9B21-1A18-6E3B3DBD47C2}"/>
                </a:ext>
              </a:extLst>
            </p:cNvPr>
            <p:cNvSpPr/>
            <p:nvPr/>
          </p:nvSpPr>
          <p:spPr>
            <a:xfrm>
              <a:off x="6671530" y="5296348"/>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err="1">
                  <a:ln>
                    <a:noFill/>
                  </a:ln>
                  <a:solidFill>
                    <a:prstClr val="black"/>
                  </a:solidFill>
                  <a:effectLst/>
                  <a:uLnTx/>
                  <a:uFillTx/>
                  <a:latin typeface="Calibri" panose="020F0502020204030204"/>
                  <a:ea typeface="+mn-ea"/>
                  <a:cs typeface="+mn-cs"/>
                </a:rPr>
                <a:t>iRPAs</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575" name="Rectángulo 574">
              <a:extLst>
                <a:ext uri="{FF2B5EF4-FFF2-40B4-BE49-F238E27FC236}">
                  <a16:creationId xmlns:a16="http://schemas.microsoft.com/office/drawing/2014/main" id="{F8A05E48-95A4-5BED-CC21-1FC8E064760F}"/>
                </a:ext>
              </a:extLst>
            </p:cNvPr>
            <p:cNvSpPr/>
            <p:nvPr/>
          </p:nvSpPr>
          <p:spPr>
            <a:xfrm>
              <a:off x="8903530" y="5296348"/>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LOW CODE / NO CODE</a:t>
              </a:r>
            </a:p>
          </p:txBody>
        </p:sp>
        <p:sp>
          <p:nvSpPr>
            <p:cNvPr id="388" name="Rectángulo 387">
              <a:extLst>
                <a:ext uri="{FF2B5EF4-FFF2-40B4-BE49-F238E27FC236}">
                  <a16:creationId xmlns:a16="http://schemas.microsoft.com/office/drawing/2014/main" id="{D6CB629E-C66B-2754-502E-C53DEABA9694}"/>
                </a:ext>
              </a:extLst>
            </p:cNvPr>
            <p:cNvSpPr/>
            <p:nvPr/>
          </p:nvSpPr>
          <p:spPr>
            <a:xfrm>
              <a:off x="6671530" y="5631265"/>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err="1">
                  <a:ln>
                    <a:noFill/>
                  </a:ln>
                  <a:solidFill>
                    <a:prstClr val="black"/>
                  </a:solidFill>
                  <a:effectLst/>
                  <a:uLnTx/>
                  <a:uFillTx/>
                  <a:latin typeface="Calibri" panose="020F0502020204030204"/>
                  <a:ea typeface="+mn-ea"/>
                  <a:cs typeface="+mn-cs"/>
                </a:rPr>
                <a:t>RPAs</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89" name="Rectángulo 388">
              <a:extLst>
                <a:ext uri="{FF2B5EF4-FFF2-40B4-BE49-F238E27FC236}">
                  <a16:creationId xmlns:a16="http://schemas.microsoft.com/office/drawing/2014/main" id="{B08B71BF-B0A2-60BD-5F82-D8AC62BA6B0D}"/>
                </a:ext>
              </a:extLst>
            </p:cNvPr>
            <p:cNvSpPr/>
            <p:nvPr/>
          </p:nvSpPr>
          <p:spPr>
            <a:xfrm>
              <a:off x="8903530" y="5631265"/>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algn="ctr">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ARTIFICIAL INTELLIGENCE</a:t>
              </a:r>
            </a:p>
          </p:txBody>
        </p:sp>
      </p:grpSp>
      <p:grpSp>
        <p:nvGrpSpPr>
          <p:cNvPr id="581" name="Grupo 580">
            <a:extLst>
              <a:ext uri="{FF2B5EF4-FFF2-40B4-BE49-F238E27FC236}">
                <a16:creationId xmlns:a16="http://schemas.microsoft.com/office/drawing/2014/main" id="{ACE25B66-4613-B967-E853-EB52822EA3A0}"/>
              </a:ext>
            </a:extLst>
          </p:cNvPr>
          <p:cNvGrpSpPr/>
          <p:nvPr/>
        </p:nvGrpSpPr>
        <p:grpSpPr>
          <a:xfrm>
            <a:off x="603631" y="4836646"/>
            <a:ext cx="2088000" cy="1019830"/>
            <a:chOff x="603631" y="4836646"/>
            <a:chExt cx="2088000" cy="1019830"/>
          </a:xfrm>
        </p:grpSpPr>
        <p:sp>
          <p:nvSpPr>
            <p:cNvPr id="564" name="Rectángulo 563">
              <a:extLst>
                <a:ext uri="{FF2B5EF4-FFF2-40B4-BE49-F238E27FC236}">
                  <a16:creationId xmlns:a16="http://schemas.microsoft.com/office/drawing/2014/main" id="{71EEDDB2-7F0A-A27E-6640-7E477967234B}"/>
                </a:ext>
              </a:extLst>
            </p:cNvPr>
            <p:cNvSpPr/>
            <p:nvPr/>
          </p:nvSpPr>
          <p:spPr>
            <a:xfrm>
              <a:off x="603631" y="4836646"/>
              <a:ext cx="2088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GOV, RISK &amp; COMPLIANCE</a:t>
              </a:r>
            </a:p>
          </p:txBody>
        </p:sp>
        <p:sp>
          <p:nvSpPr>
            <p:cNvPr id="407" name="Rectángulo 406">
              <a:extLst>
                <a:ext uri="{FF2B5EF4-FFF2-40B4-BE49-F238E27FC236}">
                  <a16:creationId xmlns:a16="http://schemas.microsoft.com/office/drawing/2014/main" id="{4C219501-9822-9556-C776-BC23D6EADA8D}"/>
                </a:ext>
              </a:extLst>
            </p:cNvPr>
            <p:cNvSpPr/>
            <p:nvPr/>
          </p:nvSpPr>
          <p:spPr>
            <a:xfrm>
              <a:off x="603631" y="5233559"/>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ARCHER</a:t>
              </a:r>
            </a:p>
          </p:txBody>
        </p:sp>
        <p:sp>
          <p:nvSpPr>
            <p:cNvPr id="418" name="Rectángulo 417">
              <a:extLst>
                <a:ext uri="{FF2B5EF4-FFF2-40B4-BE49-F238E27FC236}">
                  <a16:creationId xmlns:a16="http://schemas.microsoft.com/office/drawing/2014/main" id="{95CA00C3-B38A-F662-2898-0ACAC21616BF}"/>
                </a:ext>
              </a:extLst>
            </p:cNvPr>
            <p:cNvSpPr/>
            <p:nvPr/>
          </p:nvSpPr>
          <p:spPr>
            <a:xfrm>
              <a:off x="603631" y="5568476"/>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HIGHBOND</a:t>
              </a:r>
            </a:p>
          </p:txBody>
        </p:sp>
      </p:grpSp>
      <p:grpSp>
        <p:nvGrpSpPr>
          <p:cNvPr id="582" name="Grupo 581">
            <a:extLst>
              <a:ext uri="{FF2B5EF4-FFF2-40B4-BE49-F238E27FC236}">
                <a16:creationId xmlns:a16="http://schemas.microsoft.com/office/drawing/2014/main" id="{9608498F-F350-F68F-B2EE-A663366A31A1}"/>
              </a:ext>
            </a:extLst>
          </p:cNvPr>
          <p:cNvGrpSpPr/>
          <p:nvPr/>
        </p:nvGrpSpPr>
        <p:grpSpPr>
          <a:xfrm>
            <a:off x="2835631" y="4836646"/>
            <a:ext cx="2088000" cy="1448603"/>
            <a:chOff x="2835631" y="4836646"/>
            <a:chExt cx="2088000" cy="1448603"/>
          </a:xfrm>
        </p:grpSpPr>
        <p:sp>
          <p:nvSpPr>
            <p:cNvPr id="565" name="Rectángulo 564">
              <a:extLst>
                <a:ext uri="{FF2B5EF4-FFF2-40B4-BE49-F238E27FC236}">
                  <a16:creationId xmlns:a16="http://schemas.microsoft.com/office/drawing/2014/main" id="{C47DE38B-F5A0-7BAF-9672-6B89E53C5640}"/>
                </a:ext>
              </a:extLst>
            </p:cNvPr>
            <p:cNvSpPr/>
            <p:nvPr/>
          </p:nvSpPr>
          <p:spPr>
            <a:xfrm>
              <a:off x="2835631" y="4836646"/>
              <a:ext cx="2088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GENERAL SUPPORT</a:t>
              </a:r>
            </a:p>
          </p:txBody>
        </p:sp>
        <p:sp>
          <p:nvSpPr>
            <p:cNvPr id="408" name="Rectángulo 407">
              <a:extLst>
                <a:ext uri="{FF2B5EF4-FFF2-40B4-BE49-F238E27FC236}">
                  <a16:creationId xmlns:a16="http://schemas.microsoft.com/office/drawing/2014/main" id="{1A380455-533B-5A99-0551-7C9606AB15E7}"/>
                </a:ext>
              </a:extLst>
            </p:cNvPr>
            <p:cNvSpPr/>
            <p:nvPr/>
          </p:nvSpPr>
          <p:spPr>
            <a:xfrm>
              <a:off x="2835631" y="5233559"/>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LICITA OK</a:t>
              </a:r>
            </a:p>
          </p:txBody>
        </p:sp>
        <p:sp>
          <p:nvSpPr>
            <p:cNvPr id="423" name="Rectángulo 422">
              <a:extLst>
                <a:ext uri="{FF2B5EF4-FFF2-40B4-BE49-F238E27FC236}">
                  <a16:creationId xmlns:a16="http://schemas.microsoft.com/office/drawing/2014/main" id="{0613902C-1B98-C9C9-08A8-C782D90F5AF7}"/>
                </a:ext>
              </a:extLst>
            </p:cNvPr>
            <p:cNvSpPr/>
            <p:nvPr/>
          </p:nvSpPr>
          <p:spPr>
            <a:xfrm>
              <a:off x="2835631" y="5596635"/>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FALANET</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425" name="Rectángulo 424">
              <a:extLst>
                <a:ext uri="{FF2B5EF4-FFF2-40B4-BE49-F238E27FC236}">
                  <a16:creationId xmlns:a16="http://schemas.microsoft.com/office/drawing/2014/main" id="{44D6BA1B-659B-ED83-F416-5C87ECE03103}"/>
                </a:ext>
              </a:extLst>
            </p:cNvPr>
            <p:cNvSpPr/>
            <p:nvPr/>
          </p:nvSpPr>
          <p:spPr>
            <a:xfrm>
              <a:off x="2835631" y="5778173"/>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SCA</a:t>
              </a:r>
            </a:p>
          </p:txBody>
        </p:sp>
        <p:sp>
          <p:nvSpPr>
            <p:cNvPr id="443" name="Rectángulo 442">
              <a:extLst>
                <a:ext uri="{FF2B5EF4-FFF2-40B4-BE49-F238E27FC236}">
                  <a16:creationId xmlns:a16="http://schemas.microsoft.com/office/drawing/2014/main" id="{6F64AA41-3FE4-D66A-E4FC-E514BF121F5E}"/>
                </a:ext>
              </a:extLst>
            </p:cNvPr>
            <p:cNvSpPr/>
            <p:nvPr/>
          </p:nvSpPr>
          <p:spPr>
            <a:xfrm>
              <a:off x="2835631" y="5415097"/>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MAXIMO</a:t>
              </a:r>
            </a:p>
          </p:txBody>
        </p:sp>
        <p:sp>
          <p:nvSpPr>
            <p:cNvPr id="445" name="Rectángulo 444">
              <a:extLst>
                <a:ext uri="{FF2B5EF4-FFF2-40B4-BE49-F238E27FC236}">
                  <a16:creationId xmlns:a16="http://schemas.microsoft.com/office/drawing/2014/main" id="{8EF5F742-025D-E783-3582-D8E11FF52725}"/>
                </a:ext>
              </a:extLst>
            </p:cNvPr>
            <p:cNvSpPr/>
            <p:nvPr/>
          </p:nvSpPr>
          <p:spPr>
            <a:xfrm>
              <a:off x="2835631" y="5959711"/>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DELIGENT</a:t>
              </a:r>
            </a:p>
          </p:txBody>
        </p:sp>
        <p:sp>
          <p:nvSpPr>
            <p:cNvPr id="446" name="Rectángulo 445">
              <a:extLst>
                <a:ext uri="{FF2B5EF4-FFF2-40B4-BE49-F238E27FC236}">
                  <a16:creationId xmlns:a16="http://schemas.microsoft.com/office/drawing/2014/main" id="{53D2D7FB-0BF5-3D55-DF1E-E4295D2DED41}"/>
                </a:ext>
              </a:extLst>
            </p:cNvPr>
            <p:cNvSpPr/>
            <p:nvPr/>
          </p:nvSpPr>
          <p:spPr>
            <a:xfrm>
              <a:off x="2835631" y="6141249"/>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SITE OPEN PLAZA</a:t>
              </a:r>
            </a:p>
          </p:txBody>
        </p:sp>
      </p:grpSp>
    </p:spTree>
    <p:extLst>
      <p:ext uri="{BB962C8B-B14F-4D97-AF65-F5344CB8AC3E}">
        <p14:creationId xmlns:p14="http://schemas.microsoft.com/office/powerpoint/2010/main" val="2132212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3"/>
                                        </p:tgtEl>
                                        <p:attrNameLst>
                                          <p:attrName>style.visibility</p:attrName>
                                        </p:attrNameLst>
                                      </p:cBhvr>
                                      <p:to>
                                        <p:strVal val="visible"/>
                                      </p:to>
                                    </p:set>
                                    <p:animEffect transition="in" filter="fade">
                                      <p:cBhvr>
                                        <p:cTn id="7" dur="500"/>
                                        <p:tgtEl>
                                          <p:spTgt spid="40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76"/>
                                        </p:tgtEl>
                                        <p:attrNameLst>
                                          <p:attrName>style.visibility</p:attrName>
                                        </p:attrNameLst>
                                      </p:cBhvr>
                                      <p:to>
                                        <p:strVal val="visible"/>
                                      </p:to>
                                    </p:set>
                                    <p:animEffect transition="in" filter="wipe(up)">
                                      <p:cBhvr>
                                        <p:cTn id="12" dur="1000"/>
                                        <p:tgtEl>
                                          <p:spTgt spid="576"/>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577"/>
                                        </p:tgtEl>
                                        <p:attrNameLst>
                                          <p:attrName>style.visibility</p:attrName>
                                        </p:attrNameLst>
                                      </p:cBhvr>
                                      <p:to>
                                        <p:strVal val="visible"/>
                                      </p:to>
                                    </p:set>
                                    <p:animEffect transition="in" filter="wipe(up)">
                                      <p:cBhvr>
                                        <p:cTn id="17" dur="1000"/>
                                        <p:tgtEl>
                                          <p:spTgt spid="57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580"/>
                                        </p:tgtEl>
                                        <p:attrNameLst>
                                          <p:attrName>style.visibility</p:attrName>
                                        </p:attrNameLst>
                                      </p:cBhvr>
                                      <p:to>
                                        <p:strVal val="visible"/>
                                      </p:to>
                                    </p:set>
                                    <p:animEffect transition="in" filter="wipe(up)">
                                      <p:cBhvr>
                                        <p:cTn id="22" dur="1000"/>
                                        <p:tgtEl>
                                          <p:spTgt spid="580"/>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578"/>
                                        </p:tgtEl>
                                        <p:attrNameLst>
                                          <p:attrName>style.visibility</p:attrName>
                                        </p:attrNameLst>
                                      </p:cBhvr>
                                      <p:to>
                                        <p:strVal val="visible"/>
                                      </p:to>
                                    </p:set>
                                    <p:animEffect transition="in" filter="wipe(up)">
                                      <p:cBhvr>
                                        <p:cTn id="27" dur="1000"/>
                                        <p:tgtEl>
                                          <p:spTgt spid="578"/>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nodeType="clickEffect">
                                  <p:stCondLst>
                                    <p:cond delay="0"/>
                                  </p:stCondLst>
                                  <p:childTnLst>
                                    <p:set>
                                      <p:cBhvr>
                                        <p:cTn id="31" dur="1" fill="hold">
                                          <p:stCondLst>
                                            <p:cond delay="0"/>
                                          </p:stCondLst>
                                        </p:cTn>
                                        <p:tgtEl>
                                          <p:spTgt spid="579"/>
                                        </p:tgtEl>
                                        <p:attrNameLst>
                                          <p:attrName>style.visibility</p:attrName>
                                        </p:attrNameLst>
                                      </p:cBhvr>
                                      <p:to>
                                        <p:strVal val="visible"/>
                                      </p:to>
                                    </p:set>
                                    <p:animEffect transition="in" filter="wipe(up)">
                                      <p:cBhvr>
                                        <p:cTn id="32" dur="1000"/>
                                        <p:tgtEl>
                                          <p:spTgt spid="57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63"/>
                                        </p:tgtEl>
                                        <p:attrNameLst>
                                          <p:attrName>style.visibility</p:attrName>
                                        </p:attrNameLst>
                                      </p:cBhvr>
                                      <p:to>
                                        <p:strVal val="visible"/>
                                      </p:to>
                                    </p:set>
                                    <p:animEffect transition="in" filter="fade">
                                      <p:cBhvr>
                                        <p:cTn id="37" dur="500"/>
                                        <p:tgtEl>
                                          <p:spTgt spid="563"/>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nodeType="clickEffect">
                                  <p:stCondLst>
                                    <p:cond delay="0"/>
                                  </p:stCondLst>
                                  <p:childTnLst>
                                    <p:set>
                                      <p:cBhvr>
                                        <p:cTn id="41" dur="1" fill="hold">
                                          <p:stCondLst>
                                            <p:cond delay="0"/>
                                          </p:stCondLst>
                                        </p:cTn>
                                        <p:tgtEl>
                                          <p:spTgt spid="581"/>
                                        </p:tgtEl>
                                        <p:attrNameLst>
                                          <p:attrName>style.visibility</p:attrName>
                                        </p:attrNameLst>
                                      </p:cBhvr>
                                      <p:to>
                                        <p:strVal val="visible"/>
                                      </p:to>
                                    </p:set>
                                    <p:animEffect transition="in" filter="wipe(up)">
                                      <p:cBhvr>
                                        <p:cTn id="42" dur="1000"/>
                                        <p:tgtEl>
                                          <p:spTgt spid="581"/>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1" fill="hold" nodeType="clickEffect">
                                  <p:stCondLst>
                                    <p:cond delay="0"/>
                                  </p:stCondLst>
                                  <p:childTnLst>
                                    <p:set>
                                      <p:cBhvr>
                                        <p:cTn id="46" dur="1" fill="hold">
                                          <p:stCondLst>
                                            <p:cond delay="0"/>
                                          </p:stCondLst>
                                        </p:cTn>
                                        <p:tgtEl>
                                          <p:spTgt spid="582"/>
                                        </p:tgtEl>
                                        <p:attrNameLst>
                                          <p:attrName>style.visibility</p:attrName>
                                        </p:attrNameLst>
                                      </p:cBhvr>
                                      <p:to>
                                        <p:strVal val="visible"/>
                                      </p:to>
                                    </p:set>
                                    <p:animEffect transition="in" filter="wipe(up)">
                                      <p:cBhvr>
                                        <p:cTn id="47" dur="1000"/>
                                        <p:tgtEl>
                                          <p:spTgt spid="58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573"/>
                                        </p:tgtEl>
                                        <p:attrNameLst>
                                          <p:attrName>style.visibility</p:attrName>
                                        </p:attrNameLst>
                                      </p:cBhvr>
                                      <p:to>
                                        <p:strVal val="visible"/>
                                      </p:to>
                                    </p:set>
                                    <p:animEffect transition="in" filter="fade">
                                      <p:cBhvr>
                                        <p:cTn id="52" dur="500"/>
                                        <p:tgtEl>
                                          <p:spTgt spid="573"/>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nodeType="clickEffect">
                                  <p:stCondLst>
                                    <p:cond delay="0"/>
                                  </p:stCondLst>
                                  <p:childTnLst>
                                    <p:set>
                                      <p:cBhvr>
                                        <p:cTn id="56" dur="1" fill="hold">
                                          <p:stCondLst>
                                            <p:cond delay="0"/>
                                          </p:stCondLst>
                                        </p:cTn>
                                        <p:tgtEl>
                                          <p:spTgt spid="583"/>
                                        </p:tgtEl>
                                        <p:attrNameLst>
                                          <p:attrName>style.visibility</p:attrName>
                                        </p:attrNameLst>
                                      </p:cBhvr>
                                      <p:to>
                                        <p:strVal val="visible"/>
                                      </p:to>
                                    </p:set>
                                    <p:animEffect transition="in" filter="wipe(up)">
                                      <p:cBhvr>
                                        <p:cTn id="57" dur="1000"/>
                                        <p:tgtEl>
                                          <p:spTgt spid="5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 grpId="0" animBg="1"/>
      <p:bldP spid="563" grpId="0" animBg="1"/>
      <p:bldP spid="573"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Finances</a:t>
            </a:r>
            <a:r>
              <a:rPr lang="es-CL" b="1"/>
              <a:t> – </a:t>
            </a:r>
            <a:r>
              <a:rPr lang="es-CL" b="1" err="1"/>
              <a:t>Ecosystem</a:t>
            </a:r>
            <a:r>
              <a:rPr lang="es-CL" b="1"/>
              <a:t> / Business </a:t>
            </a:r>
            <a:r>
              <a:rPr lang="es-CL" b="1" err="1"/>
              <a:t>Overview</a:t>
            </a:r>
            <a:endParaRPr lang="es-CL"/>
          </a:p>
        </p:txBody>
      </p:sp>
      <p:sp>
        <p:nvSpPr>
          <p:cNvPr id="403" name="Rectángulo redondeado 402">
            <a:extLst>
              <a:ext uri="{FF2B5EF4-FFF2-40B4-BE49-F238E27FC236}">
                <a16:creationId xmlns:a16="http://schemas.microsoft.com/office/drawing/2014/main" id="{8F353DE8-4A1B-A89B-B60B-EE3639BA69DD}"/>
              </a:ext>
            </a:extLst>
          </p:cNvPr>
          <p:cNvSpPr/>
          <p:nvPr/>
        </p:nvSpPr>
        <p:spPr>
          <a:xfrm>
            <a:off x="71538" y="1991808"/>
            <a:ext cx="12049297" cy="196960"/>
          </a:xfrm>
          <a:prstGeom prst="roundRect">
            <a:avLst/>
          </a:prstGeom>
          <a:solidFill>
            <a:srgbClr val="406AB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FINANCIAL PROCESSES</a:t>
            </a:r>
          </a:p>
        </p:txBody>
      </p:sp>
      <p:sp>
        <p:nvSpPr>
          <p:cNvPr id="9" name="CuadroTexto 8">
            <a:extLst>
              <a:ext uri="{FF2B5EF4-FFF2-40B4-BE49-F238E27FC236}">
                <a16:creationId xmlns:a16="http://schemas.microsoft.com/office/drawing/2014/main" id="{EAEFF91F-E7FA-D412-9EE9-757AF9EC26D6}"/>
              </a:ext>
            </a:extLst>
          </p:cNvPr>
          <p:cNvSpPr txBox="1"/>
          <p:nvPr/>
        </p:nvSpPr>
        <p:spPr>
          <a:xfrm>
            <a:off x="439666" y="1634198"/>
            <a:ext cx="7632000" cy="241199"/>
          </a:xfrm>
          <a:prstGeom prst="rect">
            <a:avLst/>
          </a:prstGeom>
          <a:solidFill>
            <a:srgbClr val="D0DBDD"/>
          </a:solidFill>
          <a:ln w="12700" cap="flat" cmpd="sng" algn="ctr">
            <a:noFill/>
            <a:prstDash val="solid"/>
            <a:miter lim="800000"/>
          </a:ln>
          <a:effectLst/>
        </p:spPr>
        <p:txBody>
          <a:bodyPr rtlCol="0" anchor="ctr"/>
          <a:lstStyle>
            <a:defPPr>
              <a:defRPr lang="es-CL"/>
            </a:defPPr>
            <a:lvl1pPr marR="0" lvl="0" indent="0" algn="ctr" fontAlgn="auto">
              <a:lnSpc>
                <a:spcPct val="100000"/>
              </a:lnSpc>
              <a:spcBef>
                <a:spcPts val="0"/>
              </a:spcBef>
              <a:spcAft>
                <a:spcPts val="0"/>
              </a:spcAft>
              <a:buClrTx/>
              <a:buSzTx/>
              <a:buFontTx/>
              <a:buNone/>
              <a:tabLst/>
              <a:defRPr kumimoji="0" sz="800" b="1" i="0" u="none" strike="noStrike" kern="0" cap="none" spc="0" normalizeH="0" baseline="0">
                <a:ln>
                  <a:noFill/>
                </a:ln>
                <a:solidFill>
                  <a:srgbClr val="454A51"/>
                </a:solidFill>
                <a:effectLst/>
                <a:uLnTx/>
                <a:uFillTx/>
                <a:latin typeface="Calibri" panose="020F0502020204030204"/>
              </a:defRPr>
            </a:lvl1pPr>
          </a:lstStyle>
          <a:p>
            <a:pPr algn="l"/>
            <a:r>
              <a:rPr lang="es-CL" sz="1000"/>
              <a:t>Falabella cuenta con el ERP Financiero SAP, el cual brinda soporte a diversos procesos financieros a través de sus diferentes módulos</a:t>
            </a:r>
          </a:p>
        </p:txBody>
      </p:sp>
      <p:grpSp>
        <p:nvGrpSpPr>
          <p:cNvPr id="576" name="Grupo 575">
            <a:extLst>
              <a:ext uri="{FF2B5EF4-FFF2-40B4-BE49-F238E27FC236}">
                <a16:creationId xmlns:a16="http://schemas.microsoft.com/office/drawing/2014/main" id="{7B766684-62DA-4E9D-4128-990EB1EC545C}"/>
              </a:ext>
            </a:extLst>
          </p:cNvPr>
          <p:cNvGrpSpPr/>
          <p:nvPr/>
        </p:nvGrpSpPr>
        <p:grpSpPr>
          <a:xfrm>
            <a:off x="71538" y="2234943"/>
            <a:ext cx="3285508" cy="1769339"/>
            <a:chOff x="71538" y="2234943"/>
            <a:chExt cx="3285508" cy="1769339"/>
          </a:xfrm>
        </p:grpSpPr>
        <p:sp>
          <p:nvSpPr>
            <p:cNvPr id="2" name="Rectángulo 1">
              <a:extLst>
                <a:ext uri="{FF2B5EF4-FFF2-40B4-BE49-F238E27FC236}">
                  <a16:creationId xmlns:a16="http://schemas.microsoft.com/office/drawing/2014/main" id="{0D3B0A6A-3DA2-2C18-CE74-F6F412AC6A5B}"/>
                </a:ext>
              </a:extLst>
            </p:cNvPr>
            <p:cNvSpPr/>
            <p:nvPr/>
          </p:nvSpPr>
          <p:spPr>
            <a:xfrm>
              <a:off x="72692" y="2234943"/>
              <a:ext cx="3284353" cy="324000"/>
            </a:xfrm>
            <a:prstGeom prst="rect">
              <a:avLst/>
            </a:prstGeom>
            <a:solidFill>
              <a:srgbClr val="4085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PROCURE TO PAY</a:t>
              </a:r>
            </a:p>
          </p:txBody>
        </p:sp>
        <p:sp>
          <p:nvSpPr>
            <p:cNvPr id="34" name="Rectángulo 33">
              <a:extLst>
                <a:ext uri="{FF2B5EF4-FFF2-40B4-BE49-F238E27FC236}">
                  <a16:creationId xmlns:a16="http://schemas.microsoft.com/office/drawing/2014/main" id="{F046EAA7-6A3F-06AE-8A2A-F86EB9F969EE}"/>
                </a:ext>
              </a:extLst>
            </p:cNvPr>
            <p:cNvSpPr/>
            <p:nvPr/>
          </p:nvSpPr>
          <p:spPr>
            <a:xfrm>
              <a:off x="71538" y="2662836"/>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PROCUREMENT</a:t>
              </a:r>
            </a:p>
          </p:txBody>
        </p:sp>
        <p:sp>
          <p:nvSpPr>
            <p:cNvPr id="35" name="Rectángulo 34">
              <a:extLst>
                <a:ext uri="{FF2B5EF4-FFF2-40B4-BE49-F238E27FC236}">
                  <a16:creationId xmlns:a16="http://schemas.microsoft.com/office/drawing/2014/main" id="{66B0EFA5-FB38-9135-DB6C-60785FBADACA}"/>
                </a:ext>
              </a:extLst>
            </p:cNvPr>
            <p:cNvSpPr/>
            <p:nvPr/>
          </p:nvSpPr>
          <p:spPr>
            <a:xfrm>
              <a:off x="902707" y="2662836"/>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ACCOUNT PAYABLES</a:t>
              </a:r>
            </a:p>
          </p:txBody>
        </p:sp>
        <p:sp>
          <p:nvSpPr>
            <p:cNvPr id="384" name="Rectángulo 383">
              <a:extLst>
                <a:ext uri="{FF2B5EF4-FFF2-40B4-BE49-F238E27FC236}">
                  <a16:creationId xmlns:a16="http://schemas.microsoft.com/office/drawing/2014/main" id="{2E775242-3B3D-D779-78FA-F05583295765}"/>
                </a:ext>
              </a:extLst>
            </p:cNvPr>
            <p:cNvSpPr/>
            <p:nvPr/>
          </p:nvSpPr>
          <p:spPr>
            <a:xfrm>
              <a:off x="2565046" y="2662836"/>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CONTRACT MGMT</a:t>
              </a:r>
            </a:p>
          </p:txBody>
        </p:sp>
        <p:sp>
          <p:nvSpPr>
            <p:cNvPr id="385" name="Rectángulo 384">
              <a:extLst>
                <a:ext uri="{FF2B5EF4-FFF2-40B4-BE49-F238E27FC236}">
                  <a16:creationId xmlns:a16="http://schemas.microsoft.com/office/drawing/2014/main" id="{1A430549-0EE9-56D1-F483-5BF282EEBE4D}"/>
                </a:ext>
              </a:extLst>
            </p:cNvPr>
            <p:cNvSpPr/>
            <p:nvPr/>
          </p:nvSpPr>
          <p:spPr>
            <a:xfrm>
              <a:off x="1733876" y="2662836"/>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SUPPLIER MANAGEMENT</a:t>
              </a:r>
            </a:p>
          </p:txBody>
        </p:sp>
        <p:sp>
          <p:nvSpPr>
            <p:cNvPr id="31" name="Rectángulo 30">
              <a:extLst>
                <a:ext uri="{FF2B5EF4-FFF2-40B4-BE49-F238E27FC236}">
                  <a16:creationId xmlns:a16="http://schemas.microsoft.com/office/drawing/2014/main" id="{FC07E5DD-9A0D-9F63-D354-57C9DF2880AA}"/>
                </a:ext>
              </a:extLst>
            </p:cNvPr>
            <p:cNvSpPr/>
            <p:nvPr/>
          </p:nvSpPr>
          <p:spPr>
            <a:xfrm>
              <a:off x="71538" y="3057367"/>
              <a:ext cx="792000" cy="287369"/>
            </a:xfrm>
            <a:prstGeom prst="rect">
              <a:avLst/>
            </a:prstGeom>
            <a:solidFill>
              <a:srgbClr val="214990"/>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chemeClr val="bg1"/>
                  </a:solidFill>
                  <a:effectLst/>
                  <a:uLnTx/>
                  <a:uFillTx/>
                  <a:latin typeface="Calibri" panose="020F0502020204030204"/>
                  <a:ea typeface="+mn-ea"/>
                  <a:cs typeface="+mn-cs"/>
                </a:rPr>
                <a:t>SAP MM</a:t>
              </a:r>
            </a:p>
          </p:txBody>
        </p:sp>
        <p:sp>
          <p:nvSpPr>
            <p:cNvPr id="32" name="Rectángulo 31">
              <a:extLst>
                <a:ext uri="{FF2B5EF4-FFF2-40B4-BE49-F238E27FC236}">
                  <a16:creationId xmlns:a16="http://schemas.microsoft.com/office/drawing/2014/main" id="{28621988-A9EF-DADB-FB44-A65AAAE3B9B9}"/>
                </a:ext>
              </a:extLst>
            </p:cNvPr>
            <p:cNvSpPr/>
            <p:nvPr/>
          </p:nvSpPr>
          <p:spPr>
            <a:xfrm>
              <a:off x="902707" y="3056737"/>
              <a:ext cx="792000" cy="288000"/>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FI-AP</a:t>
              </a:r>
            </a:p>
          </p:txBody>
        </p:sp>
        <p:sp>
          <p:nvSpPr>
            <p:cNvPr id="33" name="Rectángulo 32">
              <a:extLst>
                <a:ext uri="{FF2B5EF4-FFF2-40B4-BE49-F238E27FC236}">
                  <a16:creationId xmlns:a16="http://schemas.microsoft.com/office/drawing/2014/main" id="{0882F62C-330D-83E6-F887-01FCA269540E}"/>
                </a:ext>
              </a:extLst>
            </p:cNvPr>
            <p:cNvSpPr/>
            <p:nvPr/>
          </p:nvSpPr>
          <p:spPr>
            <a:xfrm>
              <a:off x="902707" y="3386509"/>
              <a:ext cx="792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B2B FINANCIERO</a:t>
              </a:r>
            </a:p>
          </p:txBody>
        </p:sp>
        <p:sp>
          <p:nvSpPr>
            <p:cNvPr id="36" name="Rectángulo 35">
              <a:extLst>
                <a:ext uri="{FF2B5EF4-FFF2-40B4-BE49-F238E27FC236}">
                  <a16:creationId xmlns:a16="http://schemas.microsoft.com/office/drawing/2014/main" id="{C30C8EC8-3D67-1687-A5EC-BDFF0A9C7FB3}"/>
                </a:ext>
              </a:extLst>
            </p:cNvPr>
            <p:cNvSpPr/>
            <p:nvPr/>
          </p:nvSpPr>
          <p:spPr>
            <a:xfrm>
              <a:off x="902707" y="3716282"/>
              <a:ext cx="792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BILLER FAL TRADING</a:t>
              </a:r>
            </a:p>
          </p:txBody>
        </p:sp>
        <p:sp>
          <p:nvSpPr>
            <p:cNvPr id="49" name="Rectángulo 48">
              <a:extLst>
                <a:ext uri="{FF2B5EF4-FFF2-40B4-BE49-F238E27FC236}">
                  <a16:creationId xmlns:a16="http://schemas.microsoft.com/office/drawing/2014/main" id="{DE5CD77B-F5D8-8A98-1F07-43F3BC98C0C7}"/>
                </a:ext>
              </a:extLst>
            </p:cNvPr>
            <p:cNvSpPr/>
            <p:nvPr/>
          </p:nvSpPr>
          <p:spPr>
            <a:xfrm>
              <a:off x="1733876" y="3055104"/>
              <a:ext cx="792000" cy="287369"/>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VALID. CORP </a:t>
              </a: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PROVEEDORES</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50" name="Rectángulo 49">
              <a:extLst>
                <a:ext uri="{FF2B5EF4-FFF2-40B4-BE49-F238E27FC236}">
                  <a16:creationId xmlns:a16="http://schemas.microsoft.com/office/drawing/2014/main" id="{EC14D140-1C5D-10AC-9CDE-590F9EE33250}"/>
                </a:ext>
              </a:extLst>
            </p:cNvPr>
            <p:cNvSpPr/>
            <p:nvPr/>
          </p:nvSpPr>
          <p:spPr>
            <a:xfrm>
              <a:off x="2565045" y="3054474"/>
              <a:ext cx="792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S2C</a:t>
              </a:r>
            </a:p>
          </p:txBody>
        </p:sp>
      </p:grpSp>
      <p:grpSp>
        <p:nvGrpSpPr>
          <p:cNvPr id="577" name="Grupo 576">
            <a:extLst>
              <a:ext uri="{FF2B5EF4-FFF2-40B4-BE49-F238E27FC236}">
                <a16:creationId xmlns:a16="http://schemas.microsoft.com/office/drawing/2014/main" id="{07830351-4873-BD4C-9691-7C64CBDB3FEA}"/>
              </a:ext>
            </a:extLst>
          </p:cNvPr>
          <p:cNvGrpSpPr/>
          <p:nvPr/>
        </p:nvGrpSpPr>
        <p:grpSpPr>
          <a:xfrm>
            <a:off x="3427543" y="2229681"/>
            <a:ext cx="2969539" cy="2185052"/>
            <a:chOff x="3427543" y="2229681"/>
            <a:chExt cx="2969539" cy="2185052"/>
          </a:xfrm>
        </p:grpSpPr>
        <p:sp>
          <p:nvSpPr>
            <p:cNvPr id="3" name="Rectángulo 2">
              <a:extLst>
                <a:ext uri="{FF2B5EF4-FFF2-40B4-BE49-F238E27FC236}">
                  <a16:creationId xmlns:a16="http://schemas.microsoft.com/office/drawing/2014/main" id="{D29312D8-7764-0DF0-FA10-66EE9D346308}"/>
                </a:ext>
              </a:extLst>
            </p:cNvPr>
            <p:cNvSpPr/>
            <p:nvPr/>
          </p:nvSpPr>
          <p:spPr>
            <a:xfrm>
              <a:off x="3432949" y="2229681"/>
              <a:ext cx="2964133" cy="324000"/>
            </a:xfrm>
            <a:prstGeom prst="rect">
              <a:avLst/>
            </a:prstGeom>
            <a:solidFill>
              <a:schemeClr val="accent6">
                <a:lumMod val="60000"/>
                <a:lumOff val="40000"/>
              </a:schemeClr>
            </a:solidFill>
            <a:ln w="12700" cap="flat" cmpd="sng" algn="ctr">
              <a:noFill/>
              <a:prstDash val="solid"/>
              <a:miter lim="800000"/>
            </a:ln>
            <a:effectLst/>
          </p:spPr>
          <p:txBody>
            <a:bodyPr rtlCol="0" anchor="ctr"/>
            <a:lstStyle/>
            <a:p>
              <a:pPr algn="ctr"/>
              <a:r>
                <a:rPr lang="es-CL" sz="1200" b="1" kern="0">
                  <a:solidFill>
                    <a:prstClr val="white"/>
                  </a:solidFill>
                  <a:latin typeface="Calibri" panose="020F0502020204030204"/>
                </a:rPr>
                <a:t>RECORD TO REPORT</a:t>
              </a:r>
            </a:p>
          </p:txBody>
        </p:sp>
        <p:sp>
          <p:nvSpPr>
            <p:cNvPr id="12" name="Rectángulo 11">
              <a:extLst>
                <a:ext uri="{FF2B5EF4-FFF2-40B4-BE49-F238E27FC236}">
                  <a16:creationId xmlns:a16="http://schemas.microsoft.com/office/drawing/2014/main" id="{D08DEB9D-2F31-5FF3-36AE-C72593F6442E}"/>
                </a:ext>
              </a:extLst>
            </p:cNvPr>
            <p:cNvSpPr/>
            <p:nvPr/>
          </p:nvSpPr>
          <p:spPr>
            <a:xfrm>
              <a:off x="4175587" y="2670509"/>
              <a:ext cx="720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ACCOUNTING</a:t>
              </a:r>
            </a:p>
          </p:txBody>
        </p:sp>
        <p:sp>
          <p:nvSpPr>
            <p:cNvPr id="13" name="Rectángulo 12">
              <a:extLst>
                <a:ext uri="{FF2B5EF4-FFF2-40B4-BE49-F238E27FC236}">
                  <a16:creationId xmlns:a16="http://schemas.microsoft.com/office/drawing/2014/main" id="{76367C2D-4B47-3A73-1EE2-1F48FF9919B7}"/>
                </a:ext>
              </a:extLst>
            </p:cNvPr>
            <p:cNvSpPr/>
            <p:nvPr/>
          </p:nvSpPr>
          <p:spPr>
            <a:xfrm>
              <a:off x="4923631" y="2670509"/>
              <a:ext cx="720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algn="ctr">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TAX MGMT</a:t>
              </a:r>
            </a:p>
          </p:txBody>
        </p:sp>
        <p:sp>
          <p:nvSpPr>
            <p:cNvPr id="14" name="Rectángulo 13">
              <a:extLst>
                <a:ext uri="{FF2B5EF4-FFF2-40B4-BE49-F238E27FC236}">
                  <a16:creationId xmlns:a16="http://schemas.microsoft.com/office/drawing/2014/main" id="{010C9C34-2864-02C3-13F3-F9A13344938F}"/>
                </a:ext>
              </a:extLst>
            </p:cNvPr>
            <p:cNvSpPr/>
            <p:nvPr/>
          </p:nvSpPr>
          <p:spPr>
            <a:xfrm>
              <a:off x="3427543" y="2670509"/>
              <a:ext cx="720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FIXED ASSETS</a:t>
              </a:r>
            </a:p>
          </p:txBody>
        </p:sp>
        <p:sp>
          <p:nvSpPr>
            <p:cNvPr id="15" name="Rectángulo 14">
              <a:extLst>
                <a:ext uri="{FF2B5EF4-FFF2-40B4-BE49-F238E27FC236}">
                  <a16:creationId xmlns:a16="http://schemas.microsoft.com/office/drawing/2014/main" id="{936587C3-DF78-8471-4E5A-0E6F2EBE2FF1}"/>
                </a:ext>
              </a:extLst>
            </p:cNvPr>
            <p:cNvSpPr/>
            <p:nvPr/>
          </p:nvSpPr>
          <p:spPr>
            <a:xfrm>
              <a:off x="5671675" y="2670509"/>
              <a:ext cx="720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FINANCIAL REPORTING</a:t>
              </a:r>
            </a:p>
          </p:txBody>
        </p:sp>
        <p:sp>
          <p:nvSpPr>
            <p:cNvPr id="467" name="Rectángulo 466">
              <a:extLst>
                <a:ext uri="{FF2B5EF4-FFF2-40B4-BE49-F238E27FC236}">
                  <a16:creationId xmlns:a16="http://schemas.microsoft.com/office/drawing/2014/main" id="{B70292AB-B8F6-8A22-F615-427B3AEB15CE}"/>
                </a:ext>
              </a:extLst>
            </p:cNvPr>
            <p:cNvSpPr/>
            <p:nvPr/>
          </p:nvSpPr>
          <p:spPr>
            <a:xfrm>
              <a:off x="4175587" y="3061100"/>
              <a:ext cx="2216088" cy="287369"/>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FI-GL</a:t>
              </a:r>
            </a:p>
          </p:txBody>
        </p:sp>
        <p:sp>
          <p:nvSpPr>
            <p:cNvPr id="472" name="Rectángulo 471">
              <a:extLst>
                <a:ext uri="{FF2B5EF4-FFF2-40B4-BE49-F238E27FC236}">
                  <a16:creationId xmlns:a16="http://schemas.microsoft.com/office/drawing/2014/main" id="{5E1DCB91-BA1B-C6E6-2509-D8DEAB661E51}"/>
                </a:ext>
              </a:extLst>
            </p:cNvPr>
            <p:cNvSpPr/>
            <p:nvPr/>
          </p:nvSpPr>
          <p:spPr>
            <a:xfrm>
              <a:off x="4923631" y="3394477"/>
              <a:ext cx="720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SOVOS</a:t>
              </a:r>
            </a:p>
          </p:txBody>
        </p:sp>
        <p:sp>
          <p:nvSpPr>
            <p:cNvPr id="473" name="Rectángulo 472">
              <a:extLst>
                <a:ext uri="{FF2B5EF4-FFF2-40B4-BE49-F238E27FC236}">
                  <a16:creationId xmlns:a16="http://schemas.microsoft.com/office/drawing/2014/main" id="{16FC7554-02AB-0364-B38A-CBAFC71CCADE}"/>
                </a:ext>
              </a:extLst>
            </p:cNvPr>
            <p:cNvSpPr/>
            <p:nvPr/>
          </p:nvSpPr>
          <p:spPr>
            <a:xfrm>
              <a:off x="5671675" y="3392844"/>
              <a:ext cx="720000" cy="287369"/>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BPC</a:t>
              </a:r>
            </a:p>
          </p:txBody>
        </p:sp>
        <p:sp>
          <p:nvSpPr>
            <p:cNvPr id="474" name="Rectángulo 473">
              <a:extLst>
                <a:ext uri="{FF2B5EF4-FFF2-40B4-BE49-F238E27FC236}">
                  <a16:creationId xmlns:a16="http://schemas.microsoft.com/office/drawing/2014/main" id="{A2A3FE7E-191D-BE95-936A-2B877A544657}"/>
                </a:ext>
              </a:extLst>
            </p:cNvPr>
            <p:cNvSpPr/>
            <p:nvPr/>
          </p:nvSpPr>
          <p:spPr>
            <a:xfrm>
              <a:off x="3427543" y="3392214"/>
              <a:ext cx="1468044" cy="288000"/>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FI-AA</a:t>
              </a:r>
            </a:p>
          </p:txBody>
        </p:sp>
        <p:sp>
          <p:nvSpPr>
            <p:cNvPr id="475" name="Rectángulo 474">
              <a:extLst>
                <a:ext uri="{FF2B5EF4-FFF2-40B4-BE49-F238E27FC236}">
                  <a16:creationId xmlns:a16="http://schemas.microsoft.com/office/drawing/2014/main" id="{A4A7CF55-EEF9-ACD8-7066-9B5CFAE7D110}"/>
                </a:ext>
              </a:extLst>
            </p:cNvPr>
            <p:cNvSpPr/>
            <p:nvPr/>
          </p:nvSpPr>
          <p:spPr>
            <a:xfrm>
              <a:off x="3427543" y="3061100"/>
              <a:ext cx="720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PROVISIONS</a:t>
              </a:r>
            </a:p>
          </p:txBody>
        </p:sp>
        <p:sp>
          <p:nvSpPr>
            <p:cNvPr id="476" name="Rectángulo 475">
              <a:extLst>
                <a:ext uri="{FF2B5EF4-FFF2-40B4-BE49-F238E27FC236}">
                  <a16:creationId xmlns:a16="http://schemas.microsoft.com/office/drawing/2014/main" id="{79BEDCCF-B780-EA9B-290B-C14F7A7EF1E7}"/>
                </a:ext>
              </a:extLst>
            </p:cNvPr>
            <p:cNvSpPr/>
            <p:nvPr/>
          </p:nvSpPr>
          <p:spPr>
            <a:xfrm>
              <a:off x="5671675" y="3718966"/>
              <a:ext cx="720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SISINF</a:t>
              </a:r>
            </a:p>
          </p:txBody>
        </p:sp>
        <p:sp>
          <p:nvSpPr>
            <p:cNvPr id="477" name="Rectángulo 476">
              <a:extLst>
                <a:ext uri="{FF2B5EF4-FFF2-40B4-BE49-F238E27FC236}">
                  <a16:creationId xmlns:a16="http://schemas.microsoft.com/office/drawing/2014/main" id="{2FFADA3F-5761-DC6C-F256-2EA905DD8694}"/>
                </a:ext>
              </a:extLst>
            </p:cNvPr>
            <p:cNvSpPr/>
            <p:nvPr/>
          </p:nvSpPr>
          <p:spPr>
            <a:xfrm>
              <a:off x="5671675" y="3903473"/>
              <a:ext cx="720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XBRL</a:t>
              </a:r>
            </a:p>
          </p:txBody>
        </p:sp>
        <p:sp>
          <p:nvSpPr>
            <p:cNvPr id="478" name="Rectángulo 477">
              <a:extLst>
                <a:ext uri="{FF2B5EF4-FFF2-40B4-BE49-F238E27FC236}">
                  <a16:creationId xmlns:a16="http://schemas.microsoft.com/office/drawing/2014/main" id="{12457DEE-F1D4-8ADF-6EE3-F71C3DCA585F}"/>
                </a:ext>
              </a:extLst>
            </p:cNvPr>
            <p:cNvSpPr/>
            <p:nvPr/>
          </p:nvSpPr>
          <p:spPr>
            <a:xfrm>
              <a:off x="5671675" y="4086226"/>
              <a:ext cx="720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INF SVS</a:t>
              </a:r>
            </a:p>
          </p:txBody>
        </p:sp>
        <p:sp>
          <p:nvSpPr>
            <p:cNvPr id="486" name="Rectángulo 485">
              <a:extLst>
                <a:ext uri="{FF2B5EF4-FFF2-40B4-BE49-F238E27FC236}">
                  <a16:creationId xmlns:a16="http://schemas.microsoft.com/office/drawing/2014/main" id="{34AF742F-1533-143C-B577-EFE92CDF8A25}"/>
                </a:ext>
              </a:extLst>
            </p:cNvPr>
            <p:cNvSpPr/>
            <p:nvPr/>
          </p:nvSpPr>
          <p:spPr>
            <a:xfrm>
              <a:off x="5671675" y="4270733"/>
              <a:ext cx="720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LIBE</a:t>
              </a:r>
            </a:p>
          </p:txBody>
        </p:sp>
      </p:grpSp>
      <p:grpSp>
        <p:nvGrpSpPr>
          <p:cNvPr id="580" name="Grupo 579">
            <a:extLst>
              <a:ext uri="{FF2B5EF4-FFF2-40B4-BE49-F238E27FC236}">
                <a16:creationId xmlns:a16="http://schemas.microsoft.com/office/drawing/2014/main" id="{8CF2B18F-669B-F19E-F83B-E27047976497}"/>
              </a:ext>
            </a:extLst>
          </p:cNvPr>
          <p:cNvGrpSpPr/>
          <p:nvPr/>
        </p:nvGrpSpPr>
        <p:grpSpPr>
          <a:xfrm>
            <a:off x="6460700" y="2234943"/>
            <a:ext cx="2114800" cy="2214815"/>
            <a:chOff x="6460700" y="2234943"/>
            <a:chExt cx="2114800" cy="2214815"/>
          </a:xfrm>
        </p:grpSpPr>
        <p:sp>
          <p:nvSpPr>
            <p:cNvPr id="4" name="Rectángulo 3">
              <a:extLst>
                <a:ext uri="{FF2B5EF4-FFF2-40B4-BE49-F238E27FC236}">
                  <a16:creationId xmlns:a16="http://schemas.microsoft.com/office/drawing/2014/main" id="{444C8ED9-0B54-F0FB-92F2-3CFE565CBF56}"/>
                </a:ext>
              </a:extLst>
            </p:cNvPr>
            <p:cNvSpPr/>
            <p:nvPr/>
          </p:nvSpPr>
          <p:spPr>
            <a:xfrm>
              <a:off x="6460700" y="2234943"/>
              <a:ext cx="2114800" cy="324000"/>
            </a:xfrm>
            <a:prstGeom prst="rect">
              <a:avLst/>
            </a:prstGeom>
            <a:solidFill>
              <a:srgbClr val="4085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ORDER TO CASH</a:t>
              </a:r>
            </a:p>
          </p:txBody>
        </p:sp>
        <p:sp>
          <p:nvSpPr>
            <p:cNvPr id="17" name="Rectángulo 16">
              <a:extLst>
                <a:ext uri="{FF2B5EF4-FFF2-40B4-BE49-F238E27FC236}">
                  <a16:creationId xmlns:a16="http://schemas.microsoft.com/office/drawing/2014/main" id="{B6B27474-7727-0946-D895-CE146046FF73}"/>
                </a:ext>
              </a:extLst>
            </p:cNvPr>
            <p:cNvSpPr/>
            <p:nvPr/>
          </p:nvSpPr>
          <p:spPr>
            <a:xfrm>
              <a:off x="6466665" y="2665138"/>
              <a:ext cx="684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ACCOUNT RECEIVABLES</a:t>
              </a:r>
            </a:p>
          </p:txBody>
        </p:sp>
        <p:sp>
          <p:nvSpPr>
            <p:cNvPr id="18" name="Rectángulo 17">
              <a:extLst>
                <a:ext uri="{FF2B5EF4-FFF2-40B4-BE49-F238E27FC236}">
                  <a16:creationId xmlns:a16="http://schemas.microsoft.com/office/drawing/2014/main" id="{B0000114-3773-2A9A-9218-D98EF0EF4F8E}"/>
                </a:ext>
              </a:extLst>
            </p:cNvPr>
            <p:cNvSpPr/>
            <p:nvPr/>
          </p:nvSpPr>
          <p:spPr>
            <a:xfrm>
              <a:off x="7179083" y="2665138"/>
              <a:ext cx="684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700" b="1" kern="0">
                  <a:solidFill>
                    <a:srgbClr val="FFFFFF"/>
                  </a:solidFill>
                  <a:latin typeface="Calibri" panose="020F0502020204030204"/>
                </a:rPr>
                <a:t>SALES SETTLEMENT</a:t>
              </a:r>
              <a:endParaRPr kumimoji="0" lang="es-CL" sz="7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9" name="Rectángulo 18">
              <a:extLst>
                <a:ext uri="{FF2B5EF4-FFF2-40B4-BE49-F238E27FC236}">
                  <a16:creationId xmlns:a16="http://schemas.microsoft.com/office/drawing/2014/main" id="{C7F340D6-53C0-7CE1-3453-5C07DD328A4B}"/>
                </a:ext>
              </a:extLst>
            </p:cNvPr>
            <p:cNvSpPr/>
            <p:nvPr/>
          </p:nvSpPr>
          <p:spPr>
            <a:xfrm>
              <a:off x="7891499" y="2665138"/>
              <a:ext cx="684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CREDITS</a:t>
              </a:r>
            </a:p>
          </p:txBody>
        </p:sp>
        <p:sp>
          <p:nvSpPr>
            <p:cNvPr id="527" name="Rectángulo 526">
              <a:extLst>
                <a:ext uri="{FF2B5EF4-FFF2-40B4-BE49-F238E27FC236}">
                  <a16:creationId xmlns:a16="http://schemas.microsoft.com/office/drawing/2014/main" id="{A96441B2-7C86-8C41-C33C-5553E9F80BCB}"/>
                </a:ext>
              </a:extLst>
            </p:cNvPr>
            <p:cNvSpPr/>
            <p:nvPr/>
          </p:nvSpPr>
          <p:spPr>
            <a:xfrm>
              <a:off x="6477390" y="3060469"/>
              <a:ext cx="673275" cy="288000"/>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FI-AR</a:t>
              </a:r>
            </a:p>
          </p:txBody>
        </p:sp>
        <p:sp>
          <p:nvSpPr>
            <p:cNvPr id="528" name="Rectángulo 527">
              <a:extLst>
                <a:ext uri="{FF2B5EF4-FFF2-40B4-BE49-F238E27FC236}">
                  <a16:creationId xmlns:a16="http://schemas.microsoft.com/office/drawing/2014/main" id="{B8ED929E-4373-9527-7AE4-45FA7AD0D49D}"/>
                </a:ext>
              </a:extLst>
            </p:cNvPr>
            <p:cNvSpPr/>
            <p:nvPr/>
          </p:nvSpPr>
          <p:spPr>
            <a:xfrm>
              <a:off x="7179083" y="3060992"/>
              <a:ext cx="684000" cy="287369"/>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SD</a:t>
              </a:r>
            </a:p>
          </p:txBody>
        </p:sp>
        <p:sp>
          <p:nvSpPr>
            <p:cNvPr id="529" name="Rectángulo 528">
              <a:extLst>
                <a:ext uri="{FF2B5EF4-FFF2-40B4-BE49-F238E27FC236}">
                  <a16:creationId xmlns:a16="http://schemas.microsoft.com/office/drawing/2014/main" id="{08CF9DB8-B824-0155-9AD7-082461BFEC67}"/>
                </a:ext>
              </a:extLst>
            </p:cNvPr>
            <p:cNvSpPr/>
            <p:nvPr/>
          </p:nvSpPr>
          <p:spPr>
            <a:xfrm>
              <a:off x="7891499" y="3059560"/>
              <a:ext cx="684000" cy="288000"/>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C&amp;D</a:t>
              </a:r>
            </a:p>
          </p:txBody>
        </p:sp>
        <p:sp>
          <p:nvSpPr>
            <p:cNvPr id="530" name="Rectángulo 529">
              <a:extLst>
                <a:ext uri="{FF2B5EF4-FFF2-40B4-BE49-F238E27FC236}">
                  <a16:creationId xmlns:a16="http://schemas.microsoft.com/office/drawing/2014/main" id="{E8468331-1049-7373-F614-CB5C25FB81CE}"/>
                </a:ext>
              </a:extLst>
            </p:cNvPr>
            <p:cNvSpPr/>
            <p:nvPr/>
          </p:nvSpPr>
          <p:spPr>
            <a:xfrm>
              <a:off x="7171499" y="3392214"/>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SCC</a:t>
              </a:r>
            </a:p>
          </p:txBody>
        </p:sp>
        <p:sp>
          <p:nvSpPr>
            <p:cNvPr id="531" name="Rectángulo 530">
              <a:extLst>
                <a:ext uri="{FF2B5EF4-FFF2-40B4-BE49-F238E27FC236}">
                  <a16:creationId xmlns:a16="http://schemas.microsoft.com/office/drawing/2014/main" id="{F9EB69C6-8EAB-26FF-B4C6-963100A3695E}"/>
                </a:ext>
              </a:extLst>
            </p:cNvPr>
            <p:cNvSpPr/>
            <p:nvPr/>
          </p:nvSpPr>
          <p:spPr>
            <a:xfrm>
              <a:off x="7171499" y="3576721"/>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CMP</a:t>
              </a:r>
            </a:p>
          </p:txBody>
        </p:sp>
        <p:sp>
          <p:nvSpPr>
            <p:cNvPr id="532" name="Rectángulo 531">
              <a:extLst>
                <a:ext uri="{FF2B5EF4-FFF2-40B4-BE49-F238E27FC236}">
                  <a16:creationId xmlns:a16="http://schemas.microsoft.com/office/drawing/2014/main" id="{B244C640-BC4E-8294-B168-4F2C65F2E040}"/>
                </a:ext>
              </a:extLst>
            </p:cNvPr>
            <p:cNvSpPr/>
            <p:nvPr/>
          </p:nvSpPr>
          <p:spPr>
            <a:xfrm>
              <a:off x="7171499" y="3759474"/>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LV</a:t>
              </a:r>
            </a:p>
          </p:txBody>
        </p:sp>
        <p:sp>
          <p:nvSpPr>
            <p:cNvPr id="533" name="Rectángulo 532">
              <a:extLst>
                <a:ext uri="{FF2B5EF4-FFF2-40B4-BE49-F238E27FC236}">
                  <a16:creationId xmlns:a16="http://schemas.microsoft.com/office/drawing/2014/main" id="{D5723C91-8D52-FC71-15F7-7F9E76DCD47D}"/>
                </a:ext>
              </a:extLst>
            </p:cNvPr>
            <p:cNvSpPr/>
            <p:nvPr/>
          </p:nvSpPr>
          <p:spPr>
            <a:xfrm>
              <a:off x="7171499" y="3943981"/>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F8</a:t>
              </a:r>
            </a:p>
          </p:txBody>
        </p:sp>
        <p:sp>
          <p:nvSpPr>
            <p:cNvPr id="534" name="Rectángulo 533">
              <a:extLst>
                <a:ext uri="{FF2B5EF4-FFF2-40B4-BE49-F238E27FC236}">
                  <a16:creationId xmlns:a16="http://schemas.microsoft.com/office/drawing/2014/main" id="{CF4D01CB-127E-C2B7-C3D4-34608FFD4CD1}"/>
                </a:ext>
              </a:extLst>
            </p:cNvPr>
            <p:cNvSpPr/>
            <p:nvPr/>
          </p:nvSpPr>
          <p:spPr>
            <a:xfrm>
              <a:off x="7886489" y="3394922"/>
              <a:ext cx="684000" cy="144000"/>
            </a:xfrm>
            <a:prstGeom prst="rect">
              <a:avLst/>
            </a:prstGeom>
            <a:solidFill>
              <a:srgbClr val="214990"/>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chemeClr val="bg1"/>
                  </a:solidFill>
                  <a:effectLst/>
                  <a:uLnTx/>
                  <a:uFillTx/>
                  <a:latin typeface="Calibri" panose="020F0502020204030204"/>
                  <a:ea typeface="+mn-ea"/>
                  <a:cs typeface="+mn-cs"/>
                </a:rPr>
                <a:t>SAP VVEE</a:t>
              </a:r>
            </a:p>
          </p:txBody>
        </p:sp>
        <p:sp>
          <p:nvSpPr>
            <p:cNvPr id="535" name="Rectángulo 534">
              <a:extLst>
                <a:ext uri="{FF2B5EF4-FFF2-40B4-BE49-F238E27FC236}">
                  <a16:creationId xmlns:a16="http://schemas.microsoft.com/office/drawing/2014/main" id="{80733222-7A79-9C2C-A301-80A24DD7EAE4}"/>
                </a:ext>
              </a:extLst>
            </p:cNvPr>
            <p:cNvSpPr/>
            <p:nvPr/>
          </p:nvSpPr>
          <p:spPr>
            <a:xfrm>
              <a:off x="7886489" y="3579429"/>
              <a:ext cx="684000" cy="324044"/>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OF LINEA CRÉDITO</a:t>
              </a:r>
            </a:p>
          </p:txBody>
        </p:sp>
        <p:sp>
          <p:nvSpPr>
            <p:cNvPr id="536" name="Rectángulo 535">
              <a:extLst>
                <a:ext uri="{FF2B5EF4-FFF2-40B4-BE49-F238E27FC236}">
                  <a16:creationId xmlns:a16="http://schemas.microsoft.com/office/drawing/2014/main" id="{2D9762CA-77F1-6CBD-4E63-15D676F6F49E}"/>
                </a:ext>
              </a:extLst>
            </p:cNvPr>
            <p:cNvSpPr/>
            <p:nvPr/>
          </p:nvSpPr>
          <p:spPr>
            <a:xfrm>
              <a:off x="7179083" y="4121251"/>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TES</a:t>
              </a:r>
            </a:p>
          </p:txBody>
        </p:sp>
        <p:sp>
          <p:nvSpPr>
            <p:cNvPr id="537" name="Rectángulo 536">
              <a:extLst>
                <a:ext uri="{FF2B5EF4-FFF2-40B4-BE49-F238E27FC236}">
                  <a16:creationId xmlns:a16="http://schemas.microsoft.com/office/drawing/2014/main" id="{E7737CC9-ED26-BA18-5054-F2AD018865FD}"/>
                </a:ext>
              </a:extLst>
            </p:cNvPr>
            <p:cNvSpPr/>
            <p:nvPr/>
          </p:nvSpPr>
          <p:spPr>
            <a:xfrm>
              <a:off x="7179083" y="4305758"/>
              <a:ext cx="684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CCO</a:t>
              </a:r>
            </a:p>
          </p:txBody>
        </p:sp>
      </p:grpSp>
      <p:grpSp>
        <p:nvGrpSpPr>
          <p:cNvPr id="578" name="Grupo 577">
            <a:extLst>
              <a:ext uri="{FF2B5EF4-FFF2-40B4-BE49-F238E27FC236}">
                <a16:creationId xmlns:a16="http://schemas.microsoft.com/office/drawing/2014/main" id="{35E4A488-63F2-C68D-0BAE-A339DC788A26}"/>
              </a:ext>
            </a:extLst>
          </p:cNvPr>
          <p:cNvGrpSpPr/>
          <p:nvPr/>
        </p:nvGrpSpPr>
        <p:grpSpPr>
          <a:xfrm>
            <a:off x="8644859" y="2229681"/>
            <a:ext cx="1794186" cy="1452796"/>
            <a:chOff x="8644859" y="2229681"/>
            <a:chExt cx="1794186" cy="1452796"/>
          </a:xfrm>
        </p:grpSpPr>
        <p:sp>
          <p:nvSpPr>
            <p:cNvPr id="20" name="Rectángulo 19">
              <a:extLst>
                <a:ext uri="{FF2B5EF4-FFF2-40B4-BE49-F238E27FC236}">
                  <a16:creationId xmlns:a16="http://schemas.microsoft.com/office/drawing/2014/main" id="{365BE9E0-D5B3-B4CB-70C6-0DAC4693B9A3}"/>
                </a:ext>
              </a:extLst>
            </p:cNvPr>
            <p:cNvSpPr/>
            <p:nvPr/>
          </p:nvSpPr>
          <p:spPr>
            <a:xfrm>
              <a:off x="8645998" y="2229681"/>
              <a:ext cx="1793047" cy="324000"/>
            </a:xfrm>
            <a:prstGeom prst="rect">
              <a:avLst/>
            </a:prstGeom>
            <a:solidFill>
              <a:srgbClr val="4085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100" b="1" i="0" u="none" strike="noStrike" kern="0" cap="none" spc="0" normalizeH="0" baseline="0" noProof="0">
                  <a:ln>
                    <a:noFill/>
                  </a:ln>
                  <a:solidFill>
                    <a:srgbClr val="FFFFFF"/>
                  </a:solidFill>
                  <a:effectLst/>
                  <a:uLnTx/>
                  <a:uFillTx/>
                  <a:latin typeface="Calibri" panose="020F0502020204030204"/>
                  <a:ea typeface="+mn-ea"/>
                  <a:cs typeface="+mn-cs"/>
                </a:rPr>
                <a:t>TREASURY</a:t>
              </a:r>
            </a:p>
          </p:txBody>
        </p:sp>
        <p:sp>
          <p:nvSpPr>
            <p:cNvPr id="21" name="Rectángulo 20">
              <a:extLst>
                <a:ext uri="{FF2B5EF4-FFF2-40B4-BE49-F238E27FC236}">
                  <a16:creationId xmlns:a16="http://schemas.microsoft.com/office/drawing/2014/main" id="{A01D8206-8403-9B41-E8FC-B1B48379339B}"/>
                </a:ext>
              </a:extLst>
            </p:cNvPr>
            <p:cNvSpPr/>
            <p:nvPr/>
          </p:nvSpPr>
          <p:spPr>
            <a:xfrm>
              <a:off x="8651964" y="2659876"/>
              <a:ext cx="576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TREASURY</a:t>
              </a:r>
            </a:p>
          </p:txBody>
        </p:sp>
        <p:sp>
          <p:nvSpPr>
            <p:cNvPr id="22" name="Rectángulo 21">
              <a:extLst>
                <a:ext uri="{FF2B5EF4-FFF2-40B4-BE49-F238E27FC236}">
                  <a16:creationId xmlns:a16="http://schemas.microsoft.com/office/drawing/2014/main" id="{879F86A9-BB10-62BB-9320-1610C68B5848}"/>
                </a:ext>
              </a:extLst>
            </p:cNvPr>
            <p:cNvSpPr/>
            <p:nvPr/>
          </p:nvSpPr>
          <p:spPr>
            <a:xfrm>
              <a:off x="9257505" y="2659876"/>
              <a:ext cx="576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700" b="1" kern="0">
                  <a:solidFill>
                    <a:srgbClr val="FFFFFF"/>
                  </a:solidFill>
                  <a:latin typeface="Calibri" panose="020F0502020204030204"/>
                </a:rPr>
                <a:t>BANKING</a:t>
              </a:r>
              <a:endParaRPr kumimoji="0" lang="es-CL" sz="7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23" name="Rectángulo 22">
              <a:extLst>
                <a:ext uri="{FF2B5EF4-FFF2-40B4-BE49-F238E27FC236}">
                  <a16:creationId xmlns:a16="http://schemas.microsoft.com/office/drawing/2014/main" id="{9E37679D-5DFE-520C-D68A-4318D4A09C93}"/>
                </a:ext>
              </a:extLst>
            </p:cNvPr>
            <p:cNvSpPr/>
            <p:nvPr/>
          </p:nvSpPr>
          <p:spPr>
            <a:xfrm>
              <a:off x="9863045" y="2659876"/>
              <a:ext cx="576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MONEY DESK</a:t>
              </a:r>
            </a:p>
          </p:txBody>
        </p:sp>
        <p:sp>
          <p:nvSpPr>
            <p:cNvPr id="548" name="Rectángulo 547">
              <a:extLst>
                <a:ext uri="{FF2B5EF4-FFF2-40B4-BE49-F238E27FC236}">
                  <a16:creationId xmlns:a16="http://schemas.microsoft.com/office/drawing/2014/main" id="{C5D87D33-62CC-29B0-6851-9C4EC40B2620}"/>
                </a:ext>
              </a:extLst>
            </p:cNvPr>
            <p:cNvSpPr/>
            <p:nvPr/>
          </p:nvSpPr>
          <p:spPr>
            <a:xfrm>
              <a:off x="8651964" y="3061100"/>
              <a:ext cx="576000" cy="288000"/>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TR</a:t>
              </a:r>
            </a:p>
          </p:txBody>
        </p:sp>
        <p:sp>
          <p:nvSpPr>
            <p:cNvPr id="549" name="Rectángulo 548">
              <a:extLst>
                <a:ext uri="{FF2B5EF4-FFF2-40B4-BE49-F238E27FC236}">
                  <a16:creationId xmlns:a16="http://schemas.microsoft.com/office/drawing/2014/main" id="{3402C69C-8A5F-F677-1FC5-49C465F9190A}"/>
                </a:ext>
              </a:extLst>
            </p:cNvPr>
            <p:cNvSpPr/>
            <p:nvPr/>
          </p:nvSpPr>
          <p:spPr>
            <a:xfrm>
              <a:off x="9257505" y="3061731"/>
              <a:ext cx="576000" cy="287369"/>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TRM</a:t>
              </a:r>
            </a:p>
          </p:txBody>
        </p:sp>
        <p:sp>
          <p:nvSpPr>
            <p:cNvPr id="550" name="Rectángulo 549">
              <a:extLst>
                <a:ext uri="{FF2B5EF4-FFF2-40B4-BE49-F238E27FC236}">
                  <a16:creationId xmlns:a16="http://schemas.microsoft.com/office/drawing/2014/main" id="{46712448-B73B-7B21-B78A-7A6DA39060A8}"/>
                </a:ext>
              </a:extLst>
            </p:cNvPr>
            <p:cNvSpPr/>
            <p:nvPr/>
          </p:nvSpPr>
          <p:spPr>
            <a:xfrm>
              <a:off x="9863045" y="3060992"/>
              <a:ext cx="576000" cy="288000"/>
            </a:xfrm>
            <a:prstGeom prst="rect">
              <a:avLst/>
            </a:prstGeom>
            <a:solidFill>
              <a:srgbClr val="214990"/>
            </a:solidFill>
            <a:ln w="12700" cap="flat" cmpd="sng" algn="ctr">
              <a:solidFill>
                <a:schemeClr val="bg2"/>
              </a:solidFill>
              <a:prstDash val="solid"/>
              <a:miter lim="800000"/>
            </a:ln>
            <a:effectLst/>
          </p:spPr>
          <p:txBody>
            <a:bodyPr rtlCol="0" anchor="ctr"/>
            <a:lstStyle/>
            <a:p>
              <a:pPr algn="ctr"/>
              <a:r>
                <a:rPr lang="es-CL" sz="800" b="1" kern="0">
                  <a:solidFill>
                    <a:schemeClr val="bg1"/>
                  </a:solidFill>
                  <a:latin typeface="Calibri" panose="020F0502020204030204"/>
                </a:rPr>
                <a:t>SAP IHC</a:t>
              </a:r>
            </a:p>
          </p:txBody>
        </p:sp>
        <p:sp>
          <p:nvSpPr>
            <p:cNvPr id="551" name="Rectángulo 550">
              <a:extLst>
                <a:ext uri="{FF2B5EF4-FFF2-40B4-BE49-F238E27FC236}">
                  <a16:creationId xmlns:a16="http://schemas.microsoft.com/office/drawing/2014/main" id="{B31C6035-577E-07E6-1852-4E9C1DC04DC6}"/>
                </a:ext>
              </a:extLst>
            </p:cNvPr>
            <p:cNvSpPr/>
            <p:nvPr/>
          </p:nvSpPr>
          <p:spPr>
            <a:xfrm>
              <a:off x="8644859" y="3394477"/>
              <a:ext cx="576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0" i="0" u="none" strike="noStrike" kern="0" cap="none" spc="0" normalizeH="0" baseline="0" noProof="0">
                  <a:ln>
                    <a:noFill/>
                  </a:ln>
                  <a:solidFill>
                    <a:prstClr val="black"/>
                  </a:solidFill>
                  <a:effectLst/>
                  <a:uLnTx/>
                  <a:uFillTx/>
                  <a:latin typeface="Calibri" panose="020F0502020204030204"/>
                  <a:ea typeface="+mn-ea"/>
                  <a:cs typeface="+mn-cs"/>
                </a:rPr>
                <a:t>TREASURY</a:t>
              </a:r>
            </a:p>
          </p:txBody>
        </p:sp>
      </p:grpSp>
      <p:grpSp>
        <p:nvGrpSpPr>
          <p:cNvPr id="579" name="Grupo 578">
            <a:extLst>
              <a:ext uri="{FF2B5EF4-FFF2-40B4-BE49-F238E27FC236}">
                <a16:creationId xmlns:a16="http://schemas.microsoft.com/office/drawing/2014/main" id="{DAA34227-07C7-6D2B-977F-E68FBA466720}"/>
              </a:ext>
            </a:extLst>
          </p:cNvPr>
          <p:cNvGrpSpPr/>
          <p:nvPr/>
        </p:nvGrpSpPr>
        <p:grpSpPr>
          <a:xfrm>
            <a:off x="10508404" y="2229681"/>
            <a:ext cx="1612432" cy="1779547"/>
            <a:chOff x="10508404" y="2229681"/>
            <a:chExt cx="1612432" cy="1779547"/>
          </a:xfrm>
        </p:grpSpPr>
        <p:sp>
          <p:nvSpPr>
            <p:cNvPr id="7" name="Rectángulo 6">
              <a:extLst>
                <a:ext uri="{FF2B5EF4-FFF2-40B4-BE49-F238E27FC236}">
                  <a16:creationId xmlns:a16="http://schemas.microsoft.com/office/drawing/2014/main" id="{5A5241ED-7AA0-31A4-26A8-8B2A607F7967}"/>
                </a:ext>
              </a:extLst>
            </p:cNvPr>
            <p:cNvSpPr/>
            <p:nvPr/>
          </p:nvSpPr>
          <p:spPr>
            <a:xfrm>
              <a:off x="10509543" y="2229681"/>
              <a:ext cx="1611293" cy="324000"/>
            </a:xfrm>
            <a:prstGeom prst="rect">
              <a:avLst/>
            </a:prstGeom>
            <a:solidFill>
              <a:srgbClr val="4085FF"/>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050" b="1" i="0" u="none" strike="noStrike" kern="0" cap="none" spc="0" normalizeH="0" baseline="0" noProof="0">
                  <a:ln>
                    <a:noFill/>
                  </a:ln>
                  <a:solidFill>
                    <a:srgbClr val="FFFFFF"/>
                  </a:solidFill>
                  <a:effectLst/>
                  <a:uLnTx/>
                  <a:uFillTx/>
                  <a:latin typeface="Calibri" panose="020F0502020204030204"/>
                  <a:ea typeface="+mn-ea"/>
                  <a:cs typeface="+mn-cs"/>
                </a:rPr>
                <a:t>MANAGEMENT CONTROL</a:t>
              </a:r>
            </a:p>
          </p:txBody>
        </p:sp>
        <p:sp>
          <p:nvSpPr>
            <p:cNvPr id="26" name="Rectángulo 25">
              <a:extLst>
                <a:ext uri="{FF2B5EF4-FFF2-40B4-BE49-F238E27FC236}">
                  <a16:creationId xmlns:a16="http://schemas.microsoft.com/office/drawing/2014/main" id="{43F744DE-03A7-F7A2-ED8A-CAD67A9B92EC}"/>
                </a:ext>
              </a:extLst>
            </p:cNvPr>
            <p:cNvSpPr/>
            <p:nvPr/>
          </p:nvSpPr>
          <p:spPr>
            <a:xfrm>
              <a:off x="10509543" y="2661145"/>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CONTROL &amp; BUDGET MGMT</a:t>
              </a:r>
            </a:p>
          </p:txBody>
        </p:sp>
        <p:sp>
          <p:nvSpPr>
            <p:cNvPr id="27" name="Rectángulo 26">
              <a:extLst>
                <a:ext uri="{FF2B5EF4-FFF2-40B4-BE49-F238E27FC236}">
                  <a16:creationId xmlns:a16="http://schemas.microsoft.com/office/drawing/2014/main" id="{D8516057-E35C-5C6B-A4A8-F205D0256DF6}"/>
                </a:ext>
              </a:extLst>
            </p:cNvPr>
            <p:cNvSpPr/>
            <p:nvPr/>
          </p:nvSpPr>
          <p:spPr>
            <a:xfrm>
              <a:off x="11328836" y="2661145"/>
              <a:ext cx="792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L" sz="700" b="1" kern="0">
                  <a:solidFill>
                    <a:srgbClr val="FFFFFF"/>
                  </a:solidFill>
                  <a:latin typeface="Calibri" panose="020F0502020204030204"/>
                </a:rPr>
                <a:t>ANALYTICS</a:t>
              </a:r>
              <a:endParaRPr kumimoji="0" lang="es-CL" sz="700" b="1"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557" name="Rectángulo 556">
              <a:extLst>
                <a:ext uri="{FF2B5EF4-FFF2-40B4-BE49-F238E27FC236}">
                  <a16:creationId xmlns:a16="http://schemas.microsoft.com/office/drawing/2014/main" id="{79BBFB01-2DD8-FD25-7D44-3D74E3F32F25}"/>
                </a:ext>
              </a:extLst>
            </p:cNvPr>
            <p:cNvSpPr/>
            <p:nvPr/>
          </p:nvSpPr>
          <p:spPr>
            <a:xfrm>
              <a:off x="10515509" y="3060992"/>
              <a:ext cx="773783" cy="288000"/>
            </a:xfrm>
            <a:prstGeom prst="rect">
              <a:avLst/>
            </a:prstGeom>
            <a:solidFill>
              <a:srgbClr val="214990"/>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chemeClr val="bg1"/>
                  </a:solidFill>
                  <a:effectLst/>
                  <a:uLnTx/>
                  <a:uFillTx/>
                  <a:latin typeface="Calibri" panose="020F0502020204030204"/>
                  <a:ea typeface="+mn-ea"/>
                  <a:cs typeface="+mn-cs"/>
                </a:rPr>
                <a:t>SAP PS</a:t>
              </a:r>
            </a:p>
          </p:txBody>
        </p:sp>
        <p:sp>
          <p:nvSpPr>
            <p:cNvPr id="558" name="Rectángulo 557">
              <a:extLst>
                <a:ext uri="{FF2B5EF4-FFF2-40B4-BE49-F238E27FC236}">
                  <a16:creationId xmlns:a16="http://schemas.microsoft.com/office/drawing/2014/main" id="{C606FF34-7BBA-2F96-549A-64248A9FD698}"/>
                </a:ext>
              </a:extLst>
            </p:cNvPr>
            <p:cNvSpPr/>
            <p:nvPr/>
          </p:nvSpPr>
          <p:spPr>
            <a:xfrm>
              <a:off x="10508404" y="3394369"/>
              <a:ext cx="773783"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HYPERION</a:t>
              </a:r>
            </a:p>
          </p:txBody>
        </p:sp>
        <p:sp>
          <p:nvSpPr>
            <p:cNvPr id="560" name="Rectángulo 559">
              <a:extLst>
                <a:ext uri="{FF2B5EF4-FFF2-40B4-BE49-F238E27FC236}">
                  <a16:creationId xmlns:a16="http://schemas.microsoft.com/office/drawing/2014/main" id="{7AE3A501-443C-569E-C21D-51A09DC4893D}"/>
                </a:ext>
              </a:extLst>
            </p:cNvPr>
            <p:cNvSpPr/>
            <p:nvPr/>
          </p:nvSpPr>
          <p:spPr>
            <a:xfrm>
              <a:off x="11328835" y="3054474"/>
              <a:ext cx="773783" cy="288000"/>
            </a:xfrm>
            <a:prstGeom prst="rect">
              <a:avLst/>
            </a:prstGeom>
            <a:solidFill>
              <a:srgbClr val="214990"/>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chemeClr val="bg1"/>
                  </a:solidFill>
                  <a:effectLst/>
                  <a:uLnTx/>
                  <a:uFillTx/>
                  <a:latin typeface="Calibri" panose="020F0502020204030204"/>
                  <a:ea typeface="+mn-ea"/>
                  <a:cs typeface="+mn-cs"/>
                </a:rPr>
                <a:t>SAP CO</a:t>
              </a:r>
            </a:p>
          </p:txBody>
        </p:sp>
        <p:sp>
          <p:nvSpPr>
            <p:cNvPr id="561" name="Rectángulo 560">
              <a:extLst>
                <a:ext uri="{FF2B5EF4-FFF2-40B4-BE49-F238E27FC236}">
                  <a16:creationId xmlns:a16="http://schemas.microsoft.com/office/drawing/2014/main" id="{B66A4898-3C8F-9A82-A3A6-041FD32852B6}"/>
                </a:ext>
              </a:extLst>
            </p:cNvPr>
            <p:cNvSpPr/>
            <p:nvPr/>
          </p:nvSpPr>
          <p:spPr>
            <a:xfrm>
              <a:off x="11321730" y="3387851"/>
              <a:ext cx="773783" cy="288000"/>
            </a:xfrm>
            <a:prstGeom prst="rect">
              <a:avLst/>
            </a:prstGeom>
            <a:solidFill>
              <a:srgbClr val="214990"/>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1" i="0" u="none" strike="noStrike" kern="0" cap="none" spc="0" normalizeH="0" baseline="0" noProof="0">
                  <a:ln>
                    <a:noFill/>
                  </a:ln>
                  <a:solidFill>
                    <a:schemeClr val="bg1"/>
                  </a:solidFill>
                  <a:effectLst/>
                  <a:uLnTx/>
                  <a:uFillTx/>
                  <a:latin typeface="Calibri" panose="020F0502020204030204"/>
                  <a:ea typeface="+mn-ea"/>
                  <a:cs typeface="+mn-cs"/>
                </a:rPr>
                <a:t>SAP SIGNAVIO</a:t>
              </a:r>
            </a:p>
          </p:txBody>
        </p:sp>
        <p:sp>
          <p:nvSpPr>
            <p:cNvPr id="562" name="Rectángulo 561">
              <a:extLst>
                <a:ext uri="{FF2B5EF4-FFF2-40B4-BE49-F238E27FC236}">
                  <a16:creationId xmlns:a16="http://schemas.microsoft.com/office/drawing/2014/main" id="{9AAC84B6-3223-ADAD-63BB-6D677374433D}"/>
                </a:ext>
              </a:extLst>
            </p:cNvPr>
            <p:cNvSpPr/>
            <p:nvPr/>
          </p:nvSpPr>
          <p:spPr>
            <a:xfrm>
              <a:off x="11321730" y="3721228"/>
              <a:ext cx="773783"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FINANCE DATALAKE</a:t>
              </a:r>
            </a:p>
          </p:txBody>
        </p:sp>
      </p:grpSp>
      <p:sp>
        <p:nvSpPr>
          <p:cNvPr id="563" name="Rectángulo redondeado 562">
            <a:extLst>
              <a:ext uri="{FF2B5EF4-FFF2-40B4-BE49-F238E27FC236}">
                <a16:creationId xmlns:a16="http://schemas.microsoft.com/office/drawing/2014/main" id="{5C8F11EA-B5A6-810D-E7E4-DB6DB51A7071}"/>
              </a:ext>
            </a:extLst>
          </p:cNvPr>
          <p:cNvSpPr/>
          <p:nvPr/>
        </p:nvSpPr>
        <p:spPr>
          <a:xfrm>
            <a:off x="603631" y="4570753"/>
            <a:ext cx="4320000" cy="196960"/>
          </a:xfrm>
          <a:prstGeom prst="roundRect">
            <a:avLst/>
          </a:prstGeom>
          <a:solidFill>
            <a:srgbClr val="406AB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GOVERNANCE, RISK &amp; COMPLIANCE</a:t>
            </a:r>
          </a:p>
        </p:txBody>
      </p:sp>
      <p:sp>
        <p:nvSpPr>
          <p:cNvPr id="573" name="Rectángulo redondeado 572">
            <a:extLst>
              <a:ext uri="{FF2B5EF4-FFF2-40B4-BE49-F238E27FC236}">
                <a16:creationId xmlns:a16="http://schemas.microsoft.com/office/drawing/2014/main" id="{6488DBEA-5317-5BE8-4226-BC9DE6A6B40F}"/>
              </a:ext>
            </a:extLst>
          </p:cNvPr>
          <p:cNvSpPr/>
          <p:nvPr/>
        </p:nvSpPr>
        <p:spPr>
          <a:xfrm>
            <a:off x="6671530" y="5036599"/>
            <a:ext cx="4320000" cy="196960"/>
          </a:xfrm>
          <a:prstGeom prst="roundRect">
            <a:avLst/>
          </a:prstGeom>
          <a:solidFill>
            <a:srgbClr val="406AB4"/>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1200" b="1" i="0" u="none" strike="noStrike" kern="0" cap="none" spc="0" normalizeH="0" baseline="0" noProof="0">
                <a:ln>
                  <a:noFill/>
                </a:ln>
                <a:solidFill>
                  <a:prstClr val="white"/>
                </a:solidFill>
                <a:effectLst/>
                <a:uLnTx/>
                <a:uFillTx/>
                <a:latin typeface="Calibri" panose="020F0502020204030204"/>
                <a:ea typeface="+mn-ea"/>
                <a:cs typeface="+mn-cs"/>
              </a:rPr>
              <a:t>INTELLIGENT PROCESSES</a:t>
            </a:r>
          </a:p>
        </p:txBody>
      </p:sp>
      <p:grpSp>
        <p:nvGrpSpPr>
          <p:cNvPr id="583" name="Grupo 582">
            <a:extLst>
              <a:ext uri="{FF2B5EF4-FFF2-40B4-BE49-F238E27FC236}">
                <a16:creationId xmlns:a16="http://schemas.microsoft.com/office/drawing/2014/main" id="{8062B0FE-5DD7-ADF6-3D3C-0F8EA0845E5E}"/>
              </a:ext>
            </a:extLst>
          </p:cNvPr>
          <p:cNvGrpSpPr/>
          <p:nvPr/>
        </p:nvGrpSpPr>
        <p:grpSpPr>
          <a:xfrm>
            <a:off x="6671530" y="5296348"/>
            <a:ext cx="4320000" cy="622917"/>
            <a:chOff x="6671530" y="5296348"/>
            <a:chExt cx="4320000" cy="622917"/>
          </a:xfrm>
        </p:grpSpPr>
        <p:sp>
          <p:nvSpPr>
            <p:cNvPr id="574" name="Rectángulo 573">
              <a:extLst>
                <a:ext uri="{FF2B5EF4-FFF2-40B4-BE49-F238E27FC236}">
                  <a16:creationId xmlns:a16="http://schemas.microsoft.com/office/drawing/2014/main" id="{C8BA3F51-65B6-9B21-1A18-6E3B3DBD47C2}"/>
                </a:ext>
              </a:extLst>
            </p:cNvPr>
            <p:cNvSpPr/>
            <p:nvPr/>
          </p:nvSpPr>
          <p:spPr>
            <a:xfrm>
              <a:off x="6671530" y="5296348"/>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err="1">
                  <a:ln>
                    <a:noFill/>
                  </a:ln>
                  <a:solidFill>
                    <a:prstClr val="black"/>
                  </a:solidFill>
                  <a:effectLst/>
                  <a:uLnTx/>
                  <a:uFillTx/>
                  <a:latin typeface="Calibri" panose="020F0502020204030204"/>
                  <a:ea typeface="+mn-ea"/>
                  <a:cs typeface="+mn-cs"/>
                </a:rPr>
                <a:t>iRPAs</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575" name="Rectángulo 574">
              <a:extLst>
                <a:ext uri="{FF2B5EF4-FFF2-40B4-BE49-F238E27FC236}">
                  <a16:creationId xmlns:a16="http://schemas.microsoft.com/office/drawing/2014/main" id="{F8A05E48-95A4-5BED-CC21-1FC8E064760F}"/>
                </a:ext>
              </a:extLst>
            </p:cNvPr>
            <p:cNvSpPr/>
            <p:nvPr/>
          </p:nvSpPr>
          <p:spPr>
            <a:xfrm>
              <a:off x="8903530" y="5296348"/>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LOW CODE / NO CODE</a:t>
              </a:r>
            </a:p>
          </p:txBody>
        </p:sp>
        <p:sp>
          <p:nvSpPr>
            <p:cNvPr id="388" name="Rectángulo 387">
              <a:extLst>
                <a:ext uri="{FF2B5EF4-FFF2-40B4-BE49-F238E27FC236}">
                  <a16:creationId xmlns:a16="http://schemas.microsoft.com/office/drawing/2014/main" id="{D6CB629E-C66B-2754-502E-C53DEABA9694}"/>
                </a:ext>
              </a:extLst>
            </p:cNvPr>
            <p:cNvSpPr/>
            <p:nvPr/>
          </p:nvSpPr>
          <p:spPr>
            <a:xfrm>
              <a:off x="6671530" y="5631265"/>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err="1">
                  <a:ln>
                    <a:noFill/>
                  </a:ln>
                  <a:solidFill>
                    <a:prstClr val="black"/>
                  </a:solidFill>
                  <a:effectLst/>
                  <a:uLnTx/>
                  <a:uFillTx/>
                  <a:latin typeface="Calibri" panose="020F0502020204030204"/>
                  <a:ea typeface="+mn-ea"/>
                  <a:cs typeface="+mn-cs"/>
                </a:rPr>
                <a:t>RPAs</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389" name="Rectángulo 388">
              <a:extLst>
                <a:ext uri="{FF2B5EF4-FFF2-40B4-BE49-F238E27FC236}">
                  <a16:creationId xmlns:a16="http://schemas.microsoft.com/office/drawing/2014/main" id="{B08B71BF-B0A2-60BD-5F82-D8AC62BA6B0D}"/>
                </a:ext>
              </a:extLst>
            </p:cNvPr>
            <p:cNvSpPr/>
            <p:nvPr/>
          </p:nvSpPr>
          <p:spPr>
            <a:xfrm>
              <a:off x="8903530" y="5631265"/>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algn="ctr">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ARTIFICIAL INTELLIGENCE</a:t>
              </a:r>
            </a:p>
          </p:txBody>
        </p:sp>
      </p:grpSp>
      <p:grpSp>
        <p:nvGrpSpPr>
          <p:cNvPr id="581" name="Grupo 580">
            <a:extLst>
              <a:ext uri="{FF2B5EF4-FFF2-40B4-BE49-F238E27FC236}">
                <a16:creationId xmlns:a16="http://schemas.microsoft.com/office/drawing/2014/main" id="{ACE25B66-4613-B967-E853-EB52822EA3A0}"/>
              </a:ext>
            </a:extLst>
          </p:cNvPr>
          <p:cNvGrpSpPr/>
          <p:nvPr/>
        </p:nvGrpSpPr>
        <p:grpSpPr>
          <a:xfrm>
            <a:off x="603631" y="4836646"/>
            <a:ext cx="2088000" cy="1019830"/>
            <a:chOff x="603631" y="4836646"/>
            <a:chExt cx="2088000" cy="1019830"/>
          </a:xfrm>
        </p:grpSpPr>
        <p:sp>
          <p:nvSpPr>
            <p:cNvPr id="564" name="Rectángulo 563">
              <a:extLst>
                <a:ext uri="{FF2B5EF4-FFF2-40B4-BE49-F238E27FC236}">
                  <a16:creationId xmlns:a16="http://schemas.microsoft.com/office/drawing/2014/main" id="{71EEDDB2-7F0A-A27E-6640-7E477967234B}"/>
                </a:ext>
              </a:extLst>
            </p:cNvPr>
            <p:cNvSpPr/>
            <p:nvPr/>
          </p:nvSpPr>
          <p:spPr>
            <a:xfrm>
              <a:off x="603631" y="4836646"/>
              <a:ext cx="2088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GOV, RISK &amp; COMPLIANCE</a:t>
              </a:r>
            </a:p>
          </p:txBody>
        </p:sp>
        <p:sp>
          <p:nvSpPr>
            <p:cNvPr id="407" name="Rectángulo 406">
              <a:extLst>
                <a:ext uri="{FF2B5EF4-FFF2-40B4-BE49-F238E27FC236}">
                  <a16:creationId xmlns:a16="http://schemas.microsoft.com/office/drawing/2014/main" id="{4C219501-9822-9556-C776-BC23D6EADA8D}"/>
                </a:ext>
              </a:extLst>
            </p:cNvPr>
            <p:cNvSpPr/>
            <p:nvPr/>
          </p:nvSpPr>
          <p:spPr>
            <a:xfrm>
              <a:off x="603631" y="5233559"/>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ARCHER</a:t>
              </a:r>
            </a:p>
          </p:txBody>
        </p:sp>
        <p:sp>
          <p:nvSpPr>
            <p:cNvPr id="418" name="Rectángulo 417">
              <a:extLst>
                <a:ext uri="{FF2B5EF4-FFF2-40B4-BE49-F238E27FC236}">
                  <a16:creationId xmlns:a16="http://schemas.microsoft.com/office/drawing/2014/main" id="{95CA00C3-B38A-F662-2898-0ACAC21616BF}"/>
                </a:ext>
              </a:extLst>
            </p:cNvPr>
            <p:cNvSpPr/>
            <p:nvPr/>
          </p:nvSpPr>
          <p:spPr>
            <a:xfrm>
              <a:off x="603631" y="5568476"/>
              <a:ext cx="2088000" cy="288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HIGHBOND</a:t>
              </a:r>
            </a:p>
          </p:txBody>
        </p:sp>
      </p:grpSp>
      <p:grpSp>
        <p:nvGrpSpPr>
          <p:cNvPr id="582" name="Grupo 581">
            <a:extLst>
              <a:ext uri="{FF2B5EF4-FFF2-40B4-BE49-F238E27FC236}">
                <a16:creationId xmlns:a16="http://schemas.microsoft.com/office/drawing/2014/main" id="{9608498F-F350-F68F-B2EE-A663366A31A1}"/>
              </a:ext>
            </a:extLst>
          </p:cNvPr>
          <p:cNvGrpSpPr/>
          <p:nvPr/>
        </p:nvGrpSpPr>
        <p:grpSpPr>
          <a:xfrm>
            <a:off x="2835631" y="4836646"/>
            <a:ext cx="2088000" cy="1448603"/>
            <a:chOff x="2835631" y="4836646"/>
            <a:chExt cx="2088000" cy="1448603"/>
          </a:xfrm>
        </p:grpSpPr>
        <p:sp>
          <p:nvSpPr>
            <p:cNvPr id="565" name="Rectángulo 564">
              <a:extLst>
                <a:ext uri="{FF2B5EF4-FFF2-40B4-BE49-F238E27FC236}">
                  <a16:creationId xmlns:a16="http://schemas.microsoft.com/office/drawing/2014/main" id="{C47DE38B-F5A0-7BAF-9672-6B89E53C5640}"/>
                </a:ext>
              </a:extLst>
            </p:cNvPr>
            <p:cNvSpPr/>
            <p:nvPr/>
          </p:nvSpPr>
          <p:spPr>
            <a:xfrm>
              <a:off x="2835631" y="4836646"/>
              <a:ext cx="2088000" cy="324000"/>
            </a:xfrm>
            <a:prstGeom prst="rect">
              <a:avLst/>
            </a:prstGeom>
            <a:solidFill>
              <a:schemeClr val="accent6">
                <a:lumMod val="40000"/>
                <a:lumOff val="60000"/>
              </a:schemeClr>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700" b="1" i="0" u="none" strike="noStrike" kern="0" cap="none" spc="0" normalizeH="0" baseline="0" noProof="0">
                  <a:ln>
                    <a:noFill/>
                  </a:ln>
                  <a:solidFill>
                    <a:srgbClr val="FFFFFF"/>
                  </a:solidFill>
                  <a:effectLst/>
                  <a:uLnTx/>
                  <a:uFillTx/>
                  <a:latin typeface="Calibri" panose="020F0502020204030204"/>
                  <a:ea typeface="+mn-ea"/>
                  <a:cs typeface="+mn-cs"/>
                </a:rPr>
                <a:t>GENERAL SUPPORT</a:t>
              </a:r>
            </a:p>
          </p:txBody>
        </p:sp>
        <p:sp>
          <p:nvSpPr>
            <p:cNvPr id="408" name="Rectángulo 407">
              <a:extLst>
                <a:ext uri="{FF2B5EF4-FFF2-40B4-BE49-F238E27FC236}">
                  <a16:creationId xmlns:a16="http://schemas.microsoft.com/office/drawing/2014/main" id="{1A380455-533B-5A99-0551-7C9606AB15E7}"/>
                </a:ext>
              </a:extLst>
            </p:cNvPr>
            <p:cNvSpPr/>
            <p:nvPr/>
          </p:nvSpPr>
          <p:spPr>
            <a:xfrm>
              <a:off x="2835631" y="5233559"/>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COUPA</a:t>
              </a:r>
            </a:p>
          </p:txBody>
        </p:sp>
        <p:sp>
          <p:nvSpPr>
            <p:cNvPr id="423" name="Rectángulo 422">
              <a:extLst>
                <a:ext uri="{FF2B5EF4-FFF2-40B4-BE49-F238E27FC236}">
                  <a16:creationId xmlns:a16="http://schemas.microsoft.com/office/drawing/2014/main" id="{0613902C-1B98-C9C9-08A8-C782D90F5AF7}"/>
                </a:ext>
              </a:extLst>
            </p:cNvPr>
            <p:cNvSpPr/>
            <p:nvPr/>
          </p:nvSpPr>
          <p:spPr>
            <a:xfrm>
              <a:off x="2835631" y="5596635"/>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srgbClr val="000000"/>
                  </a:solidFill>
                  <a:effectLst/>
                  <a:uLnTx/>
                  <a:uFillTx/>
                  <a:latin typeface="Calibri" panose="020F0502020204030204"/>
                  <a:ea typeface="+mn-ea"/>
                  <a:cs typeface="+mn-cs"/>
                </a:rPr>
                <a:t>FALANET</a:t>
              </a:r>
              <a:endParaRPr kumimoji="0" lang="es-CL" sz="800" b="0" i="0" u="none" strike="noStrike" kern="0" cap="none" spc="0" normalizeH="0" baseline="0" noProof="0">
                <a:ln>
                  <a:noFill/>
                </a:ln>
                <a:solidFill>
                  <a:prstClr val="black"/>
                </a:solidFill>
                <a:effectLst/>
                <a:uLnTx/>
                <a:uFillTx/>
                <a:latin typeface="Calibri" panose="020F0502020204030204"/>
                <a:ea typeface="+mn-ea"/>
                <a:cs typeface="+mn-cs"/>
              </a:endParaRPr>
            </a:p>
          </p:txBody>
        </p:sp>
        <p:sp>
          <p:nvSpPr>
            <p:cNvPr id="425" name="Rectángulo 424">
              <a:extLst>
                <a:ext uri="{FF2B5EF4-FFF2-40B4-BE49-F238E27FC236}">
                  <a16:creationId xmlns:a16="http://schemas.microsoft.com/office/drawing/2014/main" id="{44D6BA1B-659B-ED83-F416-5C87ECE03103}"/>
                </a:ext>
              </a:extLst>
            </p:cNvPr>
            <p:cNvSpPr/>
            <p:nvPr/>
          </p:nvSpPr>
          <p:spPr>
            <a:xfrm>
              <a:off x="2835631" y="5778173"/>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SCA</a:t>
              </a:r>
            </a:p>
          </p:txBody>
        </p:sp>
        <p:sp>
          <p:nvSpPr>
            <p:cNvPr id="443" name="Rectángulo 442">
              <a:extLst>
                <a:ext uri="{FF2B5EF4-FFF2-40B4-BE49-F238E27FC236}">
                  <a16:creationId xmlns:a16="http://schemas.microsoft.com/office/drawing/2014/main" id="{6F64AA41-3FE4-D66A-E4FC-E514BF121F5E}"/>
                </a:ext>
              </a:extLst>
            </p:cNvPr>
            <p:cNvSpPr/>
            <p:nvPr/>
          </p:nvSpPr>
          <p:spPr>
            <a:xfrm>
              <a:off x="2835631" y="5415097"/>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MAXIMO</a:t>
              </a:r>
            </a:p>
          </p:txBody>
        </p:sp>
        <p:sp>
          <p:nvSpPr>
            <p:cNvPr id="445" name="Rectángulo 444">
              <a:extLst>
                <a:ext uri="{FF2B5EF4-FFF2-40B4-BE49-F238E27FC236}">
                  <a16:creationId xmlns:a16="http://schemas.microsoft.com/office/drawing/2014/main" id="{8EF5F742-025D-E783-3582-D8E11FF52725}"/>
                </a:ext>
              </a:extLst>
            </p:cNvPr>
            <p:cNvSpPr/>
            <p:nvPr/>
          </p:nvSpPr>
          <p:spPr>
            <a:xfrm>
              <a:off x="2835631" y="5959711"/>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DELIGENT</a:t>
              </a:r>
            </a:p>
          </p:txBody>
        </p:sp>
        <p:sp>
          <p:nvSpPr>
            <p:cNvPr id="446" name="Rectángulo 445">
              <a:extLst>
                <a:ext uri="{FF2B5EF4-FFF2-40B4-BE49-F238E27FC236}">
                  <a16:creationId xmlns:a16="http://schemas.microsoft.com/office/drawing/2014/main" id="{53D2D7FB-0BF5-3D55-DF1E-E4295D2DED41}"/>
                </a:ext>
              </a:extLst>
            </p:cNvPr>
            <p:cNvSpPr/>
            <p:nvPr/>
          </p:nvSpPr>
          <p:spPr>
            <a:xfrm>
              <a:off x="2835631" y="6141249"/>
              <a:ext cx="2088000" cy="144000"/>
            </a:xfrm>
            <a:prstGeom prst="rect">
              <a:avLst/>
            </a:prstGeom>
            <a:solidFill>
              <a:schemeClr val="bg1">
                <a:lumMod val="95000"/>
              </a:schemeClr>
            </a:solidFill>
            <a:ln w="12700" cap="flat" cmpd="sng" algn="ctr">
              <a:solidFill>
                <a:schemeClr val="bg2"/>
              </a:solid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L" sz="800" b="0" i="0" u="none" strike="noStrike" kern="0" cap="none" spc="0" normalizeH="0" baseline="0" noProof="0">
                  <a:ln>
                    <a:noFill/>
                  </a:ln>
                  <a:solidFill>
                    <a:prstClr val="black"/>
                  </a:solidFill>
                  <a:effectLst/>
                  <a:uLnTx/>
                  <a:uFillTx/>
                  <a:latin typeface="Calibri" panose="020F0502020204030204"/>
                  <a:ea typeface="+mn-ea"/>
                  <a:cs typeface="+mn-cs"/>
                </a:rPr>
                <a:t>SITE OPEN PLAZA</a:t>
              </a:r>
            </a:p>
          </p:txBody>
        </p:sp>
      </p:grpSp>
    </p:spTree>
    <p:extLst>
      <p:ext uri="{BB962C8B-B14F-4D97-AF65-F5344CB8AC3E}">
        <p14:creationId xmlns:p14="http://schemas.microsoft.com/office/powerpoint/2010/main" val="2272061281"/>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Glossary</a:t>
            </a:r>
            <a:endParaRPr lang="es-CL"/>
          </a:p>
        </p:txBody>
      </p:sp>
      <p:sp>
        <p:nvSpPr>
          <p:cNvPr id="2" name="Rectángulo redondeado 1">
            <a:extLst>
              <a:ext uri="{FF2B5EF4-FFF2-40B4-BE49-F238E27FC236}">
                <a16:creationId xmlns:a16="http://schemas.microsoft.com/office/drawing/2014/main" id="{29F6CBC9-034C-8789-4245-76F6DB49FFF2}"/>
              </a:ext>
            </a:extLst>
          </p:cNvPr>
          <p:cNvSpPr/>
          <p:nvPr/>
        </p:nvSpPr>
        <p:spPr>
          <a:xfrm>
            <a:off x="373716" y="1586562"/>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ERP</a:t>
            </a:r>
          </a:p>
        </p:txBody>
      </p:sp>
      <p:sp>
        <p:nvSpPr>
          <p:cNvPr id="4" name="Rectángulo redondeado 3">
            <a:extLst>
              <a:ext uri="{FF2B5EF4-FFF2-40B4-BE49-F238E27FC236}">
                <a16:creationId xmlns:a16="http://schemas.microsoft.com/office/drawing/2014/main" id="{19929B9C-4CAB-8B36-FF69-5A2B14BF3368}"/>
              </a:ext>
            </a:extLst>
          </p:cNvPr>
          <p:cNvSpPr/>
          <p:nvPr/>
        </p:nvSpPr>
        <p:spPr>
          <a:xfrm>
            <a:off x="373716" y="2010078"/>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OMS</a:t>
            </a:r>
          </a:p>
        </p:txBody>
      </p:sp>
      <p:sp>
        <p:nvSpPr>
          <p:cNvPr id="5" name="Rectángulo redondeado 4">
            <a:extLst>
              <a:ext uri="{FF2B5EF4-FFF2-40B4-BE49-F238E27FC236}">
                <a16:creationId xmlns:a16="http://schemas.microsoft.com/office/drawing/2014/main" id="{CA7C9BC1-EABF-A14B-DBC5-0BB6D99BD0FF}"/>
              </a:ext>
            </a:extLst>
          </p:cNvPr>
          <p:cNvSpPr/>
          <p:nvPr/>
        </p:nvSpPr>
        <p:spPr>
          <a:xfrm>
            <a:off x="373716" y="2431386"/>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B2B</a:t>
            </a:r>
          </a:p>
        </p:txBody>
      </p:sp>
      <p:sp>
        <p:nvSpPr>
          <p:cNvPr id="7" name="Rectángulo redondeado 6">
            <a:extLst>
              <a:ext uri="{FF2B5EF4-FFF2-40B4-BE49-F238E27FC236}">
                <a16:creationId xmlns:a16="http://schemas.microsoft.com/office/drawing/2014/main" id="{81A68029-93DF-962A-C44E-9734895107F4}"/>
              </a:ext>
            </a:extLst>
          </p:cNvPr>
          <p:cNvSpPr/>
          <p:nvPr/>
        </p:nvSpPr>
        <p:spPr>
          <a:xfrm>
            <a:off x="373716" y="2854902"/>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B2C</a:t>
            </a:r>
          </a:p>
        </p:txBody>
      </p:sp>
      <p:sp>
        <p:nvSpPr>
          <p:cNvPr id="12" name="Rectángulo redondeado 11">
            <a:extLst>
              <a:ext uri="{FF2B5EF4-FFF2-40B4-BE49-F238E27FC236}">
                <a16:creationId xmlns:a16="http://schemas.microsoft.com/office/drawing/2014/main" id="{61442870-4A64-497D-8BCA-FB11E66F8092}"/>
              </a:ext>
            </a:extLst>
          </p:cNvPr>
          <p:cNvSpPr/>
          <p:nvPr/>
        </p:nvSpPr>
        <p:spPr>
          <a:xfrm>
            <a:off x="373716" y="3276210"/>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ON HAND INVENTORY</a:t>
            </a:r>
          </a:p>
        </p:txBody>
      </p:sp>
      <p:sp>
        <p:nvSpPr>
          <p:cNvPr id="13" name="Rectángulo redondeado 12">
            <a:extLst>
              <a:ext uri="{FF2B5EF4-FFF2-40B4-BE49-F238E27FC236}">
                <a16:creationId xmlns:a16="http://schemas.microsoft.com/office/drawing/2014/main" id="{F729EEE7-5054-2CA1-99AF-5ABB94C5D704}"/>
              </a:ext>
            </a:extLst>
          </p:cNvPr>
          <p:cNvSpPr/>
          <p:nvPr/>
        </p:nvSpPr>
        <p:spPr>
          <a:xfrm>
            <a:off x="373716" y="3697518"/>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ATP INVENTORY</a:t>
            </a:r>
          </a:p>
        </p:txBody>
      </p:sp>
      <p:sp>
        <p:nvSpPr>
          <p:cNvPr id="14" name="Rectángulo redondeado 13">
            <a:extLst>
              <a:ext uri="{FF2B5EF4-FFF2-40B4-BE49-F238E27FC236}">
                <a16:creationId xmlns:a16="http://schemas.microsoft.com/office/drawing/2014/main" id="{5F4A9B89-C18E-29FB-7D56-761A53160212}"/>
              </a:ext>
            </a:extLst>
          </p:cNvPr>
          <p:cNvSpPr/>
          <p:nvPr/>
        </p:nvSpPr>
        <p:spPr>
          <a:xfrm>
            <a:off x="373716" y="4118826"/>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ON ORDER INVENTORY</a:t>
            </a:r>
          </a:p>
        </p:txBody>
      </p:sp>
      <p:sp>
        <p:nvSpPr>
          <p:cNvPr id="18" name="Rectángulo redondeado 17">
            <a:extLst>
              <a:ext uri="{FF2B5EF4-FFF2-40B4-BE49-F238E27FC236}">
                <a16:creationId xmlns:a16="http://schemas.microsoft.com/office/drawing/2014/main" id="{91EC59D8-8F1D-1C7A-C5CB-704177656084}"/>
              </a:ext>
            </a:extLst>
          </p:cNvPr>
          <p:cNvSpPr/>
          <p:nvPr/>
        </p:nvSpPr>
        <p:spPr>
          <a:xfrm>
            <a:off x="373716" y="4531850"/>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COGS</a:t>
            </a:r>
          </a:p>
        </p:txBody>
      </p:sp>
      <p:sp>
        <p:nvSpPr>
          <p:cNvPr id="19" name="Rectángulo redondeado 18">
            <a:extLst>
              <a:ext uri="{FF2B5EF4-FFF2-40B4-BE49-F238E27FC236}">
                <a16:creationId xmlns:a16="http://schemas.microsoft.com/office/drawing/2014/main" id="{C0AB3F16-1008-BC56-670C-E5B495273019}"/>
              </a:ext>
            </a:extLst>
          </p:cNvPr>
          <p:cNvSpPr/>
          <p:nvPr/>
        </p:nvSpPr>
        <p:spPr>
          <a:xfrm>
            <a:off x="373716" y="4942276"/>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DROP-SHIPPING / </a:t>
            </a:r>
            <a:r>
              <a:rPr lang="es-CL" sz="1000" b="1" kern="0" err="1">
                <a:solidFill>
                  <a:schemeClr val="tx2"/>
                </a:solidFill>
                <a:latin typeface="Calibri" panose="020F0502020204030204"/>
              </a:rPr>
              <a:t>VeV</a:t>
            </a:r>
            <a:endParaRPr lang="es-CL" sz="1000" b="1" kern="0">
              <a:solidFill>
                <a:schemeClr val="tx2"/>
              </a:solidFill>
              <a:latin typeface="Calibri" panose="020F0502020204030204"/>
            </a:endParaRPr>
          </a:p>
        </p:txBody>
      </p:sp>
      <p:sp>
        <p:nvSpPr>
          <p:cNvPr id="20" name="Rectángulo redondeado 19">
            <a:extLst>
              <a:ext uri="{FF2B5EF4-FFF2-40B4-BE49-F238E27FC236}">
                <a16:creationId xmlns:a16="http://schemas.microsoft.com/office/drawing/2014/main" id="{280BBF91-1A2E-5163-6181-DCF329BD12C9}"/>
              </a:ext>
            </a:extLst>
          </p:cNvPr>
          <p:cNvSpPr/>
          <p:nvPr/>
        </p:nvSpPr>
        <p:spPr>
          <a:xfrm>
            <a:off x="373716" y="5363584"/>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CROSS-SELLING</a:t>
            </a:r>
          </a:p>
        </p:txBody>
      </p:sp>
      <p:sp>
        <p:nvSpPr>
          <p:cNvPr id="21" name="Rectángulo redondeado 20">
            <a:extLst>
              <a:ext uri="{FF2B5EF4-FFF2-40B4-BE49-F238E27FC236}">
                <a16:creationId xmlns:a16="http://schemas.microsoft.com/office/drawing/2014/main" id="{13BAA25A-8C93-AC47-E32E-F577861CD9CD}"/>
              </a:ext>
            </a:extLst>
          </p:cNvPr>
          <p:cNvSpPr/>
          <p:nvPr/>
        </p:nvSpPr>
        <p:spPr>
          <a:xfrm>
            <a:off x="373716" y="5784892"/>
            <a:ext cx="1584000" cy="360000"/>
          </a:xfrm>
          <a:prstGeom prst="roundRect">
            <a:avLst/>
          </a:prstGeom>
          <a:solidFill>
            <a:schemeClr val="bg1">
              <a:lumMod val="95000"/>
              <a:alpha val="75000"/>
            </a:schemeClr>
          </a:solidFill>
          <a:ln w="12700" cap="flat" cmpd="sng" algn="ctr">
            <a:solidFill>
              <a:schemeClr val="tx2">
                <a:lumMod val="60000"/>
                <a:lumOff val="40000"/>
              </a:schemeClr>
            </a:solidFill>
            <a:prstDash val="solid"/>
            <a:miter lim="800000"/>
          </a:ln>
          <a:effectLst/>
        </p:spPr>
        <p:txBody>
          <a:bodyPr rtlCol="0" anchor="ctr"/>
          <a:lstStyle/>
          <a:p>
            <a:pPr algn="ctr"/>
            <a:r>
              <a:rPr lang="es-CL" sz="1000" b="1" kern="0">
                <a:solidFill>
                  <a:schemeClr val="tx2"/>
                </a:solidFill>
                <a:latin typeface="Calibri" panose="020F0502020204030204"/>
              </a:rPr>
              <a:t>UP-SELLING</a:t>
            </a:r>
          </a:p>
        </p:txBody>
      </p:sp>
      <p:sp>
        <p:nvSpPr>
          <p:cNvPr id="25" name="Rectángulo redondeado 24">
            <a:extLst>
              <a:ext uri="{FF2B5EF4-FFF2-40B4-BE49-F238E27FC236}">
                <a16:creationId xmlns:a16="http://schemas.microsoft.com/office/drawing/2014/main" id="{770D4610-D61A-F973-9C54-D8424681801D}"/>
              </a:ext>
            </a:extLst>
          </p:cNvPr>
          <p:cNvSpPr/>
          <p:nvPr/>
        </p:nvSpPr>
        <p:spPr>
          <a:xfrm>
            <a:off x="2253315" y="1586562"/>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Un ERP para </a:t>
            </a:r>
            <a:r>
              <a:rPr lang="es-CL" sz="1000" b="1" kern="0" err="1">
                <a:solidFill>
                  <a:schemeClr val="tx2"/>
                </a:solidFill>
                <a:latin typeface="Calibri" panose="020F0502020204030204"/>
              </a:rPr>
              <a:t>retail</a:t>
            </a:r>
            <a:r>
              <a:rPr lang="es-CL" sz="1000" b="1" kern="0">
                <a:solidFill>
                  <a:schemeClr val="tx2"/>
                </a:solidFill>
                <a:latin typeface="Calibri" panose="020F0502020204030204"/>
              </a:rPr>
              <a:t> es un software de gestión empresarial que ayuda a las empresas del sector minorista a controlar y gestionar sus operaciones diarias. ERP son las siglas de "Enterprise </a:t>
            </a:r>
            <a:r>
              <a:rPr lang="es-CL" sz="1000" b="1" kern="0" err="1">
                <a:solidFill>
                  <a:schemeClr val="tx2"/>
                </a:solidFill>
                <a:latin typeface="Calibri" panose="020F0502020204030204"/>
              </a:rPr>
              <a:t>Resource</a:t>
            </a:r>
            <a:r>
              <a:rPr lang="es-CL" sz="1000" b="1" kern="0">
                <a:solidFill>
                  <a:schemeClr val="tx2"/>
                </a:solidFill>
                <a:latin typeface="Calibri" panose="020F0502020204030204"/>
              </a:rPr>
              <a:t> </a:t>
            </a:r>
            <a:r>
              <a:rPr lang="es-CL" sz="1000" b="1" kern="0" err="1">
                <a:solidFill>
                  <a:schemeClr val="tx2"/>
                </a:solidFill>
                <a:latin typeface="Calibri" panose="020F0502020204030204"/>
              </a:rPr>
              <a:t>Planning</a:t>
            </a:r>
            <a:r>
              <a:rPr lang="es-CL" sz="1000" b="1" kern="0">
                <a:solidFill>
                  <a:schemeClr val="tx2"/>
                </a:solidFill>
                <a:latin typeface="Calibri" panose="020F0502020204030204"/>
              </a:rPr>
              <a:t>" o planificación de recursos empresariales.</a:t>
            </a:r>
          </a:p>
        </p:txBody>
      </p:sp>
      <p:sp>
        <p:nvSpPr>
          <p:cNvPr id="27" name="Rectángulo redondeado 26">
            <a:extLst>
              <a:ext uri="{FF2B5EF4-FFF2-40B4-BE49-F238E27FC236}">
                <a16:creationId xmlns:a16="http://schemas.microsoft.com/office/drawing/2014/main" id="{EFC9C6FF-EAF0-0C3C-FBDE-13733D35A4E7}"/>
              </a:ext>
            </a:extLst>
          </p:cNvPr>
          <p:cNvSpPr/>
          <p:nvPr/>
        </p:nvSpPr>
        <p:spPr>
          <a:xfrm>
            <a:off x="2253315" y="2010078"/>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Un OMS es un software que tiene como objetivo centralizar y optimizar la gestión de los pedidos de los clientes, desde la toma de pedidos hasta la recepción/recogida. Comprende funcionalidades básicas: la unificación de stock y la orquestación de pedidos.</a:t>
            </a:r>
          </a:p>
        </p:txBody>
      </p:sp>
      <p:sp>
        <p:nvSpPr>
          <p:cNvPr id="28" name="Rectángulo redondeado 27">
            <a:extLst>
              <a:ext uri="{FF2B5EF4-FFF2-40B4-BE49-F238E27FC236}">
                <a16:creationId xmlns:a16="http://schemas.microsoft.com/office/drawing/2014/main" id="{C87CABF4-1D2F-4A88-7655-56869472B1A6}"/>
              </a:ext>
            </a:extLst>
          </p:cNvPr>
          <p:cNvSpPr/>
          <p:nvPr/>
        </p:nvSpPr>
        <p:spPr>
          <a:xfrm>
            <a:off x="2253315" y="2431386"/>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Una solución B2B es un software diseñado para ayudar a las empresas a interactuar con otras empresas. B2B significa "de empresa a empresa”. Esto con la finalidad primordial de vender productos o servicios a otras empresas.</a:t>
            </a:r>
          </a:p>
        </p:txBody>
      </p:sp>
      <p:sp>
        <p:nvSpPr>
          <p:cNvPr id="30" name="Rectángulo redondeado 29">
            <a:extLst>
              <a:ext uri="{FF2B5EF4-FFF2-40B4-BE49-F238E27FC236}">
                <a16:creationId xmlns:a16="http://schemas.microsoft.com/office/drawing/2014/main" id="{A996F828-80BB-753C-CB17-8194318A7A07}"/>
              </a:ext>
            </a:extLst>
          </p:cNvPr>
          <p:cNvSpPr/>
          <p:nvPr/>
        </p:nvSpPr>
        <p:spPr>
          <a:xfrm>
            <a:off x="2253315" y="2854902"/>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El término B2C (empresa a consumidor) describe la venta de productos o servicios directamente a consumidores individuales. El término B2C se utiliza ampliamente para referirse a muchos modelos de productos y servicios en el mercado de consumo.</a:t>
            </a:r>
          </a:p>
        </p:txBody>
      </p:sp>
      <p:sp>
        <p:nvSpPr>
          <p:cNvPr id="31" name="Rectángulo redondeado 30">
            <a:extLst>
              <a:ext uri="{FF2B5EF4-FFF2-40B4-BE49-F238E27FC236}">
                <a16:creationId xmlns:a16="http://schemas.microsoft.com/office/drawing/2014/main" id="{99911506-EAFB-BF91-3D8D-1CB2BD830DA8}"/>
              </a:ext>
            </a:extLst>
          </p:cNvPr>
          <p:cNvSpPr/>
          <p:nvPr/>
        </p:nvSpPr>
        <p:spPr>
          <a:xfrm>
            <a:off x="2253315" y="3276210"/>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El inventario disponible es lo que se encuentra actualmente en el almacén o tienda para la venta.</a:t>
            </a:r>
          </a:p>
        </p:txBody>
      </p:sp>
      <p:sp>
        <p:nvSpPr>
          <p:cNvPr id="32" name="Rectángulo redondeado 31">
            <a:extLst>
              <a:ext uri="{FF2B5EF4-FFF2-40B4-BE49-F238E27FC236}">
                <a16:creationId xmlns:a16="http://schemas.microsoft.com/office/drawing/2014/main" id="{031131C4-5D3C-5FE1-2A73-851856C39954}"/>
              </a:ext>
            </a:extLst>
          </p:cNvPr>
          <p:cNvSpPr/>
          <p:nvPr/>
        </p:nvSpPr>
        <p:spPr>
          <a:xfrm>
            <a:off x="2253315" y="3697518"/>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El inventario disponible para promesa (ATP) se refiere a los niveles de inventario potenciales que pueden satisfacer pedidos futuros dentro de un período de tiempo determinado.</a:t>
            </a:r>
          </a:p>
        </p:txBody>
      </p:sp>
      <p:sp>
        <p:nvSpPr>
          <p:cNvPr id="33" name="Rectángulo redondeado 32">
            <a:extLst>
              <a:ext uri="{FF2B5EF4-FFF2-40B4-BE49-F238E27FC236}">
                <a16:creationId xmlns:a16="http://schemas.microsoft.com/office/drawing/2014/main" id="{533BC057-D877-72B8-8B6B-83148A63543E}"/>
              </a:ext>
            </a:extLst>
          </p:cNvPr>
          <p:cNvSpPr/>
          <p:nvPr/>
        </p:nvSpPr>
        <p:spPr>
          <a:xfrm>
            <a:off x="2253315" y="4118826"/>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El inventario </a:t>
            </a:r>
            <a:r>
              <a:rPr lang="es-CL" sz="1000" b="1" kern="0" err="1">
                <a:solidFill>
                  <a:schemeClr val="tx2"/>
                </a:solidFill>
                <a:latin typeface="Calibri" panose="020F0502020204030204"/>
              </a:rPr>
              <a:t>on</a:t>
            </a:r>
            <a:r>
              <a:rPr lang="es-CL" sz="1000" b="1" kern="0">
                <a:solidFill>
                  <a:schemeClr val="tx2"/>
                </a:solidFill>
                <a:latin typeface="Calibri" panose="020F0502020204030204"/>
              </a:rPr>
              <a:t> </a:t>
            </a:r>
            <a:r>
              <a:rPr lang="es-CL" sz="1000" b="1" kern="0" err="1">
                <a:solidFill>
                  <a:schemeClr val="tx2"/>
                </a:solidFill>
                <a:latin typeface="Calibri" panose="020F0502020204030204"/>
              </a:rPr>
              <a:t>order</a:t>
            </a:r>
            <a:r>
              <a:rPr lang="es-CL" sz="1000" b="1" kern="0">
                <a:solidFill>
                  <a:schemeClr val="tx2"/>
                </a:solidFill>
                <a:latin typeface="Calibri" panose="020F0502020204030204"/>
              </a:rPr>
              <a:t> (bajo pedido) es un término utilizado para describir los productos que se han pedido a un proveedor pero que aún no han llegado a la empresa.</a:t>
            </a:r>
          </a:p>
        </p:txBody>
      </p:sp>
      <p:sp>
        <p:nvSpPr>
          <p:cNvPr id="36" name="Rectángulo redondeado 35">
            <a:extLst>
              <a:ext uri="{FF2B5EF4-FFF2-40B4-BE49-F238E27FC236}">
                <a16:creationId xmlns:a16="http://schemas.microsoft.com/office/drawing/2014/main" id="{BC26D3A6-7138-231C-6290-3F7BF5AEF00B}"/>
              </a:ext>
            </a:extLst>
          </p:cNvPr>
          <p:cNvSpPr/>
          <p:nvPr/>
        </p:nvSpPr>
        <p:spPr>
          <a:xfrm>
            <a:off x="2253315" y="4531850"/>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El costo real de un producto, que incluye su fabricación, los materiales, mano de obra y los gastos generales de fábrica, importación (si aplica) pero excluidos los costos de marketing, ventas o distribución.</a:t>
            </a:r>
          </a:p>
        </p:txBody>
      </p:sp>
      <p:sp>
        <p:nvSpPr>
          <p:cNvPr id="37" name="Rectángulo redondeado 36">
            <a:extLst>
              <a:ext uri="{FF2B5EF4-FFF2-40B4-BE49-F238E27FC236}">
                <a16:creationId xmlns:a16="http://schemas.microsoft.com/office/drawing/2014/main" id="{9FB7E410-3065-0D04-0411-03FAC709D2CE}"/>
              </a:ext>
            </a:extLst>
          </p:cNvPr>
          <p:cNvSpPr/>
          <p:nvPr/>
        </p:nvSpPr>
        <p:spPr>
          <a:xfrm>
            <a:off x="2253315" y="4942276"/>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En el mundo de las tiendas virtuales se conoce como </a:t>
            </a:r>
            <a:r>
              <a:rPr lang="es-CL" sz="1000" b="1" kern="0" err="1">
                <a:solidFill>
                  <a:schemeClr val="tx2"/>
                </a:solidFill>
                <a:latin typeface="Calibri" panose="020F0502020204030204"/>
              </a:rPr>
              <a:t>dropshipping</a:t>
            </a:r>
            <a:r>
              <a:rPr lang="es-CL" sz="1000" b="1" kern="0">
                <a:solidFill>
                  <a:schemeClr val="tx2"/>
                </a:solidFill>
                <a:latin typeface="Calibri" panose="020F0502020204030204"/>
              </a:rPr>
              <a:t> o venta en verde a la venta de productos que no tienen existencia física, es decir, en donde el vendedor en realidad no posee el producto de manera física al momento de la compra.</a:t>
            </a:r>
          </a:p>
        </p:txBody>
      </p:sp>
      <p:sp>
        <p:nvSpPr>
          <p:cNvPr id="38" name="Rectángulo redondeado 37">
            <a:extLst>
              <a:ext uri="{FF2B5EF4-FFF2-40B4-BE49-F238E27FC236}">
                <a16:creationId xmlns:a16="http://schemas.microsoft.com/office/drawing/2014/main" id="{8F5133AB-7D20-1A02-65F4-65BBE182073B}"/>
              </a:ext>
            </a:extLst>
          </p:cNvPr>
          <p:cNvSpPr/>
          <p:nvPr/>
        </p:nvSpPr>
        <p:spPr>
          <a:xfrm>
            <a:off x="2253315" y="5363584"/>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Sugerir productos relacionados o complementarios a clientes que han completado o están a punto de completar una compra. La venta cruzada mejora la experiencia del cliente, aumenta el valor promedio de los productos y aumenta la lealtad a la marca.</a:t>
            </a:r>
          </a:p>
        </p:txBody>
      </p:sp>
      <p:sp>
        <p:nvSpPr>
          <p:cNvPr id="39" name="Rectángulo redondeado 38">
            <a:extLst>
              <a:ext uri="{FF2B5EF4-FFF2-40B4-BE49-F238E27FC236}">
                <a16:creationId xmlns:a16="http://schemas.microsoft.com/office/drawing/2014/main" id="{D9379175-8EBF-64EE-9690-7749CCE2051A}"/>
              </a:ext>
            </a:extLst>
          </p:cNvPr>
          <p:cNvSpPr/>
          <p:nvPr/>
        </p:nvSpPr>
        <p:spPr>
          <a:xfrm>
            <a:off x="2253315" y="5784892"/>
            <a:ext cx="7200000" cy="360000"/>
          </a:xfrm>
          <a:prstGeom prst="roundRect">
            <a:avLst/>
          </a:prstGeom>
          <a:solidFill>
            <a:schemeClr val="bg1">
              <a:alpha val="75000"/>
            </a:schemeClr>
          </a:solidFill>
          <a:ln w="12700" cap="flat" cmpd="sng" algn="ctr">
            <a:solidFill>
              <a:schemeClr val="tx2">
                <a:lumMod val="60000"/>
                <a:lumOff val="40000"/>
              </a:schemeClr>
            </a:solidFill>
            <a:prstDash val="solid"/>
            <a:miter lim="800000"/>
          </a:ln>
          <a:effectLst/>
        </p:spPr>
        <p:txBody>
          <a:bodyPr rtlCol="0" anchor="ctr"/>
          <a:lstStyle/>
          <a:p>
            <a:pPr algn="just"/>
            <a:r>
              <a:rPr lang="es-CL" sz="1000" b="1" kern="0">
                <a:solidFill>
                  <a:schemeClr val="tx2"/>
                </a:solidFill>
                <a:latin typeface="Calibri" panose="020F0502020204030204"/>
              </a:rPr>
              <a:t>El up-</a:t>
            </a:r>
            <a:r>
              <a:rPr lang="es-CL" sz="1000" b="1" kern="0" err="1">
                <a:solidFill>
                  <a:schemeClr val="tx2"/>
                </a:solidFill>
                <a:latin typeface="Calibri" panose="020F0502020204030204"/>
              </a:rPr>
              <a:t>selling</a:t>
            </a:r>
            <a:r>
              <a:rPr lang="es-CL" sz="1000" b="1" kern="0">
                <a:solidFill>
                  <a:schemeClr val="tx2"/>
                </a:solidFill>
                <a:latin typeface="Calibri" panose="020F0502020204030204"/>
              </a:rPr>
              <a:t>, (venta complementaria), consiste en motivar la adquisición de un complemento que mejora u optimiza la compra principal. Esto permite que la operación implique un mayor gasto, pero haga más completa la experiencia del cliente.</a:t>
            </a:r>
          </a:p>
        </p:txBody>
      </p:sp>
    </p:spTree>
    <p:extLst>
      <p:ext uri="{BB962C8B-B14F-4D97-AF65-F5344CB8AC3E}">
        <p14:creationId xmlns:p14="http://schemas.microsoft.com/office/powerpoint/2010/main" val="4283921571"/>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Glossary</a:t>
            </a:r>
            <a:endParaRPr lang="es-CL"/>
          </a:p>
        </p:txBody>
      </p:sp>
      <p:sp>
        <p:nvSpPr>
          <p:cNvPr id="2" name="Rectángulo redondeado 1">
            <a:extLst>
              <a:ext uri="{FF2B5EF4-FFF2-40B4-BE49-F238E27FC236}">
                <a16:creationId xmlns:a16="http://schemas.microsoft.com/office/drawing/2014/main" id="{29F6CBC9-034C-8789-4245-76F6DB49FFF2}"/>
              </a:ext>
            </a:extLst>
          </p:cNvPr>
          <p:cNvSpPr/>
          <p:nvPr/>
        </p:nvSpPr>
        <p:spPr>
          <a:xfrm>
            <a:off x="373716" y="1586562"/>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GROSS-MARGIN</a:t>
            </a:r>
          </a:p>
        </p:txBody>
      </p:sp>
      <p:sp>
        <p:nvSpPr>
          <p:cNvPr id="4" name="Rectángulo redondeado 3">
            <a:extLst>
              <a:ext uri="{FF2B5EF4-FFF2-40B4-BE49-F238E27FC236}">
                <a16:creationId xmlns:a16="http://schemas.microsoft.com/office/drawing/2014/main" id="{19929B9C-4CAB-8B36-FF69-5A2B14BF3368}"/>
              </a:ext>
            </a:extLst>
          </p:cNvPr>
          <p:cNvSpPr/>
          <p:nvPr/>
        </p:nvSpPr>
        <p:spPr>
          <a:xfrm>
            <a:off x="373716" y="2010078"/>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INVENTORY TURNOVER</a:t>
            </a:r>
          </a:p>
        </p:txBody>
      </p:sp>
      <p:sp>
        <p:nvSpPr>
          <p:cNvPr id="5" name="Rectángulo redondeado 4">
            <a:extLst>
              <a:ext uri="{FF2B5EF4-FFF2-40B4-BE49-F238E27FC236}">
                <a16:creationId xmlns:a16="http://schemas.microsoft.com/office/drawing/2014/main" id="{CA7C9BC1-EABF-A14B-DBC5-0BB6D99BD0FF}"/>
              </a:ext>
            </a:extLst>
          </p:cNvPr>
          <p:cNvSpPr/>
          <p:nvPr/>
        </p:nvSpPr>
        <p:spPr>
          <a:xfrm>
            <a:off x="373716" y="2431386"/>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MARKDOWN</a:t>
            </a:r>
          </a:p>
        </p:txBody>
      </p:sp>
      <p:sp>
        <p:nvSpPr>
          <p:cNvPr id="7" name="Rectángulo redondeado 6">
            <a:extLst>
              <a:ext uri="{FF2B5EF4-FFF2-40B4-BE49-F238E27FC236}">
                <a16:creationId xmlns:a16="http://schemas.microsoft.com/office/drawing/2014/main" id="{81A68029-93DF-962A-C44E-9734895107F4}"/>
              </a:ext>
            </a:extLst>
          </p:cNvPr>
          <p:cNvSpPr/>
          <p:nvPr/>
        </p:nvSpPr>
        <p:spPr>
          <a:xfrm>
            <a:off x="373716" y="2854902"/>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MULTICHANNEL RETAIL</a:t>
            </a:r>
          </a:p>
        </p:txBody>
      </p:sp>
      <p:sp>
        <p:nvSpPr>
          <p:cNvPr id="12" name="Rectángulo redondeado 11">
            <a:extLst>
              <a:ext uri="{FF2B5EF4-FFF2-40B4-BE49-F238E27FC236}">
                <a16:creationId xmlns:a16="http://schemas.microsoft.com/office/drawing/2014/main" id="{61442870-4A64-497D-8BCA-FB11E66F8092}"/>
              </a:ext>
            </a:extLst>
          </p:cNvPr>
          <p:cNvSpPr/>
          <p:nvPr/>
        </p:nvSpPr>
        <p:spPr>
          <a:xfrm>
            <a:off x="373716" y="3276210"/>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OMNNICHANNEL RETAIL</a:t>
            </a:r>
          </a:p>
        </p:txBody>
      </p:sp>
      <p:sp>
        <p:nvSpPr>
          <p:cNvPr id="13" name="Rectángulo redondeado 12">
            <a:extLst>
              <a:ext uri="{FF2B5EF4-FFF2-40B4-BE49-F238E27FC236}">
                <a16:creationId xmlns:a16="http://schemas.microsoft.com/office/drawing/2014/main" id="{F729EEE7-5054-2CA1-99AF-5ABB94C5D704}"/>
              </a:ext>
            </a:extLst>
          </p:cNvPr>
          <p:cNvSpPr/>
          <p:nvPr/>
        </p:nvSpPr>
        <p:spPr>
          <a:xfrm>
            <a:off x="373716" y="3697518"/>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PLANOGRAM</a:t>
            </a:r>
          </a:p>
        </p:txBody>
      </p:sp>
      <p:sp>
        <p:nvSpPr>
          <p:cNvPr id="14" name="Rectángulo redondeado 13">
            <a:extLst>
              <a:ext uri="{FF2B5EF4-FFF2-40B4-BE49-F238E27FC236}">
                <a16:creationId xmlns:a16="http://schemas.microsoft.com/office/drawing/2014/main" id="{5F4A9B89-C18E-29FB-7D56-761A53160212}"/>
              </a:ext>
            </a:extLst>
          </p:cNvPr>
          <p:cNvSpPr/>
          <p:nvPr/>
        </p:nvSpPr>
        <p:spPr>
          <a:xfrm>
            <a:off x="373716" y="4118826"/>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POINT OF SALE (POS)</a:t>
            </a:r>
          </a:p>
        </p:txBody>
      </p:sp>
      <p:sp>
        <p:nvSpPr>
          <p:cNvPr id="18" name="Rectángulo redondeado 17">
            <a:extLst>
              <a:ext uri="{FF2B5EF4-FFF2-40B4-BE49-F238E27FC236}">
                <a16:creationId xmlns:a16="http://schemas.microsoft.com/office/drawing/2014/main" id="{91EC59D8-8F1D-1C7A-C5CB-704177656084}"/>
              </a:ext>
            </a:extLst>
          </p:cNvPr>
          <p:cNvSpPr/>
          <p:nvPr/>
        </p:nvSpPr>
        <p:spPr>
          <a:xfrm>
            <a:off x="373716" y="4531850"/>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PURCHASE ORDER (PO)</a:t>
            </a:r>
          </a:p>
        </p:txBody>
      </p:sp>
      <p:sp>
        <p:nvSpPr>
          <p:cNvPr id="19" name="Rectángulo redondeado 18">
            <a:extLst>
              <a:ext uri="{FF2B5EF4-FFF2-40B4-BE49-F238E27FC236}">
                <a16:creationId xmlns:a16="http://schemas.microsoft.com/office/drawing/2014/main" id="{C0AB3F16-1008-BC56-670C-E5B495273019}"/>
              </a:ext>
            </a:extLst>
          </p:cNvPr>
          <p:cNvSpPr/>
          <p:nvPr/>
        </p:nvSpPr>
        <p:spPr>
          <a:xfrm>
            <a:off x="373716" y="4942276"/>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RADIO FREQUENCY IDENTIFICATION (RFID)</a:t>
            </a:r>
          </a:p>
        </p:txBody>
      </p:sp>
      <p:sp>
        <p:nvSpPr>
          <p:cNvPr id="20" name="Rectángulo redondeado 19">
            <a:extLst>
              <a:ext uri="{FF2B5EF4-FFF2-40B4-BE49-F238E27FC236}">
                <a16:creationId xmlns:a16="http://schemas.microsoft.com/office/drawing/2014/main" id="{280BBF91-1A2E-5163-6181-DCF329BD12C9}"/>
              </a:ext>
            </a:extLst>
          </p:cNvPr>
          <p:cNvSpPr/>
          <p:nvPr/>
        </p:nvSpPr>
        <p:spPr>
          <a:xfrm>
            <a:off x="373716" y="5363584"/>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RETURN OF</a:t>
            </a:r>
          </a:p>
          <a:p>
            <a:pPr algn="ctr"/>
            <a:r>
              <a:rPr lang="es-CL" sz="1000" b="1" kern="0">
                <a:solidFill>
                  <a:schemeClr val="tx2"/>
                </a:solidFill>
                <a:latin typeface="Calibri" panose="020F0502020204030204"/>
              </a:rPr>
              <a:t>INVESTMENT (ROI)</a:t>
            </a:r>
          </a:p>
        </p:txBody>
      </p:sp>
      <p:sp>
        <p:nvSpPr>
          <p:cNvPr id="21" name="Rectángulo redondeado 20">
            <a:extLst>
              <a:ext uri="{FF2B5EF4-FFF2-40B4-BE49-F238E27FC236}">
                <a16:creationId xmlns:a16="http://schemas.microsoft.com/office/drawing/2014/main" id="{13BAA25A-8C93-AC47-E32E-F577861CD9CD}"/>
              </a:ext>
            </a:extLst>
          </p:cNvPr>
          <p:cNvSpPr/>
          <p:nvPr/>
        </p:nvSpPr>
        <p:spPr>
          <a:xfrm>
            <a:off x="373716" y="5784892"/>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REVERSE LOGISTICS</a:t>
            </a:r>
          </a:p>
        </p:txBody>
      </p:sp>
      <p:sp>
        <p:nvSpPr>
          <p:cNvPr id="25" name="Rectángulo redondeado 24">
            <a:extLst>
              <a:ext uri="{FF2B5EF4-FFF2-40B4-BE49-F238E27FC236}">
                <a16:creationId xmlns:a16="http://schemas.microsoft.com/office/drawing/2014/main" id="{770D4610-D61A-F973-9C54-D8424681801D}"/>
              </a:ext>
            </a:extLst>
          </p:cNvPr>
          <p:cNvSpPr/>
          <p:nvPr/>
        </p:nvSpPr>
        <p:spPr>
          <a:xfrm>
            <a:off x="2253315" y="1586562"/>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(Margen Bruto) La diferencia entre el coste de producir un producto o servicio y su precio de venta.</a:t>
            </a:r>
          </a:p>
        </p:txBody>
      </p:sp>
      <p:sp>
        <p:nvSpPr>
          <p:cNvPr id="27" name="Rectángulo redondeado 26">
            <a:extLst>
              <a:ext uri="{FF2B5EF4-FFF2-40B4-BE49-F238E27FC236}">
                <a16:creationId xmlns:a16="http://schemas.microsoft.com/office/drawing/2014/main" id="{EFC9C6FF-EAF0-0C3C-FBDE-13733D35A4E7}"/>
              </a:ext>
            </a:extLst>
          </p:cNvPr>
          <p:cNvSpPr/>
          <p:nvPr/>
        </p:nvSpPr>
        <p:spPr>
          <a:xfrm>
            <a:off x="2253315" y="2010078"/>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Mide la rapidez con la que una empresa vende su inventario promedio. Un índice alto generalmente indica ventas sólidas y una gestión eficiente del inventario.</a:t>
            </a:r>
          </a:p>
        </p:txBody>
      </p:sp>
      <p:sp>
        <p:nvSpPr>
          <p:cNvPr id="28" name="Rectángulo redondeado 27">
            <a:extLst>
              <a:ext uri="{FF2B5EF4-FFF2-40B4-BE49-F238E27FC236}">
                <a16:creationId xmlns:a16="http://schemas.microsoft.com/office/drawing/2014/main" id="{C87CABF4-1D2F-4A88-7655-56869472B1A6}"/>
              </a:ext>
            </a:extLst>
          </p:cNvPr>
          <p:cNvSpPr/>
          <p:nvPr/>
        </p:nvSpPr>
        <p:spPr>
          <a:xfrm>
            <a:off x="2253315" y="2431386"/>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Reducciones de precios incondicionales que utilizan los </a:t>
            </a:r>
            <a:r>
              <a:rPr lang="es-CL" sz="1000" b="1" kern="0" err="1">
                <a:solidFill>
                  <a:schemeClr val="tx2"/>
                </a:solidFill>
                <a:latin typeface="Calibri" panose="020F0502020204030204"/>
              </a:rPr>
              <a:t>Retailers</a:t>
            </a:r>
            <a:r>
              <a:rPr lang="es-CL" sz="1000" b="1" kern="0">
                <a:solidFill>
                  <a:schemeClr val="tx2"/>
                </a:solidFill>
                <a:latin typeface="Calibri" panose="020F0502020204030204"/>
              </a:rPr>
              <a:t> para impulsar las ventas y liquidar el inventario. Las rebajas minoristas pueden ser temporales o permanentes.</a:t>
            </a:r>
          </a:p>
        </p:txBody>
      </p:sp>
      <p:sp>
        <p:nvSpPr>
          <p:cNvPr id="30" name="Rectángulo redondeado 29">
            <a:extLst>
              <a:ext uri="{FF2B5EF4-FFF2-40B4-BE49-F238E27FC236}">
                <a16:creationId xmlns:a16="http://schemas.microsoft.com/office/drawing/2014/main" id="{A996F828-80BB-753C-CB17-8194318A7A07}"/>
              </a:ext>
            </a:extLst>
          </p:cNvPr>
          <p:cNvSpPr/>
          <p:nvPr/>
        </p:nvSpPr>
        <p:spPr>
          <a:xfrm>
            <a:off x="2253315" y="2854902"/>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err="1">
                <a:solidFill>
                  <a:schemeClr val="tx2"/>
                </a:solidFill>
                <a:latin typeface="Calibri" panose="020F0502020204030204"/>
              </a:rPr>
              <a:t>Retail</a:t>
            </a:r>
            <a:r>
              <a:rPr lang="es-CL" sz="1000" b="1" kern="0">
                <a:solidFill>
                  <a:schemeClr val="tx2"/>
                </a:solidFill>
                <a:latin typeface="Calibri" panose="020F0502020204030204"/>
              </a:rPr>
              <a:t> capaz de vender a través de múltiples canales, como tiendas físicas, mercados en línea y su propio sitio web, ofreciendo así a los compradores flexibilidad y conveniencia y atrayéndolos a su negocio.</a:t>
            </a:r>
          </a:p>
        </p:txBody>
      </p:sp>
      <p:sp>
        <p:nvSpPr>
          <p:cNvPr id="31" name="Rectángulo redondeado 30">
            <a:extLst>
              <a:ext uri="{FF2B5EF4-FFF2-40B4-BE49-F238E27FC236}">
                <a16:creationId xmlns:a16="http://schemas.microsoft.com/office/drawing/2014/main" id="{99911506-EAFB-BF91-3D8D-1CB2BD830DA8}"/>
              </a:ext>
            </a:extLst>
          </p:cNvPr>
          <p:cNvSpPr/>
          <p:nvPr/>
        </p:nvSpPr>
        <p:spPr>
          <a:xfrm>
            <a:off x="2253315" y="3276210"/>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err="1">
                <a:solidFill>
                  <a:schemeClr val="tx2"/>
                </a:solidFill>
                <a:latin typeface="Calibri" panose="020F0502020204030204"/>
              </a:rPr>
              <a:t>Retail</a:t>
            </a:r>
            <a:r>
              <a:rPr lang="es-CL" sz="1000" b="1" kern="0">
                <a:solidFill>
                  <a:schemeClr val="tx2"/>
                </a:solidFill>
                <a:latin typeface="Calibri" panose="020F0502020204030204"/>
              </a:rPr>
              <a:t> capaz de vender a través de múltiples canales, como tiendas físicas, comercio electrónico y comercio social, brindando una experiencia común sin importar el canal..</a:t>
            </a:r>
          </a:p>
        </p:txBody>
      </p:sp>
      <p:sp>
        <p:nvSpPr>
          <p:cNvPr id="32" name="Rectángulo redondeado 31">
            <a:extLst>
              <a:ext uri="{FF2B5EF4-FFF2-40B4-BE49-F238E27FC236}">
                <a16:creationId xmlns:a16="http://schemas.microsoft.com/office/drawing/2014/main" id="{031131C4-5D3C-5FE1-2A73-851856C39954}"/>
              </a:ext>
            </a:extLst>
          </p:cNvPr>
          <p:cNvSpPr/>
          <p:nvPr/>
        </p:nvSpPr>
        <p:spPr>
          <a:xfrm>
            <a:off x="2253315" y="3697518"/>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Planos detallados de distribución de la tienda para optimizar la colocación y la exposición de los productos con el fin de impulsar las ventas y crear una experiencia de compra coherente. Los planogramas ayudan a utilizar el espacio de la tienda de manera eficiente.</a:t>
            </a:r>
          </a:p>
        </p:txBody>
      </p:sp>
      <p:sp>
        <p:nvSpPr>
          <p:cNvPr id="33" name="Rectángulo redondeado 32">
            <a:extLst>
              <a:ext uri="{FF2B5EF4-FFF2-40B4-BE49-F238E27FC236}">
                <a16:creationId xmlns:a16="http://schemas.microsoft.com/office/drawing/2014/main" id="{533BC057-D877-72B8-8B6B-83148A63543E}"/>
              </a:ext>
            </a:extLst>
          </p:cNvPr>
          <p:cNvSpPr/>
          <p:nvPr/>
        </p:nvSpPr>
        <p:spPr>
          <a:xfrm>
            <a:off x="2253315" y="4118826"/>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Un sistema de hardware y software para aceptar pagos y hacer un seguimiento de las ventas. Puede usarlo para vender en tiendas, en línea u otros canales de venta.</a:t>
            </a:r>
          </a:p>
        </p:txBody>
      </p:sp>
      <p:sp>
        <p:nvSpPr>
          <p:cNvPr id="36" name="Rectángulo redondeado 35">
            <a:extLst>
              <a:ext uri="{FF2B5EF4-FFF2-40B4-BE49-F238E27FC236}">
                <a16:creationId xmlns:a16="http://schemas.microsoft.com/office/drawing/2014/main" id="{BC26D3A6-7138-231C-6290-3F7BF5AEF00B}"/>
              </a:ext>
            </a:extLst>
          </p:cNvPr>
          <p:cNvSpPr/>
          <p:nvPr/>
        </p:nvSpPr>
        <p:spPr>
          <a:xfrm>
            <a:off x="2253315" y="4531850"/>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Un documento que se envía a un proveedor para solicitar productos o servicios. Especifica artículos, cantidades, precios y fechas de entrega, y se convierte en un contrato legalmente vinculante después de la aceptación. </a:t>
            </a:r>
          </a:p>
        </p:txBody>
      </p:sp>
      <p:sp>
        <p:nvSpPr>
          <p:cNvPr id="37" name="Rectángulo redondeado 36">
            <a:extLst>
              <a:ext uri="{FF2B5EF4-FFF2-40B4-BE49-F238E27FC236}">
                <a16:creationId xmlns:a16="http://schemas.microsoft.com/office/drawing/2014/main" id="{9FB7E410-3065-0D04-0411-03FAC709D2CE}"/>
              </a:ext>
            </a:extLst>
          </p:cNvPr>
          <p:cNvSpPr/>
          <p:nvPr/>
        </p:nvSpPr>
        <p:spPr>
          <a:xfrm>
            <a:off x="2253315" y="4942276"/>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La tecnología RFID usa ondas de radio para rastrear la información de las etiquetas o envases de los productos, y proporciona datos sobre el inventario y las transacciones. Agiliza la gestión del inventario, evita los robos y localiza los artículos fácilmente.</a:t>
            </a:r>
          </a:p>
        </p:txBody>
      </p:sp>
      <p:sp>
        <p:nvSpPr>
          <p:cNvPr id="38" name="Rectángulo redondeado 37">
            <a:extLst>
              <a:ext uri="{FF2B5EF4-FFF2-40B4-BE49-F238E27FC236}">
                <a16:creationId xmlns:a16="http://schemas.microsoft.com/office/drawing/2014/main" id="{8F5133AB-7D20-1A02-65F4-65BBE182073B}"/>
              </a:ext>
            </a:extLst>
          </p:cNvPr>
          <p:cNvSpPr/>
          <p:nvPr/>
        </p:nvSpPr>
        <p:spPr>
          <a:xfrm>
            <a:off x="2253315" y="5363584"/>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El ROI te indica cuántas ganancias estás obteniendo en comparación con lo que gastaste en producir un artículo.</a:t>
            </a:r>
          </a:p>
          <a:p>
            <a:pPr algn="just"/>
            <a:r>
              <a:rPr lang="es-CL" sz="1000" b="1" kern="0">
                <a:solidFill>
                  <a:schemeClr val="tx2"/>
                </a:solidFill>
                <a:latin typeface="Calibri" panose="020F0502020204030204"/>
              </a:rPr>
              <a:t>ROI = (Ganancia de la inversión – Costo de la inversión) / (Costo de la inversión)</a:t>
            </a:r>
          </a:p>
        </p:txBody>
      </p:sp>
      <p:sp>
        <p:nvSpPr>
          <p:cNvPr id="39" name="Rectángulo redondeado 38">
            <a:extLst>
              <a:ext uri="{FF2B5EF4-FFF2-40B4-BE49-F238E27FC236}">
                <a16:creationId xmlns:a16="http://schemas.microsoft.com/office/drawing/2014/main" id="{D9379175-8EBF-64EE-9690-7749CCE2051A}"/>
              </a:ext>
            </a:extLst>
          </p:cNvPr>
          <p:cNvSpPr/>
          <p:nvPr/>
        </p:nvSpPr>
        <p:spPr>
          <a:xfrm>
            <a:off x="2253315" y="5784892"/>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La logística inversa gestiona las devoluciones de productos de los clientes a su almacén. Un proceso de devolución fluido, como devoluciones o reemplazos rápidos, genera confianza y lealtad en los compradores.</a:t>
            </a:r>
          </a:p>
        </p:txBody>
      </p:sp>
    </p:spTree>
    <p:extLst>
      <p:ext uri="{BB962C8B-B14F-4D97-AF65-F5344CB8AC3E}">
        <p14:creationId xmlns:p14="http://schemas.microsoft.com/office/powerpoint/2010/main" val="3338349479"/>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15">
            <a:extLst>
              <a:ext uri="{FF2B5EF4-FFF2-40B4-BE49-F238E27FC236}">
                <a16:creationId xmlns:a16="http://schemas.microsoft.com/office/drawing/2014/main" id="{5ADF19DA-C96C-D1EC-1016-341187668928}"/>
              </a:ext>
            </a:extLst>
          </p:cNvPr>
          <p:cNvSpPr>
            <a:spLocks noGrp="1"/>
          </p:cNvSpPr>
          <p:nvPr>
            <p:ph idx="26"/>
          </p:nvPr>
        </p:nvSpPr>
        <p:spPr>
          <a:xfrm>
            <a:off x="373718" y="560180"/>
            <a:ext cx="11446807" cy="909136"/>
          </a:xfrm>
        </p:spPr>
        <p:txBody>
          <a:bodyPr/>
          <a:lstStyle/>
          <a:p>
            <a:r>
              <a:rPr lang="es-CL" b="1" err="1"/>
              <a:t>Glossary</a:t>
            </a:r>
            <a:endParaRPr lang="es-CL"/>
          </a:p>
        </p:txBody>
      </p:sp>
      <p:sp>
        <p:nvSpPr>
          <p:cNvPr id="2" name="Rectángulo redondeado 1">
            <a:extLst>
              <a:ext uri="{FF2B5EF4-FFF2-40B4-BE49-F238E27FC236}">
                <a16:creationId xmlns:a16="http://schemas.microsoft.com/office/drawing/2014/main" id="{29F6CBC9-034C-8789-4245-76F6DB49FFF2}"/>
              </a:ext>
            </a:extLst>
          </p:cNvPr>
          <p:cNvSpPr/>
          <p:nvPr/>
        </p:nvSpPr>
        <p:spPr>
          <a:xfrm>
            <a:off x="373716" y="1586562"/>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SHRINKAGE</a:t>
            </a:r>
          </a:p>
        </p:txBody>
      </p:sp>
      <p:sp>
        <p:nvSpPr>
          <p:cNvPr id="4" name="Rectángulo redondeado 3">
            <a:extLst>
              <a:ext uri="{FF2B5EF4-FFF2-40B4-BE49-F238E27FC236}">
                <a16:creationId xmlns:a16="http://schemas.microsoft.com/office/drawing/2014/main" id="{19929B9C-4CAB-8B36-FF69-5A2B14BF3368}"/>
              </a:ext>
            </a:extLst>
          </p:cNvPr>
          <p:cNvSpPr/>
          <p:nvPr/>
        </p:nvSpPr>
        <p:spPr>
          <a:xfrm>
            <a:off x="373716" y="2010078"/>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STOCK KEEPING</a:t>
            </a:r>
          </a:p>
          <a:p>
            <a:pPr algn="ctr"/>
            <a:r>
              <a:rPr lang="es-CL" sz="1000" b="1" kern="0">
                <a:solidFill>
                  <a:schemeClr val="tx2"/>
                </a:solidFill>
                <a:latin typeface="Calibri" panose="020F0502020204030204"/>
              </a:rPr>
              <a:t>UNIT (SKU)</a:t>
            </a:r>
          </a:p>
        </p:txBody>
      </p:sp>
      <p:sp>
        <p:nvSpPr>
          <p:cNvPr id="5" name="Rectángulo redondeado 4">
            <a:extLst>
              <a:ext uri="{FF2B5EF4-FFF2-40B4-BE49-F238E27FC236}">
                <a16:creationId xmlns:a16="http://schemas.microsoft.com/office/drawing/2014/main" id="{CA7C9BC1-EABF-A14B-DBC5-0BB6D99BD0FF}"/>
              </a:ext>
            </a:extLst>
          </p:cNvPr>
          <p:cNvSpPr/>
          <p:nvPr/>
        </p:nvSpPr>
        <p:spPr>
          <a:xfrm>
            <a:off x="373716" y="2431386"/>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BARCODE</a:t>
            </a:r>
          </a:p>
        </p:txBody>
      </p:sp>
      <p:sp>
        <p:nvSpPr>
          <p:cNvPr id="7" name="Rectángulo redondeado 6">
            <a:extLst>
              <a:ext uri="{FF2B5EF4-FFF2-40B4-BE49-F238E27FC236}">
                <a16:creationId xmlns:a16="http://schemas.microsoft.com/office/drawing/2014/main" id="{81A68029-93DF-962A-C44E-9734895107F4}"/>
              </a:ext>
            </a:extLst>
          </p:cNvPr>
          <p:cNvSpPr/>
          <p:nvPr/>
        </p:nvSpPr>
        <p:spPr>
          <a:xfrm>
            <a:off x="373716" y="2854902"/>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BUNDLING</a:t>
            </a:r>
          </a:p>
        </p:txBody>
      </p:sp>
      <p:sp>
        <p:nvSpPr>
          <p:cNvPr id="12" name="Rectángulo redondeado 11">
            <a:extLst>
              <a:ext uri="{FF2B5EF4-FFF2-40B4-BE49-F238E27FC236}">
                <a16:creationId xmlns:a16="http://schemas.microsoft.com/office/drawing/2014/main" id="{61442870-4A64-497D-8BCA-FB11E66F8092}"/>
              </a:ext>
            </a:extLst>
          </p:cNvPr>
          <p:cNvSpPr/>
          <p:nvPr/>
        </p:nvSpPr>
        <p:spPr>
          <a:xfrm>
            <a:off x="373716" y="3276210"/>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CANNIBALIZATION</a:t>
            </a:r>
          </a:p>
        </p:txBody>
      </p:sp>
      <p:sp>
        <p:nvSpPr>
          <p:cNvPr id="13" name="Rectángulo redondeado 12">
            <a:extLst>
              <a:ext uri="{FF2B5EF4-FFF2-40B4-BE49-F238E27FC236}">
                <a16:creationId xmlns:a16="http://schemas.microsoft.com/office/drawing/2014/main" id="{F729EEE7-5054-2CA1-99AF-5ABB94C5D704}"/>
              </a:ext>
            </a:extLst>
          </p:cNvPr>
          <p:cNvSpPr/>
          <p:nvPr/>
        </p:nvSpPr>
        <p:spPr>
          <a:xfrm>
            <a:off x="373716" y="3697518"/>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CROSS MERCHANDISING</a:t>
            </a:r>
          </a:p>
        </p:txBody>
      </p:sp>
      <p:sp>
        <p:nvSpPr>
          <p:cNvPr id="14" name="Rectángulo redondeado 13">
            <a:extLst>
              <a:ext uri="{FF2B5EF4-FFF2-40B4-BE49-F238E27FC236}">
                <a16:creationId xmlns:a16="http://schemas.microsoft.com/office/drawing/2014/main" id="{5F4A9B89-C18E-29FB-7D56-761A53160212}"/>
              </a:ext>
            </a:extLst>
          </p:cNvPr>
          <p:cNvSpPr/>
          <p:nvPr/>
        </p:nvSpPr>
        <p:spPr>
          <a:xfrm>
            <a:off x="373716" y="4118826"/>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FACING</a:t>
            </a:r>
          </a:p>
        </p:txBody>
      </p:sp>
      <p:sp>
        <p:nvSpPr>
          <p:cNvPr id="18" name="Rectángulo redondeado 17">
            <a:extLst>
              <a:ext uri="{FF2B5EF4-FFF2-40B4-BE49-F238E27FC236}">
                <a16:creationId xmlns:a16="http://schemas.microsoft.com/office/drawing/2014/main" id="{91EC59D8-8F1D-1C7A-C5CB-704177656084}"/>
              </a:ext>
            </a:extLst>
          </p:cNvPr>
          <p:cNvSpPr/>
          <p:nvPr/>
        </p:nvSpPr>
        <p:spPr>
          <a:xfrm>
            <a:off x="373716" y="4531850"/>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INVENTORY ALLOCATION</a:t>
            </a:r>
          </a:p>
        </p:txBody>
      </p:sp>
      <p:sp>
        <p:nvSpPr>
          <p:cNvPr id="19" name="Rectángulo redondeado 18">
            <a:extLst>
              <a:ext uri="{FF2B5EF4-FFF2-40B4-BE49-F238E27FC236}">
                <a16:creationId xmlns:a16="http://schemas.microsoft.com/office/drawing/2014/main" id="{C0AB3F16-1008-BC56-670C-E5B495273019}"/>
              </a:ext>
            </a:extLst>
          </p:cNvPr>
          <p:cNvSpPr/>
          <p:nvPr/>
        </p:nvSpPr>
        <p:spPr>
          <a:xfrm>
            <a:off x="373716" y="4942276"/>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INVENTORY LIQUIDATION</a:t>
            </a:r>
          </a:p>
        </p:txBody>
      </p:sp>
      <p:sp>
        <p:nvSpPr>
          <p:cNvPr id="20" name="Rectángulo redondeado 19">
            <a:extLst>
              <a:ext uri="{FF2B5EF4-FFF2-40B4-BE49-F238E27FC236}">
                <a16:creationId xmlns:a16="http://schemas.microsoft.com/office/drawing/2014/main" id="{280BBF91-1A2E-5163-6181-DCF329BD12C9}"/>
              </a:ext>
            </a:extLst>
          </p:cNvPr>
          <p:cNvSpPr/>
          <p:nvPr/>
        </p:nvSpPr>
        <p:spPr>
          <a:xfrm>
            <a:off x="373716" y="5363584"/>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LOYALTY PROGRAM</a:t>
            </a:r>
          </a:p>
        </p:txBody>
      </p:sp>
      <p:sp>
        <p:nvSpPr>
          <p:cNvPr id="21" name="Rectángulo redondeado 20">
            <a:extLst>
              <a:ext uri="{FF2B5EF4-FFF2-40B4-BE49-F238E27FC236}">
                <a16:creationId xmlns:a16="http://schemas.microsoft.com/office/drawing/2014/main" id="{13BAA25A-8C93-AC47-E32E-F577861CD9CD}"/>
              </a:ext>
            </a:extLst>
          </p:cNvPr>
          <p:cNvSpPr/>
          <p:nvPr/>
        </p:nvSpPr>
        <p:spPr>
          <a:xfrm>
            <a:off x="373716" y="5784892"/>
            <a:ext cx="1584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ctr"/>
            <a:r>
              <a:rPr lang="es-CL" sz="1000" b="1" kern="0">
                <a:solidFill>
                  <a:schemeClr val="tx2"/>
                </a:solidFill>
                <a:latin typeface="Calibri" panose="020F0502020204030204"/>
              </a:rPr>
              <a:t>NPS</a:t>
            </a:r>
          </a:p>
        </p:txBody>
      </p:sp>
      <p:sp>
        <p:nvSpPr>
          <p:cNvPr id="25" name="Rectángulo redondeado 24">
            <a:extLst>
              <a:ext uri="{FF2B5EF4-FFF2-40B4-BE49-F238E27FC236}">
                <a16:creationId xmlns:a16="http://schemas.microsoft.com/office/drawing/2014/main" id="{770D4610-D61A-F973-9C54-D8424681801D}"/>
              </a:ext>
            </a:extLst>
          </p:cNvPr>
          <p:cNvSpPr/>
          <p:nvPr/>
        </p:nvSpPr>
        <p:spPr>
          <a:xfrm>
            <a:off x="2253315" y="1586562"/>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La diferencia entre el inventario registrado y el real, a menudo causada por robo, fraude, errores o daños. </a:t>
            </a:r>
          </a:p>
        </p:txBody>
      </p:sp>
      <p:sp>
        <p:nvSpPr>
          <p:cNvPr id="27" name="Rectángulo redondeado 26">
            <a:extLst>
              <a:ext uri="{FF2B5EF4-FFF2-40B4-BE49-F238E27FC236}">
                <a16:creationId xmlns:a16="http://schemas.microsoft.com/office/drawing/2014/main" id="{EFC9C6FF-EAF0-0C3C-FBDE-13733D35A4E7}"/>
              </a:ext>
            </a:extLst>
          </p:cNvPr>
          <p:cNvSpPr/>
          <p:nvPr/>
        </p:nvSpPr>
        <p:spPr>
          <a:xfrm>
            <a:off x="2253315" y="2010078"/>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Los SKU son números de identificación de sus productos que ayudan a realizar un seguimiento del inventario, a menudo conectados al código de barras de su producto.</a:t>
            </a:r>
          </a:p>
        </p:txBody>
      </p:sp>
      <p:sp>
        <p:nvSpPr>
          <p:cNvPr id="28" name="Rectángulo redondeado 27">
            <a:extLst>
              <a:ext uri="{FF2B5EF4-FFF2-40B4-BE49-F238E27FC236}">
                <a16:creationId xmlns:a16="http://schemas.microsoft.com/office/drawing/2014/main" id="{C87CABF4-1D2F-4A88-7655-56869472B1A6}"/>
              </a:ext>
            </a:extLst>
          </p:cNvPr>
          <p:cNvSpPr/>
          <p:nvPr/>
        </p:nvSpPr>
        <p:spPr>
          <a:xfrm>
            <a:off x="2253315" y="2431386"/>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Representación visual de datos codificados en forma de imagen que pueden escanearse y leerse mediante dispositivos específicos, como lectores o escáneres de códigos de barras.</a:t>
            </a:r>
          </a:p>
        </p:txBody>
      </p:sp>
      <p:sp>
        <p:nvSpPr>
          <p:cNvPr id="30" name="Rectángulo redondeado 29">
            <a:extLst>
              <a:ext uri="{FF2B5EF4-FFF2-40B4-BE49-F238E27FC236}">
                <a16:creationId xmlns:a16="http://schemas.microsoft.com/office/drawing/2014/main" id="{A996F828-80BB-753C-CB17-8194318A7A07}"/>
              </a:ext>
            </a:extLst>
          </p:cNvPr>
          <p:cNvSpPr/>
          <p:nvPr/>
        </p:nvSpPr>
        <p:spPr>
          <a:xfrm>
            <a:off x="2253315" y="2854902"/>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Creación una oferta que combine diferentes productos y le ofrezca al cliente un mejor precio por el paquete en comparación con cuando se compra cada producto por separado.</a:t>
            </a:r>
          </a:p>
        </p:txBody>
      </p:sp>
      <p:sp>
        <p:nvSpPr>
          <p:cNvPr id="31" name="Rectángulo redondeado 30">
            <a:extLst>
              <a:ext uri="{FF2B5EF4-FFF2-40B4-BE49-F238E27FC236}">
                <a16:creationId xmlns:a16="http://schemas.microsoft.com/office/drawing/2014/main" id="{99911506-EAFB-BF91-3D8D-1CB2BD830DA8}"/>
              </a:ext>
            </a:extLst>
          </p:cNvPr>
          <p:cNvSpPr/>
          <p:nvPr/>
        </p:nvSpPr>
        <p:spPr>
          <a:xfrm>
            <a:off x="2253315" y="3276210"/>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Reducción de las ventas en una o más tiendas como resultado de la apertura de otra tienda de la misma marca cercana</a:t>
            </a:r>
          </a:p>
        </p:txBody>
      </p:sp>
      <p:sp>
        <p:nvSpPr>
          <p:cNvPr id="32" name="Rectángulo redondeado 31">
            <a:extLst>
              <a:ext uri="{FF2B5EF4-FFF2-40B4-BE49-F238E27FC236}">
                <a16:creationId xmlns:a16="http://schemas.microsoft.com/office/drawing/2014/main" id="{031131C4-5D3C-5FE1-2A73-851856C39954}"/>
              </a:ext>
            </a:extLst>
          </p:cNvPr>
          <p:cNvSpPr/>
          <p:nvPr/>
        </p:nvSpPr>
        <p:spPr>
          <a:xfrm>
            <a:off x="2253315" y="3697518"/>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Técnica utilizada en visual </a:t>
            </a:r>
            <a:r>
              <a:rPr lang="es-CL" sz="1000" b="1" kern="0" err="1">
                <a:solidFill>
                  <a:schemeClr val="tx2"/>
                </a:solidFill>
                <a:latin typeface="Calibri" panose="020F0502020204030204"/>
              </a:rPr>
              <a:t>merchandising</a:t>
            </a:r>
            <a:r>
              <a:rPr lang="es-CL" sz="1000" b="1" kern="0">
                <a:solidFill>
                  <a:schemeClr val="tx2"/>
                </a:solidFill>
                <a:latin typeface="Calibri" panose="020F0502020204030204"/>
              </a:rPr>
              <a:t>, donde se muestran juntos productos de diferentes categorías.</a:t>
            </a:r>
          </a:p>
        </p:txBody>
      </p:sp>
      <p:sp>
        <p:nvSpPr>
          <p:cNvPr id="33" name="Rectángulo redondeado 32">
            <a:extLst>
              <a:ext uri="{FF2B5EF4-FFF2-40B4-BE49-F238E27FC236}">
                <a16:creationId xmlns:a16="http://schemas.microsoft.com/office/drawing/2014/main" id="{533BC057-D877-72B8-8B6B-83148A63543E}"/>
              </a:ext>
            </a:extLst>
          </p:cNvPr>
          <p:cNvSpPr/>
          <p:nvPr/>
        </p:nvSpPr>
        <p:spPr>
          <a:xfrm>
            <a:off x="2253315" y="4118826"/>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Técnica de comercialización visual para organizar los productos en exhibición, donde los productos restantes en existencia se llevan al frente del estante, de cara al cliente.</a:t>
            </a:r>
          </a:p>
        </p:txBody>
      </p:sp>
      <p:sp>
        <p:nvSpPr>
          <p:cNvPr id="36" name="Rectángulo redondeado 35">
            <a:extLst>
              <a:ext uri="{FF2B5EF4-FFF2-40B4-BE49-F238E27FC236}">
                <a16:creationId xmlns:a16="http://schemas.microsoft.com/office/drawing/2014/main" id="{BC26D3A6-7138-231C-6290-3F7BF5AEF00B}"/>
              </a:ext>
            </a:extLst>
          </p:cNvPr>
          <p:cNvSpPr/>
          <p:nvPr/>
        </p:nvSpPr>
        <p:spPr>
          <a:xfrm>
            <a:off x="2253315" y="4531850"/>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Proceso de asignación de productos específicos, en cantidades específicas para ser entregados en ubicaciones de tiendas, donde serán exhibidos y vendidos</a:t>
            </a:r>
          </a:p>
        </p:txBody>
      </p:sp>
      <p:sp>
        <p:nvSpPr>
          <p:cNvPr id="37" name="Rectángulo redondeado 36">
            <a:extLst>
              <a:ext uri="{FF2B5EF4-FFF2-40B4-BE49-F238E27FC236}">
                <a16:creationId xmlns:a16="http://schemas.microsoft.com/office/drawing/2014/main" id="{9FB7E410-3065-0D04-0411-03FAC709D2CE}"/>
              </a:ext>
            </a:extLst>
          </p:cNvPr>
          <p:cNvSpPr/>
          <p:nvPr/>
        </p:nvSpPr>
        <p:spPr>
          <a:xfrm>
            <a:off x="2253315" y="4942276"/>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Proceso de convertir el inventario en efectivo, vendiéndolo con un gran descuento, a veces incluso a un precio inferior a su costo original</a:t>
            </a:r>
          </a:p>
        </p:txBody>
      </p:sp>
      <p:sp>
        <p:nvSpPr>
          <p:cNvPr id="38" name="Rectángulo redondeado 37">
            <a:extLst>
              <a:ext uri="{FF2B5EF4-FFF2-40B4-BE49-F238E27FC236}">
                <a16:creationId xmlns:a16="http://schemas.microsoft.com/office/drawing/2014/main" id="{8F5133AB-7D20-1A02-65F4-65BBE182073B}"/>
              </a:ext>
            </a:extLst>
          </p:cNvPr>
          <p:cNvSpPr/>
          <p:nvPr/>
        </p:nvSpPr>
        <p:spPr>
          <a:xfrm>
            <a:off x="2253315" y="5363584"/>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Programa que está diseñado para recompensar a los clientes por su lealtad y compras repetidas, por ejemplo, dándoles puntos que pueden acumular y canjear más adelante.</a:t>
            </a:r>
          </a:p>
        </p:txBody>
      </p:sp>
      <p:sp>
        <p:nvSpPr>
          <p:cNvPr id="39" name="Rectángulo redondeado 38">
            <a:extLst>
              <a:ext uri="{FF2B5EF4-FFF2-40B4-BE49-F238E27FC236}">
                <a16:creationId xmlns:a16="http://schemas.microsoft.com/office/drawing/2014/main" id="{D9379175-8EBF-64EE-9690-7749CCE2051A}"/>
              </a:ext>
            </a:extLst>
          </p:cNvPr>
          <p:cNvSpPr/>
          <p:nvPr/>
        </p:nvSpPr>
        <p:spPr>
          <a:xfrm>
            <a:off x="2253315" y="5784892"/>
            <a:ext cx="7200000" cy="360000"/>
          </a:xfrm>
          <a:prstGeom prst="roundRect">
            <a:avLst/>
          </a:prstGeom>
          <a:solidFill>
            <a:schemeClr val="bg1">
              <a:lumMod val="95000"/>
              <a:alpha val="75000"/>
            </a:schemeClr>
          </a:solidFill>
          <a:ln w="12700" cap="flat" cmpd="sng" algn="ctr">
            <a:solidFill>
              <a:schemeClr val="tx2"/>
            </a:solidFill>
            <a:prstDash val="solid"/>
            <a:miter lim="800000"/>
          </a:ln>
          <a:effectLst/>
        </p:spPr>
        <p:txBody>
          <a:bodyPr rtlCol="0" anchor="ctr"/>
          <a:lstStyle/>
          <a:p>
            <a:pPr algn="just"/>
            <a:r>
              <a:rPr lang="es-CL" sz="1000" b="1" kern="0">
                <a:solidFill>
                  <a:schemeClr val="tx2"/>
                </a:solidFill>
                <a:latin typeface="Calibri" panose="020F0502020204030204"/>
              </a:rPr>
              <a:t>Net </a:t>
            </a:r>
            <a:r>
              <a:rPr lang="es-CL" sz="1000" b="1" kern="0" err="1">
                <a:solidFill>
                  <a:schemeClr val="tx2"/>
                </a:solidFill>
                <a:latin typeface="Calibri" panose="020F0502020204030204"/>
              </a:rPr>
              <a:t>Promoter</a:t>
            </a:r>
            <a:r>
              <a:rPr lang="es-CL" sz="1000" b="1" kern="0">
                <a:solidFill>
                  <a:schemeClr val="tx2"/>
                </a:solidFill>
                <a:latin typeface="Calibri" panose="020F0502020204030204"/>
              </a:rPr>
              <a:t> Score: una métrica basada en una encuesta que pregunta a los clientes qué probabilidad hay de que recomienden la empresa a otros.</a:t>
            </a:r>
          </a:p>
        </p:txBody>
      </p:sp>
    </p:spTree>
    <p:extLst>
      <p:ext uri="{BB962C8B-B14F-4D97-AF65-F5344CB8AC3E}">
        <p14:creationId xmlns:p14="http://schemas.microsoft.com/office/powerpoint/2010/main" val="2115020590"/>
      </p:ext>
    </p:extLst>
  </p:cSld>
  <p:clrMapOvr>
    <a:masterClrMapping/>
  </p:clrMapOvr>
</p:sld>
</file>

<file path=ppt/theme/theme1.xml><?xml version="1.0" encoding="utf-8"?>
<a:theme xmlns:a="http://schemas.openxmlformats.org/drawingml/2006/main" name="Office Theme">
  <a:themeElements>
    <a:clrScheme name="Falabella">
      <a:dk1>
        <a:srgbClr val="000000"/>
      </a:dk1>
      <a:lt1>
        <a:srgbClr val="FFFFFF"/>
      </a:lt1>
      <a:dk2>
        <a:srgbClr val="454A51"/>
      </a:dk2>
      <a:lt2>
        <a:srgbClr val="ACBABE"/>
      </a:lt2>
      <a:accent1>
        <a:srgbClr val="E25E6B"/>
      </a:accent1>
      <a:accent2>
        <a:srgbClr val="406AB4"/>
      </a:accent2>
      <a:accent3>
        <a:srgbClr val="73C96A"/>
      </a:accent3>
      <a:accent4>
        <a:srgbClr val="969798"/>
      </a:accent4>
      <a:accent5>
        <a:srgbClr val="FF004D"/>
      </a:accent5>
      <a:accent6>
        <a:srgbClr val="0045C0"/>
      </a:accent6>
      <a:hlink>
        <a:srgbClr val="44BF00"/>
      </a:hlink>
      <a:folHlink>
        <a:srgbClr val="454A5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Falabella">
    <a:dk1>
      <a:srgbClr val="000000"/>
    </a:dk1>
    <a:lt1>
      <a:srgbClr val="FFFFFF"/>
    </a:lt1>
    <a:dk2>
      <a:srgbClr val="454A51"/>
    </a:dk2>
    <a:lt2>
      <a:srgbClr val="ACBABE"/>
    </a:lt2>
    <a:accent1>
      <a:srgbClr val="E25E6B"/>
    </a:accent1>
    <a:accent2>
      <a:srgbClr val="406AB4"/>
    </a:accent2>
    <a:accent3>
      <a:srgbClr val="73C96A"/>
    </a:accent3>
    <a:accent4>
      <a:srgbClr val="969798"/>
    </a:accent4>
    <a:accent5>
      <a:srgbClr val="FF004D"/>
    </a:accent5>
    <a:accent6>
      <a:srgbClr val="0045C0"/>
    </a:accent6>
    <a:hlink>
      <a:srgbClr val="44BF00"/>
    </a:hlink>
    <a:folHlink>
      <a:srgbClr val="454A51"/>
    </a:folHlink>
  </a:clrScheme>
</a:themeOverride>
</file>

<file path=ppt/theme/themeOverride2.xml><?xml version="1.0" encoding="utf-8"?>
<a:themeOverride xmlns:a="http://schemas.openxmlformats.org/drawingml/2006/main">
  <a:clrScheme name="Falabella">
    <a:dk1>
      <a:srgbClr val="000000"/>
    </a:dk1>
    <a:lt1>
      <a:srgbClr val="FFFFFF"/>
    </a:lt1>
    <a:dk2>
      <a:srgbClr val="454A51"/>
    </a:dk2>
    <a:lt2>
      <a:srgbClr val="ACBABE"/>
    </a:lt2>
    <a:accent1>
      <a:srgbClr val="E25E6B"/>
    </a:accent1>
    <a:accent2>
      <a:srgbClr val="406AB4"/>
    </a:accent2>
    <a:accent3>
      <a:srgbClr val="73C96A"/>
    </a:accent3>
    <a:accent4>
      <a:srgbClr val="969798"/>
    </a:accent4>
    <a:accent5>
      <a:srgbClr val="FF004D"/>
    </a:accent5>
    <a:accent6>
      <a:srgbClr val="0045C0"/>
    </a:accent6>
    <a:hlink>
      <a:srgbClr val="44BF00"/>
    </a:hlink>
    <a:folHlink>
      <a:srgbClr val="454A51"/>
    </a:folHlink>
  </a:clrScheme>
</a:themeOverride>
</file>

<file path=docProps/app.xml><?xml version="1.0" encoding="utf-8"?>
<Properties xmlns="http://schemas.openxmlformats.org/officeDocument/2006/extended-properties" xmlns:vt="http://schemas.openxmlformats.org/officeDocument/2006/docPropsVTypes">
  <TotalTime>0</TotalTime>
  <Words>15545</Words>
  <Application>Microsoft Macintosh PowerPoint</Application>
  <PresentationFormat>Widescreen</PresentationFormat>
  <Paragraphs>2972</Paragraphs>
  <Slides>95</Slides>
  <Notes>94</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95</vt:i4>
      </vt:variant>
    </vt:vector>
  </HeadingPairs>
  <TitlesOfParts>
    <vt:vector size="103" baseType="lpstr">
      <vt:lpstr>Arial</vt:lpstr>
      <vt:lpstr>Calibri</vt:lpstr>
      <vt:lpstr>Courier New</vt:lpstr>
      <vt:lpstr>Open Sans</vt:lpstr>
      <vt:lpstr>Open Sans Extrabold</vt:lpstr>
      <vt:lpstr>System Font Regular</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Gustavo Adolfo Alvarez De Oliveira</dc:creator>
  <cp:lastModifiedBy>Adolfo Andres Baeza Baeza</cp:lastModifiedBy>
  <cp:revision>1</cp:revision>
  <cp:lastPrinted>2025-06-04T20:16:27Z</cp:lastPrinted>
  <dcterms:created xsi:type="dcterms:W3CDTF">2024-10-18T17:01:45Z</dcterms:created>
  <dcterms:modified xsi:type="dcterms:W3CDTF">2026-02-17T12:35:09Z</dcterms:modified>
</cp:coreProperties>
</file>

<file path=docProps/thumbnail.jpeg>
</file>